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sldIdLst>
    <p:sldId id="256" r:id="rId2"/>
    <p:sldId id="277" r:id="rId3"/>
    <p:sldId id="275" r:id="rId4"/>
    <p:sldId id="280" r:id="rId5"/>
    <p:sldId id="284" r:id="rId6"/>
    <p:sldId id="287" r:id="rId7"/>
    <p:sldId id="289" r:id="rId8"/>
    <p:sldId id="290" r:id="rId9"/>
    <p:sldId id="291" r:id="rId10"/>
    <p:sldId id="292" r:id="rId11"/>
    <p:sldId id="293" r:id="rId12"/>
    <p:sldId id="294" r:id="rId13"/>
    <p:sldId id="295" r:id="rId14"/>
    <p:sldId id="2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008" y="26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8527F-47A7-4EA8-B633-A8FADB86685A}" type="datetimeFigureOut">
              <a:rPr lang="en-US" smtClean="0"/>
              <a:t>10/24/2013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625BF1-B1E0-4DAF-8EFB-429B0556AD6B}" type="slidenum">
              <a:rPr lang="en-US" smtClean="0"/>
              <a:t>‹#›</a:t>
            </a:fld>
            <a:endParaRPr lang="en-US"/>
          </a:p>
        </p:txBody>
      </p:sp>
    </p:spTree>
    <p:extLst>
      <p:ext uri="{BB962C8B-B14F-4D97-AF65-F5344CB8AC3E}">
        <p14:creationId xmlns:p14="http://schemas.microsoft.com/office/powerpoint/2010/main" val="147002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Adapted</a:t>
            </a:r>
            <a:r>
              <a:rPr lang="en-US" baseline="0" smtClean="0"/>
              <a:t> from </a:t>
            </a:r>
            <a:r>
              <a:rPr lang="en-US" dirty="0" smtClean="0"/>
              <a:t>Francesca Gino</a:t>
            </a:r>
            <a:r>
              <a:rPr lang="en-US" baseline="0" dirty="0" smtClean="0"/>
              <a:t>, ”The Science of Compliance,” PPT presentation presented at 21</a:t>
            </a:r>
            <a:r>
              <a:rPr lang="en-US" baseline="30000" dirty="0" smtClean="0"/>
              <a:t>st</a:t>
            </a:r>
            <a:r>
              <a:rPr lang="en-US" baseline="0" dirty="0" smtClean="0"/>
              <a:t> annual Ethics and Compliance Officer Association conference in Chicago, Illinois on September 25, 2013.</a:t>
            </a:r>
            <a:endParaRPr lang="en-US"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a:t>
            </a:fld>
            <a:endParaRPr lang="en-US"/>
          </a:p>
        </p:txBody>
      </p:sp>
    </p:spTree>
    <p:extLst>
      <p:ext uri="{BB962C8B-B14F-4D97-AF65-F5344CB8AC3E}">
        <p14:creationId xmlns:p14="http://schemas.microsoft.com/office/powerpoint/2010/main" val="19583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lecture given to the University of New Mexico’s Student</a:t>
            </a:r>
            <a:r>
              <a:rPr lang="en-US" baseline="0" dirty="0" smtClean="0"/>
              <a:t> Center for the Public Trust, Weston Smith described how he got involved with fraud, convincing himself at first that it was only for a short period and eventually realizing that the fraud was becoming a long-term practice without any end in sight.</a:t>
            </a:r>
          </a:p>
          <a:p>
            <a:endParaRPr lang="en-US" baseline="0" dirty="0" smtClean="0"/>
          </a:p>
          <a:p>
            <a:r>
              <a:rPr lang="en-US" baseline="0" dirty="0" smtClean="0"/>
              <a:t>Supposedly, this was also the case with Bernard Madoff if his testimony can be trusted.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12</a:t>
            </a:fld>
            <a:endParaRPr lang="en-US"/>
          </a:p>
        </p:txBody>
      </p:sp>
    </p:spTree>
    <p:extLst>
      <p:ext uri="{BB962C8B-B14F-4D97-AF65-F5344CB8AC3E}">
        <p14:creationId xmlns:p14="http://schemas.microsoft.com/office/powerpoint/2010/main" val="368143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a:t>
            </a:fld>
            <a:endParaRPr lang="en-US"/>
          </a:p>
        </p:txBody>
      </p:sp>
    </p:spTree>
    <p:extLst>
      <p:ext uri="{BB962C8B-B14F-4D97-AF65-F5344CB8AC3E}">
        <p14:creationId xmlns:p14="http://schemas.microsoft.com/office/powerpoint/2010/main" val="1559799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Max H. </a:t>
            </a:r>
            <a:r>
              <a:rPr lang="en-US" sz="1200" kern="1200" dirty="0" err="1" smtClean="0">
                <a:solidFill>
                  <a:schemeClr val="tx1"/>
                </a:solidFill>
                <a:effectLst/>
                <a:latin typeface="+mn-lt"/>
                <a:ea typeface="+mn-ea"/>
                <a:cs typeface="+mn-cs"/>
              </a:rPr>
              <a:t>Bazerman</a:t>
            </a:r>
            <a:r>
              <a:rPr lang="en-US" sz="1200" kern="1200" dirty="0" smtClean="0">
                <a:solidFill>
                  <a:schemeClr val="tx1"/>
                </a:solidFill>
                <a:effectLst/>
                <a:latin typeface="+mn-lt"/>
                <a:ea typeface="+mn-ea"/>
                <a:cs typeface="+mn-cs"/>
              </a:rPr>
              <a:t> and Ann E. </a:t>
            </a:r>
            <a:r>
              <a:rPr lang="en-US" sz="1200" kern="1200" dirty="0" err="1" smtClean="0">
                <a:solidFill>
                  <a:schemeClr val="tx1"/>
                </a:solidFill>
                <a:effectLst/>
                <a:latin typeface="+mn-lt"/>
                <a:ea typeface="+mn-ea"/>
                <a:cs typeface="+mn-cs"/>
              </a:rPr>
              <a:t>Tenbrunsel</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Blind Spots </a:t>
            </a:r>
            <a:r>
              <a:rPr lang="en-US" sz="1200" kern="1200" dirty="0" smtClean="0">
                <a:solidFill>
                  <a:schemeClr val="tx1"/>
                </a:solidFill>
                <a:effectLst/>
                <a:latin typeface="+mn-lt"/>
                <a:ea typeface="+mn-ea"/>
                <a:cs typeface="+mn-cs"/>
              </a:rPr>
              <a:t>(Princeton, NJ: Princeton University Press, 2011)</a:t>
            </a:r>
            <a:r>
              <a:rPr lang="en-US" sz="1200" kern="1200" baseline="0" dirty="0" smtClean="0">
                <a:solidFill>
                  <a:schemeClr val="tx1"/>
                </a:solidFill>
                <a:effectLst/>
                <a:latin typeface="+mn-lt"/>
                <a:ea typeface="+mn-ea"/>
                <a:cs typeface="+mn-cs"/>
              </a:rPr>
              <a:t>; Ann </a:t>
            </a:r>
            <a:r>
              <a:rPr lang="en-US" sz="1200" kern="1200" dirty="0" err="1" smtClean="0">
                <a:solidFill>
                  <a:schemeClr val="tx1"/>
                </a:solidFill>
                <a:effectLst/>
                <a:latin typeface="+mn-lt"/>
                <a:ea typeface="+mn-ea"/>
                <a:cs typeface="+mn-cs"/>
              </a:rPr>
              <a:t>Tenbrunsel</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“Misrepresentation and expectations of misrepresentation in </a:t>
            </a:r>
            <a:r>
              <a:rPr lang="en-US" sz="1200" kern="1200" dirty="0" err="1" smtClean="0">
                <a:solidFill>
                  <a:schemeClr val="tx1"/>
                </a:solidFill>
                <a:effectLst/>
                <a:latin typeface="+mn-lt"/>
                <a:ea typeface="+mn-ea"/>
                <a:cs typeface="+mn-cs"/>
              </a:rPr>
              <a:t>anethical</a:t>
            </a:r>
            <a:r>
              <a:rPr lang="en-US" sz="1200" kern="1200" dirty="0" smtClean="0">
                <a:solidFill>
                  <a:schemeClr val="tx1"/>
                </a:solidFill>
                <a:effectLst/>
                <a:latin typeface="+mn-lt"/>
                <a:ea typeface="+mn-ea"/>
                <a:cs typeface="+mn-cs"/>
              </a:rPr>
              <a:t> dilemma: The role of incentives and temptation,” </a:t>
            </a:r>
            <a:r>
              <a:rPr lang="en-US" sz="1200" i="1" kern="1200" dirty="0" smtClean="0">
                <a:solidFill>
                  <a:schemeClr val="tx1"/>
                </a:solidFill>
                <a:effectLst/>
                <a:latin typeface="+mn-lt"/>
                <a:ea typeface="+mn-ea"/>
                <a:cs typeface="+mn-cs"/>
              </a:rPr>
              <a:t>Academy of Management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Journal, </a:t>
            </a:r>
            <a:r>
              <a:rPr lang="en-US" sz="1200" i="0" kern="1200" dirty="0" smtClean="0">
                <a:solidFill>
                  <a:schemeClr val="tx1"/>
                </a:solidFill>
                <a:effectLst/>
                <a:latin typeface="+mn-lt"/>
                <a:ea typeface="+mn-ea"/>
                <a:cs typeface="+mn-cs"/>
              </a:rPr>
              <a:t>vol.</a:t>
            </a:r>
            <a:r>
              <a:rPr lang="en-US" sz="1200" i="0" kern="1200" baseline="0" dirty="0" smtClean="0">
                <a:solidFill>
                  <a:schemeClr val="tx1"/>
                </a:solidFill>
                <a:effectLst/>
                <a:latin typeface="+mn-lt"/>
                <a:ea typeface="+mn-ea"/>
                <a:cs typeface="+mn-cs"/>
              </a:rPr>
              <a:t> 41, no. 3 </a:t>
            </a:r>
            <a:r>
              <a:rPr lang="en-US" sz="1200" kern="1200" dirty="0" smtClean="0">
                <a:solidFill>
                  <a:schemeClr val="tx1"/>
                </a:solidFill>
                <a:effectLst/>
                <a:latin typeface="+mn-lt"/>
                <a:ea typeface="+mn-ea"/>
                <a:cs typeface="+mn-cs"/>
              </a:rPr>
              <a:t>(1998), 330-339.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3</a:t>
            </a:fld>
            <a:endParaRPr lang="en-US"/>
          </a:p>
        </p:txBody>
      </p:sp>
    </p:spTree>
    <p:extLst>
      <p:ext uri="{BB962C8B-B14F-4D97-AF65-F5344CB8AC3E}">
        <p14:creationId xmlns:p14="http://schemas.microsoft.com/office/powerpoint/2010/main" val="147545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4</a:t>
            </a:fld>
            <a:endParaRPr lang="en-US"/>
          </a:p>
        </p:txBody>
      </p:sp>
    </p:spTree>
    <p:extLst>
      <p:ext uri="{BB962C8B-B14F-4D97-AF65-F5344CB8AC3E}">
        <p14:creationId xmlns:p14="http://schemas.microsoft.com/office/powerpoint/2010/main" val="3247584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Ferrell &amp; Gresham argue that organizational relationships</a:t>
            </a:r>
            <a:r>
              <a:rPr lang="en-US" sz="1200" kern="1200" baseline="0" dirty="0" smtClean="0">
                <a:solidFill>
                  <a:schemeClr val="tx1"/>
                </a:solidFill>
                <a:effectLst/>
                <a:latin typeface="+mn-lt"/>
                <a:ea typeface="+mn-ea"/>
                <a:cs typeface="+mn-cs"/>
              </a:rPr>
              <a:t> are the primary contributor to ethical decisions in the workplace. O.C. Ferrell and Larry Gresham (1985) “A Contingency Framework for Understanding Ethical Decision Making in Marketing,” </a:t>
            </a:r>
            <a:r>
              <a:rPr lang="en-US" sz="1200" i="1" kern="1200" baseline="0" dirty="0" smtClean="0">
                <a:solidFill>
                  <a:schemeClr val="tx1"/>
                </a:solidFill>
                <a:effectLst/>
                <a:latin typeface="+mn-lt"/>
                <a:ea typeface="+mn-ea"/>
                <a:cs typeface="+mn-cs"/>
              </a:rPr>
              <a:t>Journal of </a:t>
            </a:r>
            <a:r>
              <a:rPr lang="en-US" sz="1200" i="1" kern="1200" baseline="0" dirty="0" err="1" smtClean="0">
                <a:solidFill>
                  <a:schemeClr val="tx1"/>
                </a:solidFill>
                <a:effectLst/>
                <a:latin typeface="+mn-lt"/>
                <a:ea typeface="+mn-ea"/>
                <a:cs typeface="+mn-cs"/>
              </a:rPr>
              <a:t>Markering</a:t>
            </a:r>
            <a:r>
              <a:rPr lang="en-US" sz="1200" i="1"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 C. Ferrell and Larry C. Gresham, “A Contingency Framework for Understanding Ethical Decision-Making in Marketing,” </a:t>
            </a:r>
            <a:r>
              <a:rPr lang="en-US" sz="1200" i="1" kern="1200" dirty="0" smtClean="0">
                <a:solidFill>
                  <a:schemeClr val="tx1"/>
                </a:solidFill>
                <a:effectLst/>
                <a:latin typeface="+mn-lt"/>
                <a:ea typeface="+mn-ea"/>
                <a:cs typeface="+mn-cs"/>
              </a:rPr>
              <a:t>Journal of Marketing, </a:t>
            </a:r>
            <a:r>
              <a:rPr lang="en-US" sz="1200" kern="1200" dirty="0" smtClean="0">
                <a:solidFill>
                  <a:schemeClr val="tx1"/>
                </a:solidFill>
                <a:effectLst/>
                <a:latin typeface="+mn-lt"/>
                <a:ea typeface="+mn-ea"/>
                <a:cs typeface="+mn-cs"/>
              </a:rPr>
              <a:t>1985, pp. 87-96. </a:t>
            </a:r>
          </a:p>
          <a:p>
            <a:endParaRPr lang="en-US" baseline="0" dirty="0"/>
          </a:p>
        </p:txBody>
      </p:sp>
      <p:sp>
        <p:nvSpPr>
          <p:cNvPr id="4" name="Slide Number Placeholder 3"/>
          <p:cNvSpPr>
            <a:spLocks noGrp="1"/>
          </p:cNvSpPr>
          <p:nvPr>
            <p:ph type="sldNum" sz="quarter" idx="10"/>
          </p:nvPr>
        </p:nvSpPr>
        <p:spPr/>
        <p:txBody>
          <a:bodyPr/>
          <a:lstStyle/>
          <a:p>
            <a:fld id="{E9625BF1-B1E0-4DAF-8EFB-429B0556AD6B}" type="slidenum">
              <a:rPr lang="en-US" smtClean="0"/>
              <a:t>5</a:t>
            </a:fld>
            <a:endParaRPr lang="en-US"/>
          </a:p>
        </p:txBody>
      </p:sp>
    </p:spTree>
    <p:extLst>
      <p:ext uri="{BB962C8B-B14F-4D97-AF65-F5344CB8AC3E}">
        <p14:creationId xmlns:p14="http://schemas.microsoft.com/office/powerpoint/2010/main" val="3498273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Richard H. </a:t>
            </a:r>
            <a:r>
              <a:rPr lang="en-US" sz="1200" dirty="0" err="1" smtClean="0">
                <a:effectLst/>
              </a:rPr>
              <a:t>Thaler</a:t>
            </a:r>
            <a:r>
              <a:rPr lang="en-US" sz="1200" dirty="0" smtClean="0">
                <a:effectLst/>
              </a:rPr>
              <a:t> and </a:t>
            </a:r>
            <a:r>
              <a:rPr lang="en-US" sz="1200" dirty="0" err="1" smtClean="0">
                <a:effectLst/>
              </a:rPr>
              <a:t>Sendhil</a:t>
            </a:r>
            <a:r>
              <a:rPr lang="en-US" sz="1200" dirty="0" smtClean="0">
                <a:effectLst/>
              </a:rPr>
              <a:t> </a:t>
            </a:r>
            <a:r>
              <a:rPr lang="en-US" sz="1200" dirty="0" err="1" smtClean="0">
                <a:effectLst/>
              </a:rPr>
              <a:t>Mullainathan</a:t>
            </a:r>
            <a:r>
              <a:rPr lang="en-US" sz="1200" dirty="0" smtClean="0">
                <a:effectLst/>
              </a:rPr>
              <a:t>,</a:t>
            </a:r>
            <a:r>
              <a:rPr lang="en-US" sz="1200" baseline="0" dirty="0" smtClean="0">
                <a:effectLst/>
              </a:rPr>
              <a:t> </a:t>
            </a:r>
            <a:r>
              <a:rPr lang="en-US" sz="1200" dirty="0" smtClean="0">
                <a:effectLst/>
              </a:rPr>
              <a:t>“How Behavioral Economics</a:t>
            </a:r>
            <a:r>
              <a:rPr lang="en-US" sz="1200" baseline="0" dirty="0" smtClean="0">
                <a:effectLst/>
              </a:rPr>
              <a:t> Differs from Traditional Economics,” Library of Economics and Liberty, http://www.econlib.org/library/Enc/BehavioralEconomics.html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E. Sutherland and</a:t>
            </a:r>
            <a:r>
              <a:rPr lang="en-US" sz="1200" baseline="0" dirty="0" smtClean="0">
                <a:effectLst/>
              </a:rPr>
              <a:t> D.R. </a:t>
            </a:r>
            <a:r>
              <a:rPr lang="en-US" sz="1200" dirty="0" err="1" smtClean="0">
                <a:effectLst/>
              </a:rPr>
              <a:t>Cressey</a:t>
            </a:r>
            <a:r>
              <a:rPr lang="en-US" sz="1200" dirty="0" smtClean="0">
                <a:effectLst/>
              </a:rPr>
              <a:t>, </a:t>
            </a:r>
            <a:r>
              <a:rPr lang="en-US" sz="1200" i="1" dirty="0" smtClean="0">
                <a:effectLst/>
              </a:rPr>
              <a:t>Principles of Criminology</a:t>
            </a:r>
            <a:r>
              <a:rPr lang="en-US" sz="1200" dirty="0" smtClean="0">
                <a:effectLst/>
              </a:rPr>
              <a:t> ,</a:t>
            </a:r>
            <a:r>
              <a:rPr lang="en-US" sz="1200" baseline="0" dirty="0" smtClean="0">
                <a:effectLst/>
              </a:rPr>
              <a:t> </a:t>
            </a:r>
            <a:r>
              <a:rPr lang="en-US" sz="1200" dirty="0" smtClean="0">
                <a:effectLst/>
              </a:rPr>
              <a:t>8th ed. (Chicago, IL: </a:t>
            </a:r>
            <a:r>
              <a:rPr lang="en-US" sz="1200" dirty="0" err="1" smtClean="0">
                <a:effectLst/>
              </a:rPr>
              <a:t>Lippencott</a:t>
            </a:r>
            <a:r>
              <a:rPr lang="en-US" sz="1200" dirty="0" smtClean="0">
                <a:effectLst/>
              </a:rPr>
              <a:t>, 1970).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A.</a:t>
            </a:r>
            <a:r>
              <a:rPr lang="en-US" sz="1200" baseline="0" dirty="0" smtClean="0">
                <a:effectLst/>
              </a:rPr>
              <a:t> Bandura, </a:t>
            </a:r>
            <a:r>
              <a:rPr lang="en-US" sz="1200" i="1" dirty="0" smtClean="0">
                <a:effectLst/>
              </a:rPr>
              <a:t>Social foundations of thought and action</a:t>
            </a:r>
            <a:r>
              <a:rPr lang="en-US" sz="1200" i="0" baseline="0" dirty="0" smtClean="0">
                <a:effectLst/>
              </a:rPr>
              <a:t> (</a:t>
            </a:r>
            <a:r>
              <a:rPr lang="en-US" sz="1200" dirty="0" smtClean="0">
                <a:effectLst/>
              </a:rPr>
              <a:t>Englewood Cliffs, NJ: Prentice-Hall, 1986).</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6</a:t>
            </a:fld>
            <a:endParaRPr lang="en-US"/>
          </a:p>
        </p:txBody>
      </p:sp>
    </p:spTree>
    <p:extLst>
      <p:ext uri="{BB962C8B-B14F-4D97-AF65-F5344CB8AC3E}">
        <p14:creationId xmlns:p14="http://schemas.microsoft.com/office/powerpoint/2010/main" val="3263755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7</a:t>
            </a:fld>
            <a:endParaRPr lang="en-US"/>
          </a:p>
        </p:txBody>
      </p:sp>
    </p:spTree>
    <p:extLst>
      <p:ext uri="{BB962C8B-B14F-4D97-AF65-F5344CB8AC3E}">
        <p14:creationId xmlns:p14="http://schemas.microsoft.com/office/powerpoint/2010/main" val="3263755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Francesca Gino</a:t>
            </a:r>
            <a:r>
              <a:rPr lang="en-US" baseline="0" dirty="0" smtClean="0"/>
              <a:t>, ”The Science of Compliance,” PPT presentation presented at 21</a:t>
            </a:r>
            <a:r>
              <a:rPr lang="en-US" baseline="30000" dirty="0" smtClean="0"/>
              <a:t>st</a:t>
            </a:r>
            <a:r>
              <a:rPr lang="en-US" baseline="0" dirty="0" smtClean="0"/>
              <a:t> annual Ethics and Compliance Officer Association conference in Chicago, Illinois on September 25, 2013.</a:t>
            </a:r>
          </a:p>
          <a:p>
            <a:endParaRPr lang="en-US" baseline="0" dirty="0" smtClean="0"/>
          </a:p>
          <a:p>
            <a:r>
              <a:rPr lang="en-US" i="0" baseline="0" dirty="0" smtClean="0"/>
              <a:t>Max H. </a:t>
            </a:r>
            <a:r>
              <a:rPr lang="en-US" i="0" baseline="0" dirty="0" err="1" smtClean="0"/>
              <a:t>Bazerman</a:t>
            </a:r>
            <a:r>
              <a:rPr lang="en-US" i="0" baseline="0" dirty="0" smtClean="0"/>
              <a:t> and Ann E. </a:t>
            </a:r>
            <a:r>
              <a:rPr lang="en-US" i="0" baseline="0" dirty="0" err="1" smtClean="0"/>
              <a:t>Tenbrunsel</a:t>
            </a:r>
            <a:r>
              <a:rPr lang="en-US" i="0" baseline="0" dirty="0" smtClean="0"/>
              <a:t>, “Ethical Breakdowns,” </a:t>
            </a:r>
            <a:r>
              <a:rPr lang="en-US" i="1" baseline="0" dirty="0" smtClean="0"/>
              <a:t>Harvard Business Review, </a:t>
            </a:r>
            <a:r>
              <a:rPr lang="en-US" i="0" baseline="0" dirty="0" smtClean="0"/>
              <a:t>April 2011, http://hbr.org/2011/04/ethical-breakdowns/ar/1. </a:t>
            </a:r>
            <a:endParaRPr lang="en-US" i="1" dirty="0"/>
          </a:p>
        </p:txBody>
      </p:sp>
      <p:sp>
        <p:nvSpPr>
          <p:cNvPr id="4" name="Slide Number Placeholder 3"/>
          <p:cNvSpPr>
            <a:spLocks noGrp="1"/>
          </p:cNvSpPr>
          <p:nvPr>
            <p:ph type="sldNum" sz="quarter" idx="10"/>
          </p:nvPr>
        </p:nvSpPr>
        <p:spPr/>
        <p:txBody>
          <a:bodyPr/>
          <a:lstStyle/>
          <a:p>
            <a:fld id="{E9625BF1-B1E0-4DAF-8EFB-429B0556AD6B}" type="slidenum">
              <a:rPr lang="en-US" smtClean="0"/>
              <a:t>8</a:t>
            </a:fld>
            <a:endParaRPr lang="en-US"/>
          </a:p>
        </p:txBody>
      </p:sp>
    </p:spTree>
    <p:extLst>
      <p:ext uri="{BB962C8B-B14F-4D97-AF65-F5344CB8AC3E}">
        <p14:creationId xmlns:p14="http://schemas.microsoft.com/office/powerpoint/2010/main" val="1004297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Merck sells two small cancer drugs to Ovation.</a:t>
            </a:r>
            <a:r>
              <a:rPr lang="en-US" baseline="0" dirty="0" smtClean="0"/>
              <a:t> Ovation raises the price dramatically. Despite the fact that it “sold” the drugs, Merck continued to produce them. In other words, Merck produced them but allowed another company to sell them at exorbitant prices. </a:t>
            </a:r>
          </a:p>
          <a:p>
            <a:endParaRPr lang="en-US" baseline="0" dirty="0" smtClean="0"/>
          </a:p>
          <a:p>
            <a:r>
              <a:rPr lang="en-US" dirty="0" smtClean="0"/>
              <a:t>Francesca Gino, Don A. Moore, and Max H. </a:t>
            </a:r>
            <a:r>
              <a:rPr lang="en-US" dirty="0" err="1" smtClean="0"/>
              <a:t>Bazerman</a:t>
            </a:r>
            <a:r>
              <a:rPr lang="en-US" dirty="0" smtClean="0"/>
              <a:t>, "See No Evil: Why We Fail to Notice Unethical Behavior," Chap. 10 in </a:t>
            </a:r>
            <a:r>
              <a:rPr lang="en-US" i="1" dirty="0" smtClean="0"/>
              <a:t>Social</a:t>
            </a:r>
            <a:r>
              <a:rPr lang="en-US" i="1" baseline="0" dirty="0" smtClean="0"/>
              <a:t> Decision Making: Social Dilemmas, Social Values, and Ethical Judgments,</a:t>
            </a:r>
            <a:r>
              <a:rPr lang="en-US" dirty="0" smtClean="0"/>
              <a:t> edited by R. M. Kramer, A. E. </a:t>
            </a:r>
            <a:r>
              <a:rPr lang="en-US" dirty="0" err="1" smtClean="0"/>
              <a:t>Tenbrunsel</a:t>
            </a:r>
            <a:r>
              <a:rPr lang="en-US" dirty="0" smtClean="0"/>
              <a:t>, and M. H. </a:t>
            </a:r>
            <a:r>
              <a:rPr lang="en-US" dirty="0" err="1" smtClean="0"/>
              <a:t>Bazerman</a:t>
            </a:r>
            <a:r>
              <a:rPr lang="en-US" dirty="0" smtClean="0"/>
              <a:t>, 241–263. </a:t>
            </a:r>
            <a:r>
              <a:rPr lang="en-US" dirty="0" err="1" smtClean="0"/>
              <a:t>Routledge</a:t>
            </a:r>
            <a:r>
              <a:rPr lang="en-US" dirty="0" smtClean="0"/>
              <a:t>, 2009.</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11</a:t>
            </a:fld>
            <a:endParaRPr lang="en-US"/>
          </a:p>
        </p:txBody>
      </p:sp>
    </p:spTree>
    <p:extLst>
      <p:ext uri="{BB962C8B-B14F-4D97-AF65-F5344CB8AC3E}">
        <p14:creationId xmlns:p14="http://schemas.microsoft.com/office/powerpoint/2010/main" val="3554449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27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1585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0053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84225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06946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813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65284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12907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6206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27596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341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5240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3018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8" name="Picture 2" descr="C:\Users\ASM-Student\AppData\Local\Microsoft\Windows\Temporary Internet Files\Low\Content.IE5\NJOT3T57\DF_Ethics_UNM_clr[1].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3246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70133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ctrTitle" idx="4294967295"/>
          </p:nvPr>
        </p:nvSpPr>
        <p:spPr>
          <a:xfrm>
            <a:off x="609600" y="1524000"/>
            <a:ext cx="8001000" cy="1524000"/>
          </a:xfrm>
          <a:prstGeom prst="rect">
            <a:avLst/>
          </a:prstGeom>
        </p:spPr>
        <p:txBody>
          <a:bodyPr>
            <a:noAutofit/>
          </a:bodyPr>
          <a:lstStyle/>
          <a:p>
            <a:r>
              <a:rPr lang="en-US" sz="4400" dirty="0" smtClean="0">
                <a:latin typeface="Arial" pitchFamily="34" charset="0"/>
                <a:cs typeface="Arial" pitchFamily="34" charset="0"/>
              </a:rPr>
              <a:t>Ethical Blind Spot: Why Good People Do Bad Things</a:t>
            </a:r>
            <a:endParaRPr lang="en-US" sz="4400" dirty="0">
              <a:latin typeface="Arial" pitchFamily="34" charset="0"/>
              <a:cs typeface="Arial" pitchFamily="34" charset="0"/>
            </a:endParaRPr>
          </a:p>
        </p:txBody>
      </p:sp>
      <p:sp>
        <p:nvSpPr>
          <p:cNvPr id="13" name="Subtitle 2"/>
          <p:cNvSpPr txBox="1">
            <a:spLocks/>
          </p:cNvSpPr>
          <p:nvPr/>
        </p:nvSpPr>
        <p:spPr>
          <a:xfrm>
            <a:off x="1371600" y="3810000"/>
            <a:ext cx="6400800" cy="1752600"/>
          </a:xfrm>
          <a:prstGeom prst="rect">
            <a:avLst/>
          </a:prstGeom>
        </p:spPr>
        <p:txBody>
          <a:bodyPr>
            <a:normAutofit fontScale="47500" lnSpcReduction="20000"/>
          </a:bodyPr>
          <a:lstStyle>
            <a:lvl1pPr marL="0" indent="0" algn="ctr" defTabSz="914400" rtl="0" eaLnBrk="1" latinLnBrk="0" hangingPunct="1">
              <a:spcBef>
                <a:spcPct val="20000"/>
              </a:spcBef>
              <a:buFont typeface="Arial" pitchFamily="34" charset="0"/>
              <a:buNone/>
              <a:defRPr sz="44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dirty="0" smtClean="0">
                <a:solidFill>
                  <a:schemeClr val="tx1"/>
                </a:solidFill>
              </a:rPr>
              <a:t>Jennifer Sawayda</a:t>
            </a:r>
          </a:p>
          <a:p>
            <a:pPr>
              <a:defRPr/>
            </a:pPr>
            <a:r>
              <a:rPr lang="en-US" dirty="0" smtClean="0">
                <a:solidFill>
                  <a:schemeClr val="tx1"/>
                </a:solidFill>
              </a:rPr>
              <a:t>Program Specialist</a:t>
            </a:r>
          </a:p>
          <a:p>
            <a:pPr>
              <a:defRPr/>
            </a:pPr>
            <a:r>
              <a:rPr lang="en-US" dirty="0" smtClean="0">
                <a:solidFill>
                  <a:schemeClr val="tx1"/>
                </a:solidFill>
              </a:rPr>
              <a:t>Anderson School of Management</a:t>
            </a:r>
          </a:p>
          <a:p>
            <a:pPr>
              <a:defRPr/>
            </a:pPr>
            <a:r>
              <a:rPr lang="en-US" dirty="0" smtClean="0">
                <a:solidFill>
                  <a:schemeClr val="tx1"/>
                </a:solidFill>
              </a:rPr>
              <a:t>University of New Mexico</a:t>
            </a:r>
          </a:p>
          <a:p>
            <a:pPr>
              <a:defRPr/>
            </a:pPr>
            <a:r>
              <a:rPr lang="en-US" dirty="0" smtClean="0">
                <a:solidFill>
                  <a:schemeClr val="tx1"/>
                </a:solidFill>
              </a:rPr>
              <a:t>Albuquerque, NM</a:t>
            </a:r>
            <a:endParaRPr lang="en-US" dirty="0">
              <a:solidFill>
                <a:schemeClr val="tx1"/>
              </a:solidFill>
            </a:endParaRPr>
          </a:p>
        </p:txBody>
      </p:sp>
    </p:spTree>
    <p:extLst>
      <p:ext uri="{BB962C8B-B14F-4D97-AF65-F5344CB8AC3E}">
        <p14:creationId xmlns:p14="http://schemas.microsoft.com/office/powerpoint/2010/main" val="3294906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Motivational Blindness</a:t>
            </a:r>
            <a:endParaRPr lang="en-US" dirty="0"/>
          </a:p>
        </p:txBody>
      </p:sp>
      <p:sp>
        <p:nvSpPr>
          <p:cNvPr id="3" name="Content Placeholder 2"/>
          <p:cNvSpPr>
            <a:spLocks noGrp="1"/>
          </p:cNvSpPr>
          <p:nvPr>
            <p:ph idx="1"/>
          </p:nvPr>
        </p:nvSpPr>
        <p:spPr/>
        <p:txBody>
          <a:bodyPr/>
          <a:lstStyle/>
          <a:p>
            <a:r>
              <a:rPr lang="en-US" dirty="0" smtClean="0"/>
              <a:t>When a conflict of interest exists, employees are encouraged to ignore unethical behavior</a:t>
            </a:r>
          </a:p>
          <a:p>
            <a:pPr lvl="1"/>
            <a:r>
              <a:rPr lang="en-US" dirty="0" smtClean="0"/>
              <a:t>‘As long as the company is doing all right in the long-run, manipulating this quarter’s numbers won’t make much of a difference.’</a:t>
            </a:r>
          </a:p>
          <a:p>
            <a:pPr lvl="1"/>
            <a:r>
              <a:rPr lang="en-US" dirty="0" smtClean="0"/>
              <a:t>Enron’s Jeffrey Skilling </a:t>
            </a:r>
            <a:r>
              <a:rPr lang="en-US" dirty="0"/>
              <a:t>&amp;</a:t>
            </a:r>
            <a:r>
              <a:rPr lang="en-US" dirty="0" smtClean="0"/>
              <a:t> Ken Lay; Arthur Anderson; Penn State; </a:t>
            </a:r>
            <a:r>
              <a:rPr lang="en-US" dirty="0" err="1" smtClean="0"/>
              <a:t>WalMart</a:t>
            </a:r>
            <a:r>
              <a:rPr lang="en-US" dirty="0" smtClean="0"/>
              <a:t> &amp; bribery in Mexico</a:t>
            </a:r>
            <a:endParaRPr lang="en-US" dirty="0"/>
          </a:p>
        </p:txBody>
      </p:sp>
    </p:spTree>
    <p:extLst>
      <p:ext uri="{BB962C8B-B14F-4D97-AF65-F5344CB8AC3E}">
        <p14:creationId xmlns:p14="http://schemas.microsoft.com/office/powerpoint/2010/main" val="1114878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Blindness</a:t>
            </a:r>
            <a:endParaRPr lang="en-US" dirty="0"/>
          </a:p>
        </p:txBody>
      </p:sp>
      <p:sp>
        <p:nvSpPr>
          <p:cNvPr id="3" name="Content Placeholder 2"/>
          <p:cNvSpPr>
            <a:spLocks noGrp="1"/>
          </p:cNvSpPr>
          <p:nvPr>
            <p:ph idx="1"/>
          </p:nvPr>
        </p:nvSpPr>
        <p:spPr>
          <a:xfrm>
            <a:off x="457200" y="1524000"/>
            <a:ext cx="8229600" cy="4602163"/>
          </a:xfrm>
        </p:spPr>
        <p:txBody>
          <a:bodyPr/>
          <a:lstStyle/>
          <a:p>
            <a:r>
              <a:rPr lang="en-US" dirty="0" smtClean="0"/>
              <a:t>Less of an ability to see actions that indirectly harm others as unethical or wrong</a:t>
            </a:r>
          </a:p>
          <a:p>
            <a:pPr lvl="1"/>
            <a:r>
              <a:rPr lang="en-US" dirty="0" smtClean="0"/>
              <a:t>A sales manager hints to a new salesperson that the best way to sell a controversial drug is to avoid mentioning certain side effects</a:t>
            </a:r>
          </a:p>
          <a:p>
            <a:pPr lvl="1"/>
            <a:r>
              <a:rPr lang="en-US" dirty="0" err="1" smtClean="0"/>
              <a:t>Milgram</a:t>
            </a:r>
            <a:r>
              <a:rPr lang="en-US" dirty="0" smtClean="0"/>
              <a:t> </a:t>
            </a:r>
            <a:r>
              <a:rPr lang="en-US" dirty="0" smtClean="0"/>
              <a:t>experiments</a:t>
            </a:r>
            <a:r>
              <a:rPr lang="en-US" dirty="0"/>
              <a:t>;</a:t>
            </a:r>
            <a:r>
              <a:rPr lang="en-US" dirty="0" smtClean="0"/>
              <a:t> </a:t>
            </a:r>
            <a:r>
              <a:rPr lang="en-US" dirty="0" smtClean="0"/>
              <a:t>Nike </a:t>
            </a:r>
            <a:r>
              <a:rPr lang="en-US" dirty="0"/>
              <a:t>&amp;</a:t>
            </a:r>
            <a:r>
              <a:rPr lang="en-US" dirty="0" smtClean="0"/>
              <a:t> child labor</a:t>
            </a:r>
          </a:p>
          <a:p>
            <a:pPr lvl="1"/>
            <a:endParaRPr lang="en-US" dirty="0" smtClean="0"/>
          </a:p>
          <a:p>
            <a:pPr lvl="1"/>
            <a:endParaRPr lang="en-US" dirty="0"/>
          </a:p>
        </p:txBody>
      </p:sp>
    </p:spTree>
    <p:extLst>
      <p:ext uri="{BB962C8B-B14F-4D97-AF65-F5344CB8AC3E}">
        <p14:creationId xmlns:p14="http://schemas.microsoft.com/office/powerpoint/2010/main" val="2744309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Slippery Slope</a:t>
            </a:r>
            <a:endParaRPr lang="en-US" dirty="0"/>
          </a:p>
        </p:txBody>
      </p:sp>
      <p:sp>
        <p:nvSpPr>
          <p:cNvPr id="3" name="Content Placeholder 2"/>
          <p:cNvSpPr>
            <a:spLocks noGrp="1"/>
          </p:cNvSpPr>
          <p:nvPr>
            <p:ph idx="1"/>
          </p:nvPr>
        </p:nvSpPr>
        <p:spPr/>
        <p:txBody>
          <a:bodyPr/>
          <a:lstStyle/>
          <a:p>
            <a:r>
              <a:rPr lang="en-US" dirty="0" smtClean="0"/>
              <a:t>Employees are less likely to notice unethical behavior when it happens gradually, or in increments</a:t>
            </a:r>
          </a:p>
          <a:p>
            <a:pPr lvl="1"/>
            <a:r>
              <a:rPr lang="en-US" dirty="0" smtClean="0"/>
              <a:t>The boiling frog scenario</a:t>
            </a:r>
          </a:p>
          <a:p>
            <a:pPr lvl="1"/>
            <a:r>
              <a:rPr lang="en-US" dirty="0" smtClean="0"/>
              <a:t>Many frauds start out this way: “Just one more time and then we’ll stop,” Weston Smith, former CFO of HealthSouth</a:t>
            </a:r>
          </a:p>
        </p:txBody>
      </p:sp>
    </p:spTree>
    <p:extLst>
      <p:ext uri="{BB962C8B-B14F-4D97-AF65-F5344CB8AC3E}">
        <p14:creationId xmlns:p14="http://schemas.microsoft.com/office/powerpoint/2010/main" val="3759222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Overvaluing Performance</a:t>
            </a:r>
            <a:endParaRPr lang="en-US" dirty="0"/>
          </a:p>
        </p:txBody>
      </p:sp>
      <p:sp>
        <p:nvSpPr>
          <p:cNvPr id="3" name="Content Placeholder 2"/>
          <p:cNvSpPr>
            <a:spLocks noGrp="1"/>
          </p:cNvSpPr>
          <p:nvPr>
            <p:ph idx="1"/>
          </p:nvPr>
        </p:nvSpPr>
        <p:spPr/>
        <p:txBody>
          <a:bodyPr/>
          <a:lstStyle/>
          <a:p>
            <a:r>
              <a:rPr lang="en-US" dirty="0" smtClean="0"/>
              <a:t>The outcomes are more important than what it took to get those outcomes.</a:t>
            </a:r>
          </a:p>
          <a:p>
            <a:r>
              <a:rPr lang="en-US" dirty="0" smtClean="0"/>
              <a:t>The ends justifies the means</a:t>
            </a:r>
          </a:p>
          <a:p>
            <a:pPr lvl="1"/>
            <a:r>
              <a:rPr lang="en-US" dirty="0" smtClean="0"/>
              <a:t>“Getting tips from the inside has doubled our company’s profitability,” The Galleon Group; Diamond Foods</a:t>
            </a:r>
            <a:endParaRPr lang="en-US" dirty="0"/>
          </a:p>
        </p:txBody>
      </p:sp>
    </p:spTree>
    <p:extLst>
      <p:ext uri="{BB962C8B-B14F-4D97-AF65-F5344CB8AC3E}">
        <p14:creationId xmlns:p14="http://schemas.microsoft.com/office/powerpoint/2010/main" val="1371543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609600" y="1143000"/>
            <a:ext cx="8229600" cy="4525963"/>
          </a:xfrm>
        </p:spPr>
        <p:txBody>
          <a:bodyPr>
            <a:normAutofit fontScale="92500" lnSpcReduction="10000"/>
          </a:bodyPr>
          <a:lstStyle/>
          <a:p>
            <a:r>
              <a:rPr lang="en-US" dirty="0" smtClean="0"/>
              <a:t>Being aware of social &amp; situational influences in the workplace can prepare us for discovering &amp; resolving ethical issues</a:t>
            </a:r>
          </a:p>
          <a:p>
            <a:r>
              <a:rPr lang="en-US" dirty="0" smtClean="0"/>
              <a:t>Companies can help through: </a:t>
            </a:r>
          </a:p>
          <a:p>
            <a:pPr lvl="1"/>
            <a:r>
              <a:rPr lang="en-US" dirty="0" smtClean="0"/>
              <a:t>Ethics training &amp; codes</a:t>
            </a:r>
          </a:p>
          <a:p>
            <a:pPr lvl="1"/>
            <a:r>
              <a:rPr lang="en-US" dirty="0" smtClean="0"/>
              <a:t>Ethical leadership within the organization</a:t>
            </a:r>
          </a:p>
          <a:p>
            <a:pPr lvl="1"/>
            <a:r>
              <a:rPr lang="en-US" dirty="0" smtClean="0"/>
              <a:t>Controls to limit opportunity for unethical behavior</a:t>
            </a:r>
          </a:p>
          <a:p>
            <a:pPr lvl="1"/>
            <a:r>
              <a:rPr lang="en-US" dirty="0" smtClean="0"/>
              <a:t>An open communication culture encouraging employees to speak up</a:t>
            </a:r>
          </a:p>
          <a:p>
            <a:pPr lvl="1"/>
            <a:r>
              <a:rPr lang="en-US" dirty="0" smtClean="0"/>
              <a:t>Hotlines &amp; anonymous reporting mechanisms</a:t>
            </a:r>
            <a:endParaRPr lang="en-US" dirty="0"/>
          </a:p>
        </p:txBody>
      </p:sp>
    </p:spTree>
    <p:extLst>
      <p:ext uri="{BB962C8B-B14F-4D97-AF65-F5344CB8AC3E}">
        <p14:creationId xmlns:p14="http://schemas.microsoft.com/office/powerpoint/2010/main" val="3538349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772400" cy="4953000"/>
          </a:xfrm>
        </p:spPr>
        <p:txBody>
          <a:bodyPr>
            <a:normAutofit/>
          </a:bodyPr>
          <a:lstStyle/>
          <a:p>
            <a:r>
              <a:rPr lang="en-US" dirty="0" smtClean="0"/>
              <a:t>Most misconduct in organizations is done by ‘bad apples’ or rogue employees seeking to take advantage of the situation </a:t>
            </a:r>
          </a:p>
          <a:p>
            <a:pPr lvl="1"/>
            <a:r>
              <a:rPr lang="en-US" dirty="0" smtClean="0"/>
              <a:t>This assumption takes for granted that individual moral values </a:t>
            </a:r>
            <a:r>
              <a:rPr lang="en-US" dirty="0"/>
              <a:t>&amp;</a:t>
            </a:r>
            <a:r>
              <a:rPr lang="en-US" dirty="0" smtClean="0"/>
              <a:t> philosophies are the primary tools used in employee ethical decision making.</a:t>
            </a:r>
          </a:p>
          <a:p>
            <a:pPr lvl="1"/>
            <a:r>
              <a:rPr lang="en-US" dirty="0" smtClean="0"/>
              <a:t>Takeaway, ‘hire good people &amp; there will be no ethical issues’</a:t>
            </a:r>
          </a:p>
        </p:txBody>
      </p:sp>
      <p:sp>
        <p:nvSpPr>
          <p:cNvPr id="4" name="Title 3"/>
          <p:cNvSpPr>
            <a:spLocks noGrp="1"/>
          </p:cNvSpPr>
          <p:nvPr>
            <p:ph type="title"/>
          </p:nvPr>
        </p:nvSpPr>
        <p:spPr/>
        <p:txBody>
          <a:bodyPr/>
          <a:lstStyle/>
          <a:p>
            <a:r>
              <a:rPr lang="en-US" dirty="0" smtClean="0"/>
              <a:t>Myth #1</a:t>
            </a:r>
            <a:endParaRPr lang="en-US" dirty="0"/>
          </a:p>
        </p:txBody>
      </p:sp>
      <p:pic>
        <p:nvPicPr>
          <p:cNvPr id="1026" name="Picture 2" descr="C:\Users\jjmarie\AppData\Local\Microsoft\Windows\Temporary Internet Files\Content.IE5\47I0QEWG\MC90003456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029" y="5160412"/>
            <a:ext cx="1756971" cy="1557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239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5105400"/>
            <a:ext cx="7772400" cy="369332"/>
          </a:xfrm>
          <a:prstGeom prst="rect">
            <a:avLst/>
          </a:prstGeom>
          <a:noFill/>
        </p:spPr>
        <p:txBody>
          <a:bodyPr wrap="square" rtlCol="0">
            <a:spAutoFit/>
          </a:bodyPr>
          <a:lstStyle/>
          <a:p>
            <a:r>
              <a:rPr lang="en-US" dirty="0" smtClean="0"/>
              <a:t> </a:t>
            </a:r>
            <a:endParaRPr lang="en-US" dirty="0"/>
          </a:p>
        </p:txBody>
      </p:sp>
      <p:sp>
        <p:nvSpPr>
          <p:cNvPr id="6" name="Title 1"/>
          <p:cNvSpPr>
            <a:spLocks noGrp="1"/>
          </p:cNvSpPr>
          <p:nvPr>
            <p:ph type="title"/>
          </p:nvPr>
        </p:nvSpPr>
        <p:spPr>
          <a:xfrm>
            <a:off x="0" y="-152400"/>
            <a:ext cx="8839199" cy="1143000"/>
          </a:xfrm>
        </p:spPr>
        <p:txBody>
          <a:bodyPr>
            <a:normAutofit/>
          </a:bodyPr>
          <a:lstStyle/>
          <a:p>
            <a:r>
              <a:rPr lang="en-US" sz="5400" dirty="0" smtClean="0"/>
              <a:t>Reality* </a:t>
            </a:r>
            <a:endParaRPr lang="en-US" sz="5400" dirty="0"/>
          </a:p>
        </p:txBody>
      </p:sp>
      <p:sp>
        <p:nvSpPr>
          <p:cNvPr id="2" name="Content Placeholder 1"/>
          <p:cNvSpPr>
            <a:spLocks noGrp="1"/>
          </p:cNvSpPr>
          <p:nvPr>
            <p:ph idx="1"/>
          </p:nvPr>
        </p:nvSpPr>
        <p:spPr>
          <a:xfrm>
            <a:off x="457200" y="1295400"/>
            <a:ext cx="8229600" cy="4525963"/>
          </a:xfrm>
        </p:spPr>
        <p:txBody>
          <a:bodyPr>
            <a:normAutofit/>
          </a:bodyPr>
          <a:lstStyle/>
          <a:p>
            <a:r>
              <a:rPr lang="en-US" dirty="0" smtClean="0"/>
              <a:t>Most individuals see themselves as being ethical.</a:t>
            </a:r>
          </a:p>
          <a:p>
            <a:pPr lvl="1"/>
            <a:r>
              <a:rPr lang="en-US" dirty="0" smtClean="0"/>
              <a:t>In one survey, respondents were asked to rate how ethical they felt they were compared to the rest of the population on a scale of 0 (completely unethical) to 100 (completely ethical</a:t>
            </a:r>
            <a:r>
              <a:rPr lang="en-US" dirty="0" smtClean="0"/>
              <a:t>)</a:t>
            </a:r>
            <a:endParaRPr lang="en-US" dirty="0" smtClean="0"/>
          </a:p>
          <a:p>
            <a:pPr lvl="1"/>
            <a:r>
              <a:rPr lang="en-US" dirty="0" smtClean="0"/>
              <a:t>The average score was </a:t>
            </a:r>
            <a:r>
              <a:rPr lang="en-US" dirty="0" smtClean="0"/>
              <a:t>75</a:t>
            </a:r>
            <a:endParaRPr lang="en-US" dirty="0" smtClean="0"/>
          </a:p>
          <a:p>
            <a:pPr lvl="1"/>
            <a:r>
              <a:rPr lang="en-US" dirty="0" smtClean="0"/>
              <a:t>The majority see themselves as more ethical than their peers</a:t>
            </a:r>
          </a:p>
        </p:txBody>
      </p:sp>
      <p:sp>
        <p:nvSpPr>
          <p:cNvPr id="3" name="TextBox 2"/>
          <p:cNvSpPr txBox="1"/>
          <p:nvPr/>
        </p:nvSpPr>
        <p:spPr>
          <a:xfrm>
            <a:off x="990600" y="5937878"/>
            <a:ext cx="5334000" cy="923330"/>
          </a:xfrm>
          <a:prstGeom prst="rect">
            <a:avLst/>
          </a:prstGeom>
          <a:noFill/>
        </p:spPr>
        <p:txBody>
          <a:bodyPr wrap="square" rtlCol="0">
            <a:spAutoFit/>
          </a:bodyPr>
          <a:lstStyle/>
          <a:p>
            <a:r>
              <a:rPr lang="en-US" dirty="0" smtClean="0"/>
              <a:t>* </a:t>
            </a:r>
            <a:r>
              <a:rPr lang="en-US" dirty="0"/>
              <a:t>Max </a:t>
            </a:r>
            <a:r>
              <a:rPr lang="en-US" dirty="0" err="1"/>
              <a:t>Bazerman</a:t>
            </a:r>
            <a:r>
              <a:rPr lang="en-US" dirty="0"/>
              <a:t> &amp; Anne </a:t>
            </a:r>
            <a:r>
              <a:rPr lang="en-US" dirty="0" err="1"/>
              <a:t>Tenbrunsel</a:t>
            </a:r>
            <a:r>
              <a:rPr lang="en-US" dirty="0"/>
              <a:t> (2013) </a:t>
            </a:r>
            <a:r>
              <a:rPr lang="en-US" i="1" dirty="0"/>
              <a:t>Blind Spots: Why We Fail to Do What's Right and What to Do about It,</a:t>
            </a:r>
            <a:r>
              <a:rPr lang="en-US" dirty="0"/>
              <a:t> Princeton University Press.</a:t>
            </a:r>
          </a:p>
        </p:txBody>
      </p:sp>
    </p:spTree>
    <p:extLst>
      <p:ext uri="{BB962C8B-B14F-4D97-AF65-F5344CB8AC3E}">
        <p14:creationId xmlns:p14="http://schemas.microsoft.com/office/powerpoint/2010/main" val="1808048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1141412"/>
          </a:xfrm>
        </p:spPr>
        <p:txBody>
          <a:bodyPr>
            <a:normAutofit/>
          </a:bodyPr>
          <a:lstStyle/>
          <a:p>
            <a:r>
              <a:rPr lang="en-US" sz="4800" dirty="0" smtClean="0"/>
              <a:t>Question</a:t>
            </a:r>
            <a:endParaRPr lang="en-US" sz="4800" dirty="0"/>
          </a:p>
        </p:txBody>
      </p:sp>
      <p:sp>
        <p:nvSpPr>
          <p:cNvPr id="5" name="Rectangle 4"/>
          <p:cNvSpPr/>
          <p:nvPr/>
        </p:nvSpPr>
        <p:spPr>
          <a:xfrm>
            <a:off x="381000" y="1219200"/>
            <a:ext cx="8305800" cy="2308324"/>
          </a:xfrm>
          <a:prstGeom prst="rect">
            <a:avLst/>
          </a:prstGeom>
        </p:spPr>
        <p:txBody>
          <a:bodyPr wrap="square">
            <a:spAutoFit/>
          </a:bodyPr>
          <a:lstStyle/>
          <a:p>
            <a:pPr marL="285750" indent="-285750">
              <a:buFont typeface="Arial" panose="020B0604020202020204" pitchFamily="34" charset="0"/>
              <a:buChar char="•"/>
            </a:pPr>
            <a:r>
              <a:rPr lang="en-US" sz="3600" dirty="0"/>
              <a:t>If most individuals rate themselves as ethical </a:t>
            </a:r>
            <a:r>
              <a:rPr lang="en-US" sz="3600" dirty="0" smtClean="0"/>
              <a:t>&amp; perceive </a:t>
            </a:r>
            <a:r>
              <a:rPr lang="en-US" sz="3600" dirty="0"/>
              <a:t>that they have higher moral values—even more so than their peers—why is misconduct so prevalent? </a:t>
            </a:r>
          </a:p>
        </p:txBody>
      </p:sp>
      <p:pic>
        <p:nvPicPr>
          <p:cNvPr id="2053" name="Picture 5" descr="C:\Users\jjmarie\AppData\Local\Microsoft\Windows\Temporary Internet Files\Content.IE5\47I0QEWG\MC90044142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962400"/>
            <a:ext cx="2268537" cy="2268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736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Decision Making Model*</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600200"/>
            <a:ext cx="7354327" cy="3950733"/>
          </a:xfrm>
        </p:spPr>
      </p:pic>
      <p:sp>
        <p:nvSpPr>
          <p:cNvPr id="5" name="Oval 4"/>
          <p:cNvSpPr/>
          <p:nvPr/>
        </p:nvSpPr>
        <p:spPr>
          <a:xfrm>
            <a:off x="685800" y="2743200"/>
            <a:ext cx="3657600" cy="12954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42999" y="5366266"/>
            <a:ext cx="5906553" cy="369332"/>
          </a:xfrm>
          <a:prstGeom prst="rect">
            <a:avLst/>
          </a:prstGeom>
          <a:noFill/>
        </p:spPr>
        <p:txBody>
          <a:bodyPr wrap="none" rtlCol="0">
            <a:spAutoFit/>
          </a:bodyPr>
          <a:lstStyle/>
          <a:p>
            <a:r>
              <a:rPr lang="en-US" dirty="0" smtClean="0"/>
              <a:t>*O.C. </a:t>
            </a:r>
            <a:r>
              <a:rPr lang="en-US" dirty="0" err="1" smtClean="0"/>
              <a:t>Ferrrell</a:t>
            </a:r>
            <a:r>
              <a:rPr lang="en-US" dirty="0" smtClean="0"/>
              <a:t> and Larry Gresham (1985) </a:t>
            </a:r>
            <a:r>
              <a:rPr lang="en-US" i="1" dirty="0" smtClean="0"/>
              <a:t>Journal of Marketing.</a:t>
            </a:r>
            <a:endParaRPr lang="en-US" dirty="0"/>
          </a:p>
        </p:txBody>
      </p:sp>
    </p:spTree>
    <p:extLst>
      <p:ext uri="{BB962C8B-B14F-4D97-AF65-F5344CB8AC3E}">
        <p14:creationId xmlns:p14="http://schemas.microsoft.com/office/powerpoint/2010/main" val="332554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Human Behavior</a:t>
            </a: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US" dirty="0" smtClean="0"/>
              <a:t>Standard </a:t>
            </a:r>
            <a:r>
              <a:rPr lang="en-US" dirty="0"/>
              <a:t>e</a:t>
            </a:r>
            <a:r>
              <a:rPr lang="en-US" dirty="0" smtClean="0"/>
              <a:t>conomic model</a:t>
            </a:r>
          </a:p>
          <a:p>
            <a:pPr lvl="1"/>
            <a:r>
              <a:rPr lang="en-US" dirty="0"/>
              <a:t>U</a:t>
            </a:r>
            <a:r>
              <a:rPr lang="en-US" dirty="0" smtClean="0"/>
              <a:t>nbounded power, unbounded rationality, </a:t>
            </a:r>
            <a:r>
              <a:rPr lang="en-US" dirty="0"/>
              <a:t>&amp;</a:t>
            </a:r>
            <a:r>
              <a:rPr lang="en-US" dirty="0" smtClean="0"/>
              <a:t> unbounded selfishness</a:t>
            </a:r>
          </a:p>
          <a:p>
            <a:pPr lvl="1"/>
            <a:r>
              <a:rPr lang="en-US" dirty="0"/>
              <a:t>P</a:t>
            </a:r>
            <a:r>
              <a:rPr lang="en-US" dirty="0" smtClean="0"/>
              <a:t>eople will act deceptively if it is in their own self-interest </a:t>
            </a:r>
          </a:p>
          <a:p>
            <a:r>
              <a:rPr lang="en-US" dirty="0" smtClean="0"/>
              <a:t>Employees learn from others in the company</a:t>
            </a:r>
          </a:p>
          <a:p>
            <a:pPr lvl="1"/>
            <a:r>
              <a:rPr lang="en-US" dirty="0" smtClean="0"/>
              <a:t>Social learning theory-people learn behavior by observation, modeling, </a:t>
            </a:r>
            <a:r>
              <a:rPr lang="en-US" dirty="0"/>
              <a:t>&amp;</a:t>
            </a:r>
            <a:r>
              <a:rPr lang="en-US" dirty="0" smtClean="0"/>
              <a:t> interaction with others</a:t>
            </a:r>
          </a:p>
          <a:p>
            <a:pPr lvl="1"/>
            <a:r>
              <a:rPr lang="en-US" dirty="0" smtClean="0"/>
              <a:t>Differential association theory-people learn to behave a certain way based on interaction with intimate groups or role sets</a:t>
            </a:r>
          </a:p>
          <a:p>
            <a:pPr lvl="1"/>
            <a:endParaRPr lang="en-US" dirty="0"/>
          </a:p>
        </p:txBody>
      </p:sp>
    </p:spTree>
    <p:extLst>
      <p:ext uri="{BB962C8B-B14F-4D97-AF65-F5344CB8AC3E}">
        <p14:creationId xmlns:p14="http://schemas.microsoft.com/office/powerpoint/2010/main" val="2373404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a:t>While an employee might desire to be </a:t>
            </a:r>
            <a:r>
              <a:rPr lang="en-US" dirty="0" smtClean="0"/>
              <a:t>ethical (individual values), </a:t>
            </a:r>
            <a:r>
              <a:rPr lang="en-US" dirty="0"/>
              <a:t>social and situational factors in the workplace exert significant pressure on the </a:t>
            </a:r>
            <a:r>
              <a:rPr lang="en-US" dirty="0" smtClean="0"/>
              <a:t>employee (organizational relationships, opportunity)</a:t>
            </a:r>
            <a:endParaRPr lang="en-US" dirty="0"/>
          </a:p>
        </p:txBody>
      </p:sp>
      <p:pic>
        <p:nvPicPr>
          <p:cNvPr id="1026" name="Picture 2" descr="C:\Users\O.C. &amp; Linda Ferrell\AppData\Local\Microsoft\Windows\Temporary Internet Files\Content.IE5\0EVHKQVQ\MC90044143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581400"/>
            <a:ext cx="2133373" cy="1828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763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Ethical Culture*</a:t>
            </a:r>
            <a:endParaRPr lang="en-US" dirty="0"/>
          </a:p>
        </p:txBody>
      </p:sp>
      <p:sp>
        <p:nvSpPr>
          <p:cNvPr id="3" name="Content Placeholder 2"/>
          <p:cNvSpPr>
            <a:spLocks noGrp="1"/>
          </p:cNvSpPr>
          <p:nvPr>
            <p:ph idx="1"/>
          </p:nvPr>
        </p:nvSpPr>
        <p:spPr>
          <a:xfrm>
            <a:off x="457200" y="1295400"/>
            <a:ext cx="8229600" cy="4830763"/>
          </a:xfrm>
        </p:spPr>
        <p:txBody>
          <a:bodyPr/>
          <a:lstStyle/>
          <a:p>
            <a:pPr marL="914400" lvl="1" indent="-514350">
              <a:buFont typeface="+mj-lt"/>
              <a:buAutoNum type="arabicPeriod"/>
            </a:pPr>
            <a:r>
              <a:rPr lang="en-US" dirty="0" smtClean="0"/>
              <a:t>Poorly-conceived goals</a:t>
            </a:r>
          </a:p>
          <a:p>
            <a:pPr marL="914400" lvl="1" indent="-514350">
              <a:buFont typeface="+mj-lt"/>
              <a:buAutoNum type="arabicPeriod"/>
            </a:pPr>
            <a:r>
              <a:rPr lang="en-US" dirty="0" smtClean="0"/>
              <a:t>Motivational blindness</a:t>
            </a:r>
          </a:p>
          <a:p>
            <a:pPr marL="914400" lvl="1" indent="-514350">
              <a:buFont typeface="+mj-lt"/>
              <a:buAutoNum type="arabicPeriod"/>
            </a:pPr>
            <a:r>
              <a:rPr lang="en-US" dirty="0" smtClean="0"/>
              <a:t>Indirect blindness</a:t>
            </a:r>
          </a:p>
          <a:p>
            <a:pPr marL="914400" lvl="1" indent="-514350">
              <a:buFont typeface="+mj-lt"/>
              <a:buAutoNum type="arabicPeriod"/>
            </a:pPr>
            <a:r>
              <a:rPr lang="en-US" dirty="0" smtClean="0"/>
              <a:t>The slippery slope</a:t>
            </a:r>
          </a:p>
          <a:p>
            <a:pPr marL="914400" lvl="1" indent="-514350">
              <a:buFont typeface="+mj-lt"/>
              <a:buAutoNum type="arabicPeriod"/>
            </a:pPr>
            <a:r>
              <a:rPr lang="en-US" dirty="0" smtClean="0"/>
              <a:t>Overvaluing performance/outcomes</a:t>
            </a:r>
          </a:p>
          <a:p>
            <a:pPr marL="914400" lvl="1" indent="-514350">
              <a:buFont typeface="+mj-lt"/>
              <a:buAutoNum type="arabicPeriod"/>
            </a:pPr>
            <a:endParaRPr lang="en-US" dirty="0"/>
          </a:p>
          <a:p>
            <a:pPr marL="400050" lvl="1" indent="0">
              <a:buNone/>
            </a:pPr>
            <a:endParaRPr lang="en-US" dirty="0" smtClean="0"/>
          </a:p>
          <a:p>
            <a:pPr marL="400050" lvl="1" indent="0">
              <a:buNone/>
            </a:pPr>
            <a:r>
              <a:rPr lang="en-US" sz="2400" dirty="0" smtClean="0"/>
              <a:t>* </a:t>
            </a:r>
            <a:r>
              <a:rPr lang="en-US" sz="2400" dirty="0"/>
              <a:t>Max </a:t>
            </a:r>
            <a:r>
              <a:rPr lang="en-US" sz="2400" dirty="0" err="1"/>
              <a:t>Bazerman</a:t>
            </a:r>
            <a:r>
              <a:rPr lang="en-US" sz="2400" dirty="0"/>
              <a:t> &amp; Anne </a:t>
            </a:r>
            <a:r>
              <a:rPr lang="en-US" sz="2400" dirty="0" err="1" smtClean="0"/>
              <a:t>Tenbrunsel</a:t>
            </a:r>
            <a:r>
              <a:rPr lang="en-US" sz="2400" dirty="0" smtClean="0"/>
              <a:t> (2013).</a:t>
            </a:r>
            <a:r>
              <a:rPr lang="en-US" sz="2400" i="1" dirty="0" smtClean="0"/>
              <a:t> </a:t>
            </a:r>
            <a:endParaRPr lang="en-US" sz="2400" i="1" dirty="0"/>
          </a:p>
        </p:txBody>
      </p:sp>
      <p:pic>
        <p:nvPicPr>
          <p:cNvPr id="2050" name="Picture 2" descr="C:\Users\O.C. &amp; Linda Ferrell\AppData\Local\Microsoft\Windows\Temporary Internet Files\Content.IE5\99E2FW60\MP90034171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1066800"/>
            <a:ext cx="1524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127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Poorly-Conceived Goals</a:t>
            </a:r>
            <a:endParaRPr lang="en-US" dirty="0"/>
          </a:p>
        </p:txBody>
      </p:sp>
      <p:sp>
        <p:nvSpPr>
          <p:cNvPr id="3" name="Content Placeholder 2"/>
          <p:cNvSpPr>
            <a:spLocks noGrp="1"/>
          </p:cNvSpPr>
          <p:nvPr>
            <p:ph idx="1"/>
          </p:nvPr>
        </p:nvSpPr>
        <p:spPr/>
        <p:txBody>
          <a:bodyPr/>
          <a:lstStyle/>
          <a:p>
            <a:r>
              <a:rPr lang="en-US" dirty="0" smtClean="0"/>
              <a:t>Setting ambitious—sometimes unfeasible—goals without considering how these goals will be carried out</a:t>
            </a:r>
          </a:p>
          <a:p>
            <a:pPr lvl="1"/>
            <a:r>
              <a:rPr lang="en-US" dirty="0" smtClean="0"/>
              <a:t>“I don’t care how you make the numbers as long as you make them!”</a:t>
            </a:r>
          </a:p>
          <a:p>
            <a:pPr lvl="1"/>
            <a:r>
              <a:rPr lang="en-US" dirty="0" smtClean="0"/>
              <a:t>Countrywide Financial; Ford Pinto defects; Challenger Explosion</a:t>
            </a:r>
            <a:endParaRPr lang="en-US" dirty="0"/>
          </a:p>
        </p:txBody>
      </p:sp>
    </p:spTree>
    <p:extLst>
      <p:ext uri="{BB962C8B-B14F-4D97-AF65-F5344CB8AC3E}">
        <p14:creationId xmlns:p14="http://schemas.microsoft.com/office/powerpoint/2010/main" val="1264328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894</TotalTime>
  <Words>1131</Words>
  <Application>Microsoft Office PowerPoint</Application>
  <PresentationFormat>On-screen Show (4:3)</PresentationFormat>
  <Paragraphs>97</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Ethical Blind Spot: Why Good People Do Bad Things</vt:lpstr>
      <vt:lpstr>Myth #1</vt:lpstr>
      <vt:lpstr>Reality* </vt:lpstr>
      <vt:lpstr>Question</vt:lpstr>
      <vt:lpstr>Ethical Decision Making Model*</vt:lpstr>
      <vt:lpstr>Theories of Human Behavior</vt:lpstr>
      <vt:lpstr>Implications</vt:lpstr>
      <vt:lpstr>Barriers to Ethical Culture*</vt:lpstr>
      <vt:lpstr>Poorly-Conceived Goals</vt:lpstr>
      <vt:lpstr>Motivational Blindness</vt:lpstr>
      <vt:lpstr>Indirect Blindness</vt:lpstr>
      <vt:lpstr>Slippery Slope</vt:lpstr>
      <vt:lpstr>Overvaluing Performance</vt:lpstr>
      <vt:lpstr>Conclusions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Safety, Legal Dimensions, and Consumer Conduct</dc:title>
  <dc:creator>Jennifer</dc:creator>
  <cp:lastModifiedBy>Jennifer</cp:lastModifiedBy>
  <cp:revision>106</cp:revision>
  <dcterms:created xsi:type="dcterms:W3CDTF">2013-01-03T20:23:39Z</dcterms:created>
  <dcterms:modified xsi:type="dcterms:W3CDTF">2013-10-24T17:23:16Z</dcterms:modified>
</cp:coreProperties>
</file>