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8" r:id="rId2"/>
    <p:sldId id="324" r:id="rId3"/>
    <p:sldId id="279" r:id="rId4"/>
    <p:sldId id="316" r:id="rId5"/>
    <p:sldId id="315" r:id="rId6"/>
    <p:sldId id="302" r:id="rId7"/>
    <p:sldId id="317" r:id="rId8"/>
    <p:sldId id="307" r:id="rId9"/>
    <p:sldId id="318" r:id="rId10"/>
    <p:sldId id="308" r:id="rId11"/>
    <p:sldId id="321" r:id="rId12"/>
    <p:sldId id="322" r:id="rId13"/>
    <p:sldId id="312" r:id="rId14"/>
    <p:sldId id="280" r:id="rId15"/>
    <p:sldId id="291" r:id="rId16"/>
  </p:sldIdLst>
  <p:sldSz cx="12192000" cy="6858000"/>
  <p:notesSz cx="6858000" cy="9144000"/>
  <p:embeddedFontLst>
    <p:embeddedFont>
      <p:font typeface="Arial Unicode MS" panose="020B0604020202020204" charset="-128"/>
      <p:regular r:id="rId18"/>
    </p:embeddedFont>
    <p:embeddedFont>
      <p:font typeface="等线" panose="02010600030101010101" pitchFamily="2" charset="-122"/>
      <p:regular r:id="rId1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7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>
            <a:extLst>
              <a:ext uri="{FF2B5EF4-FFF2-40B4-BE49-F238E27FC236}">
                <a16:creationId xmlns:a16="http://schemas.microsoft.com/office/drawing/2014/main" id="{7A52F4E4-0D17-489F-A2AB-905C926944E0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1" name="日期占位符 2">
            <a:extLst>
              <a:ext uri="{FF2B5EF4-FFF2-40B4-BE49-F238E27FC236}">
                <a16:creationId xmlns:a16="http://schemas.microsoft.com/office/drawing/2014/main" id="{6C35B528-B0AA-4575-8D11-884E79BF82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3644D9-FD47-4666-B4B9-24A6F3B9CC7F}" type="datetime1">
              <a:rPr lang="zh-CN" altLang="en-US"/>
              <a:pPr>
                <a:defRPr/>
              </a:pPr>
              <a:t>2025/5/2</a:t>
            </a:fld>
            <a:endParaRPr lang="zh-CN" altLang="en-US" sz="1200"/>
          </a:p>
        </p:txBody>
      </p:sp>
      <p:sp>
        <p:nvSpPr>
          <p:cNvPr id="2052" name="幻灯片图像占位符 3">
            <a:extLst>
              <a:ext uri="{FF2B5EF4-FFF2-40B4-BE49-F238E27FC236}">
                <a16:creationId xmlns:a16="http://schemas.microsoft.com/office/drawing/2014/main" id="{F8BA862A-B901-44A8-9FD2-D0122E8FC75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>
            <a:extLst>
              <a:ext uri="{FF2B5EF4-FFF2-40B4-BE49-F238E27FC236}">
                <a16:creationId xmlns:a16="http://schemas.microsoft.com/office/drawing/2014/main" id="{8825179F-CD2A-40A4-83FB-024C5E8336A0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zh-CN" altLang="en-US" sz="1200"/>
              <a:t>单击此处编辑母版文本样式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/>
              <a:t>第二级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/>
              <a:t>第三级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/>
              <a:t>第四级</a:t>
            </a:r>
          </a:p>
          <a:p>
            <a:pPr>
              <a:spcBef>
                <a:spcPct val="30000"/>
              </a:spcBef>
              <a:defRPr/>
            </a:pPr>
            <a:r>
              <a:rPr lang="zh-CN" altLang="en-US" sz="1200"/>
              <a:t>第五级</a:t>
            </a:r>
          </a:p>
        </p:txBody>
      </p:sp>
      <p:sp>
        <p:nvSpPr>
          <p:cNvPr id="2054" name="页脚占位符 5">
            <a:extLst>
              <a:ext uri="{FF2B5EF4-FFF2-40B4-BE49-F238E27FC236}">
                <a16:creationId xmlns:a16="http://schemas.microsoft.com/office/drawing/2014/main" id="{27B19D81-3B4F-4F22-95D4-36BF98F0EE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灯片编号占位符 6">
            <a:extLst>
              <a:ext uri="{FF2B5EF4-FFF2-40B4-BE49-F238E27FC236}">
                <a16:creationId xmlns:a16="http://schemas.microsoft.com/office/drawing/2014/main" id="{D9AF3023-7197-4244-BB2E-F1A3CA2F6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BBCB6EAE-1D3A-4E36-9046-36E17F71FC3A}" type="slidenum">
              <a:rPr lang="zh-CN" altLang="en-US"/>
              <a:pPr/>
              <a:t>‹#›</a:t>
            </a:fld>
            <a:endParaRPr lang="zh-CN" altLang="en-US" sz="12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5791EED-961A-46E4-8F78-58EC8AF0B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245CCE8B-7DF0-4186-B26C-E6B9267E2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4100" name="Date Placeholder 3">
            <a:extLst>
              <a:ext uri="{FF2B5EF4-FFF2-40B4-BE49-F238E27FC236}">
                <a16:creationId xmlns:a16="http://schemas.microsoft.com/office/drawing/2014/main" id="{0DB11262-8871-483E-ACF4-6D863A2FF7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7A686F-4E2A-4202-A166-5B3766B4C937}" type="datetime1">
              <a:rPr lang="zh-CN" altLang="en-US" smtClean="0"/>
              <a:pPr/>
              <a:t>2025/5/2</a:t>
            </a:fld>
            <a:endParaRPr lang="zh-CN" altLang="en-US" sz="1200"/>
          </a:p>
        </p:txBody>
      </p:sp>
      <p:sp>
        <p:nvSpPr>
          <p:cNvPr id="4101" name="Slide Number Placeholder 4">
            <a:extLst>
              <a:ext uri="{FF2B5EF4-FFF2-40B4-BE49-F238E27FC236}">
                <a16:creationId xmlns:a16="http://schemas.microsoft.com/office/drawing/2014/main" id="{58D76AD5-130A-4281-94CD-A1CAD9E07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F4A6838-7545-4E55-8B64-716BF01207AD}" type="slidenum">
              <a:rPr lang="zh-CN" altLang="en-US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A49E763-1B03-4A0A-B008-A237992E1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5BD7594A-993F-412A-9598-21C87C9E2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10244" name="Date Placeholder 3">
            <a:extLst>
              <a:ext uri="{FF2B5EF4-FFF2-40B4-BE49-F238E27FC236}">
                <a16:creationId xmlns:a16="http://schemas.microsoft.com/office/drawing/2014/main" id="{4469C65C-7539-4D55-BBF2-06B285016C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7E287F2-66C4-4622-BA77-79CE52BB41B9}" type="datetime1">
              <a:rPr lang="zh-CN" altLang="en-US" smtClean="0"/>
              <a:pPr/>
              <a:t>2025/5/2</a:t>
            </a:fld>
            <a:endParaRPr lang="zh-CN" altLang="en-US" sz="1200"/>
          </a:p>
        </p:txBody>
      </p:sp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F6E339DD-1852-4DA3-96A9-DB6765069E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E56A92-A616-42C8-8DF0-61F460D911E3}" type="slidenum">
              <a:rPr lang="zh-CN" altLang="en-US"/>
              <a:pPr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C89A9D2-5015-47ED-8CF4-2E81F0F26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817F33E-B59C-4227-92EC-C7720669B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12292" name="Date Placeholder 3">
            <a:extLst>
              <a:ext uri="{FF2B5EF4-FFF2-40B4-BE49-F238E27FC236}">
                <a16:creationId xmlns:a16="http://schemas.microsoft.com/office/drawing/2014/main" id="{72B4B20B-FEB0-45AC-9395-7765B624C2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A738D6-F20D-4C8A-B0C4-81E76BAB36C5}" type="datetime1">
              <a:rPr lang="zh-CN" altLang="en-US" smtClean="0"/>
              <a:pPr/>
              <a:t>2025/5/2</a:t>
            </a:fld>
            <a:endParaRPr lang="zh-CN" altLang="en-US" sz="1200"/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7225EABE-95DF-4C76-ADA9-3DCD0EC91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4D3B77-DE7C-4B09-B4B8-511F38ADBF34}" type="slidenum">
              <a:rPr lang="zh-CN" altLang="en-US"/>
              <a:pPr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89306187-3092-49B0-B85B-5303C4151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15B3B59-93E1-404E-B945-A0251F7F0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A6C8C91B-EFD1-4407-9F82-B711F5F7D0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1123072-88D5-4682-844B-CB5BA4082FA0}" type="datetime1">
              <a:rPr lang="zh-CN" altLang="en-US" smtClean="0"/>
              <a:pPr/>
              <a:t>2025/5/2</a:t>
            </a:fld>
            <a:endParaRPr lang="zh-CN" altLang="en-US" sz="1200"/>
          </a:p>
        </p:txBody>
      </p:sp>
      <p:sp>
        <p:nvSpPr>
          <p:cNvPr id="17413" name="Slide Number Placeholder 4">
            <a:extLst>
              <a:ext uri="{FF2B5EF4-FFF2-40B4-BE49-F238E27FC236}">
                <a16:creationId xmlns:a16="http://schemas.microsoft.com/office/drawing/2014/main" id="{4DE7C1D7-BE8D-40EB-AD37-8A9E3DCEE8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C35E4E-3535-4FF0-9997-CB5399F49A73}" type="slidenum">
              <a:rPr lang="zh-CN" altLang="en-US"/>
              <a:pPr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D7EA37F8-68EE-4482-B73F-264AB593A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69B7270C-357F-48F7-AF63-0F0540CC7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等线" panose="02010600030101010101" pitchFamily="2" charset="-122"/>
            </a:endParaRPr>
          </a:p>
        </p:txBody>
      </p:sp>
      <p:sp>
        <p:nvSpPr>
          <p:cNvPr id="20484" name="日期占位符 3">
            <a:extLst>
              <a:ext uri="{FF2B5EF4-FFF2-40B4-BE49-F238E27FC236}">
                <a16:creationId xmlns:a16="http://schemas.microsoft.com/office/drawing/2014/main" id="{71DB4885-7A94-4819-BFDC-98E43C60232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7BE6863-34CE-4671-B702-9B390333AA0C}" type="datetime1">
              <a:rPr lang="zh-CN" altLang="en-US" smtClean="0"/>
              <a:pPr/>
              <a:t>2025/5/2</a:t>
            </a:fld>
            <a:endParaRPr lang="zh-CN" altLang="en-US" sz="1200"/>
          </a:p>
        </p:txBody>
      </p:sp>
      <p:sp>
        <p:nvSpPr>
          <p:cNvPr id="20485" name="灯片编号占位符 4">
            <a:extLst>
              <a:ext uri="{FF2B5EF4-FFF2-40B4-BE49-F238E27FC236}">
                <a16:creationId xmlns:a16="http://schemas.microsoft.com/office/drawing/2014/main" id="{03EE0DBE-FA65-43B9-9C76-69386F2B5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A8ABB1-5097-4E06-A5A8-5C0FB4F65328}" type="slidenum">
              <a:rPr lang="zh-CN" altLang="en-US"/>
              <a:pPr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7446D9-95FB-4EAA-8F22-55A286F6E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A2B4-2AC3-48DA-9AAF-76CBA10A14F0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1A614-C650-45DA-9C06-6C743614A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8FF70E-7514-4CAC-9FDE-C2C5B3E2B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B3D27-ABBA-41E9-A49D-8D5A3CA63D84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8DA8AF-8703-4926-8336-58F26F22E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AE85E-B926-4EDA-8CD5-67AC73F07033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3D8304-02AA-4103-8F94-0948D7345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E0334F-A112-49F1-9E49-5BDE3368E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A0E9F-EA7B-453E-A0B2-009B0CA8CB67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7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0B92A-7C8C-4A09-B896-EA9D6504B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DC9AF-1F71-4324-8FA8-E0B94AA52E78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AA6F8C-807C-45F5-A9D0-78F108CD7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22973B-B277-40C2-B784-BB572E69BD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C6B1A-C3A2-4D36-B144-E7CF0AA7602C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77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15D9B1F9-8A6D-409F-9F09-F23E44E56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612C-7170-4D08-9287-0B0DA65FD2A5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CD29F5A-D05F-4DFF-A241-B8882EC15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10D2E790-7FCA-48F1-A63E-7AC439233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3483C-2A39-4B7F-BED1-E8A376E81A95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9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A48D1C-BEDE-43E2-B732-AC7DD57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8A2A-9002-4A96-9EEE-B2DC8B920A41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23A6E1-823D-494A-ACF4-E57E518EA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25D151-6416-4655-B172-474C72452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3DC7-0659-4065-8FAF-C0461DD2A845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7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3FE225-D4DB-4AB6-B603-D75F2B5FF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B3E5-CB68-4C20-84B3-8047BAA87664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230AB2-FE3B-4069-B677-B831CAB1FE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17BE0E-FBFF-40AE-B705-CD50FE241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716D0-A112-42E1-BD8C-FAB41F7405AF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E712975-D6C5-4DC7-BE5A-BDC5CC1746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B450-7EC6-4B26-9C80-E9D640BD48BF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07B2E45-B363-4F37-8527-2C0E04164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D2C6F0E-99BF-403A-B5F3-DFC703778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DBB2C-9492-4A0A-85FA-5AD77590A206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2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C21C7EE-0E90-44F1-8296-B9175A8939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E6DE-5902-4D41-9768-E158787A23B6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F249B77-C19F-4DE2-9F83-C3284D8BF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38AAE2F-4720-477D-BE69-6B96566B8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63E65-BE22-4B44-BE7F-80D3F1A68496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5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73905B0E-3C8D-4004-8564-C61066F59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1BF6-D110-45E9-9D7D-09FBA3B20EB1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6FD2085-2674-4CC5-8773-A43CB56A6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81B286B-E64F-4921-AE3F-981693081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4EFF2-BBDC-49A6-93C6-75A768A9F3B8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1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FF9BA340-6C95-4DBE-96E6-9F50569104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CEEA1-AA2D-4F9D-B898-C05672AB6CC6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A1933ADC-1F90-453A-A43C-AEC1864E4F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B8218B9-31C6-4325-ABBE-29327B076F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E19A6-6365-492D-9FC7-755CE0FD9F0A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0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1013ADD-05E7-45CB-B5CF-3EDB09C20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12AE-EBE6-4104-8FCD-52BAE15EBBD7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9BEDEBB-F267-4972-971C-C7BDEAF88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9812212-6D9E-44D7-A433-50DEAB01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BF636-E636-420B-88D4-B3307CE01E63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0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1B4884E-ED21-4BB4-B719-49C51D591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40217-BEC8-4715-BF6D-A0ED9559F3DC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4F41E40-6DF4-49DF-9D33-2E8B2713D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BE1605C-2D2C-433C-94A8-E2DE663FC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6A4BB-4E22-4137-9ABD-4C648C065200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7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719D4ADA-7579-4FD8-9D40-069A4A0FC9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074D4B42-E2B7-44A1-AA9F-63F7AEDA1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>
                <a:sym typeface="Arial" panose="020B0604020202020204" pitchFamily="34" charset="0"/>
              </a:rPr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F7875D58-ECAC-4D36-AC8A-883E709F46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3E1E8C-21E1-4B92-8DE6-9C7B6C94307E}" type="datetime1">
              <a:rPr lang="en-US" altLang="en-US"/>
              <a:pPr>
                <a:defRPr/>
              </a:pPr>
              <a:t>5/2/2025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2F9F2977-8FC1-430B-BED8-BE34CE1A6C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3F7525FA-90D6-4B2C-8468-8E413E9100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</a:defRPr>
            </a:lvl1pPr>
          </a:lstStyle>
          <a:p>
            <a:fld id="{9B9EDBF2-F080-47FE-9E83-1021B89D7558}" type="slidenum">
              <a:rPr lang="en-US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>
            <a:extLst>
              <a:ext uri="{FF2B5EF4-FFF2-40B4-BE49-F238E27FC236}">
                <a16:creationId xmlns:a16="http://schemas.microsoft.com/office/drawing/2014/main" id="{918DE903-4E7F-4452-8859-DFE32FF7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2">
            <a:extLst>
              <a:ext uri="{FF2B5EF4-FFF2-40B4-BE49-F238E27FC236}">
                <a16:creationId xmlns:a16="http://schemas.microsoft.com/office/drawing/2014/main" id="{3C182F8E-ACD0-42FF-B88B-D31804FF7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163"/>
            <a:ext cx="12192000" cy="6888163"/>
          </a:xfrm>
          <a:prstGeom prst="rect">
            <a:avLst/>
          </a:prstGeom>
          <a:solidFill>
            <a:srgbClr val="1F1F1F">
              <a:alpha val="84999"/>
            </a:srgbClr>
          </a:solidFill>
          <a:ln w="12700" cap="flat" cmpd="sng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76" name="文本框 3">
            <a:extLst>
              <a:ext uri="{FF2B5EF4-FFF2-40B4-BE49-F238E27FC236}">
                <a16:creationId xmlns:a16="http://schemas.microsoft.com/office/drawing/2014/main" id="{DB873ACB-490E-47C3-9759-F1EBDCF91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74793"/>
            <a:ext cx="86455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6000" b="1" dirty="0">
                <a:solidFill>
                  <a:srgbClr val="FFCD00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Daniels Fund Initiative</a:t>
            </a:r>
            <a:endParaRPr lang="zh-CN" altLang="en-US" sz="6000" b="1" dirty="0">
              <a:solidFill>
                <a:srgbClr val="FFCD00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3077" name="文本框 4">
            <a:extLst>
              <a:ext uri="{FF2B5EF4-FFF2-40B4-BE49-F238E27FC236}">
                <a16:creationId xmlns:a16="http://schemas.microsoft.com/office/drawing/2014/main" id="{3BF447A4-6CFE-45FF-B7E9-D791CB0A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2952253"/>
            <a:ext cx="1023302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5400" b="1" dirty="0">
                <a:solidFill>
                  <a:srgbClr val="FFCD00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Ethical IT Use &amp; Protection </a:t>
            </a:r>
            <a:endParaRPr lang="zh-CN" altLang="en-US" sz="5400" b="1" dirty="0">
              <a:solidFill>
                <a:srgbClr val="FFCD00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3079" name="直接连接符 6">
            <a:extLst>
              <a:ext uri="{FF2B5EF4-FFF2-40B4-BE49-F238E27FC236}">
                <a16:creationId xmlns:a16="http://schemas.microsoft.com/office/drawing/2014/main" id="{BE9BB862-233C-4725-9483-93357CF86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4014788"/>
            <a:ext cx="11231563" cy="0"/>
          </a:xfrm>
          <a:prstGeom prst="line">
            <a:avLst/>
          </a:prstGeom>
          <a:noFill/>
          <a:ln w="25400" cap="flat" cmpd="sng">
            <a:solidFill>
              <a:schemeClr val="tx1"/>
            </a:solidFill>
            <a:bevel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3080" name="椭圆 7">
            <a:extLst>
              <a:ext uri="{FF2B5EF4-FFF2-40B4-BE49-F238E27FC236}">
                <a16:creationId xmlns:a16="http://schemas.microsoft.com/office/drawing/2014/main" id="{98CE1B02-DACC-407E-8C04-8F981CAD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438" y="685800"/>
            <a:ext cx="1919287" cy="19208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alt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84" name="文本框 11">
            <a:extLst>
              <a:ext uri="{FF2B5EF4-FFF2-40B4-BE49-F238E27FC236}">
                <a16:creationId xmlns:a16="http://schemas.microsoft.com/office/drawing/2014/main" id="{502FE158-CE60-40BC-BA25-E298EE89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074" y="4712988"/>
            <a:ext cx="3806825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3200" dirty="0">
                <a:solidFill>
                  <a:srgbClr val="FFFFFF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Robert Luo</a:t>
            </a:r>
            <a:endParaRPr lang="zh-CN" altLang="en-US" sz="3200" dirty="0">
              <a:solidFill>
                <a:srgbClr val="FFFFFF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81" name="Picture 16" descr="University of New Mexico - FIRE">
            <a:extLst>
              <a:ext uri="{FF2B5EF4-FFF2-40B4-BE49-F238E27FC236}">
                <a16:creationId xmlns:a16="http://schemas.microsoft.com/office/drawing/2014/main" id="{E83DBD40-0859-4B9B-AE31-260AA6C52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1117600"/>
            <a:ext cx="1279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14">
            <a:extLst>
              <a:ext uri="{FF2B5EF4-FFF2-40B4-BE49-F238E27FC236}">
                <a16:creationId xmlns:a16="http://schemas.microsoft.com/office/drawing/2014/main" id="{002941F0-DB1E-4975-AD5B-8AAD27877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4388" y="6113463"/>
            <a:ext cx="625475" cy="74771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01</a:t>
            </a:r>
            <a:endParaRPr lang="zh-CN" altLang="en-US" dirty="0"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4">
            <a:extLst>
              <a:ext uri="{FF2B5EF4-FFF2-40B4-BE49-F238E27FC236}">
                <a16:creationId xmlns:a16="http://schemas.microsoft.com/office/drawing/2014/main" id="{5D2430D5-D38F-4589-890E-AF8F6CD9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B2362AC5-B4F2-47B3-BB71-B7D3B24F9511}" type="slidenum">
              <a:rPr lang="en-US" altLang="en-US" sz="1200">
                <a:solidFill>
                  <a:schemeClr val="bg1"/>
                </a:solidFill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10</a:t>
            </a:fld>
            <a:endParaRPr lang="zh-CN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339" name="矩形 4">
            <a:extLst>
              <a:ext uri="{FF2B5EF4-FFF2-40B4-BE49-F238E27FC236}">
                <a16:creationId xmlns:a16="http://schemas.microsoft.com/office/drawing/2014/main" id="{A9362A1D-2DE6-49E4-B971-D633F3DB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10</a:t>
            </a:r>
            <a:endParaRPr lang="zh-CN" altLang="en-US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340" name="直接连接符 6">
            <a:extLst>
              <a:ext uri="{FF2B5EF4-FFF2-40B4-BE49-F238E27FC236}">
                <a16:creationId xmlns:a16="http://schemas.microsoft.com/office/drawing/2014/main" id="{D7CF2D1F-217E-4591-9B7E-E497C99F14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325" y="606425"/>
            <a:ext cx="204788" cy="41751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499EC00E-DC36-4B3F-ACDF-F4B823CAD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92125"/>
            <a:ext cx="11353800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Information Gathering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Scanning Networks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D7232-C6B6-400D-93DF-6745C0A7E73B}"/>
              </a:ext>
            </a:extLst>
          </p:cNvPr>
          <p:cNvSpPr txBox="1"/>
          <p:nvPr/>
        </p:nvSpPr>
        <p:spPr>
          <a:xfrm>
            <a:off x="954088" y="1243013"/>
            <a:ext cx="102838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Kali Linux contains various tools that can be used for network scanning. These tools are: Hping3, </a:t>
            </a:r>
            <a:r>
              <a:rPr lang="en-US" sz="24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Netdiscover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, Nmap, </a:t>
            </a:r>
            <a:r>
              <a:rPr lang="en-US" sz="24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Fping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Msfconsole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, etc. 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343" name="文本框 1">
            <a:extLst>
              <a:ext uri="{FF2B5EF4-FFF2-40B4-BE49-F238E27FC236}">
                <a16:creationId xmlns:a16="http://schemas.microsoft.com/office/drawing/2014/main" id="{264C54F7-8A57-416C-9CE0-18EACA9DE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5788"/>
            <a:ext cx="6224588" cy="33464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Hping3 for Network Scanning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</a:t>
            </a:r>
            <a:r>
              <a:rPr lang="en-US" altLang="en-US" sz="2400" dirty="0" err="1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Netdiscover</a:t>
            </a: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 for Scanning the Network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Perform Stealth Scanning Using Nmap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</a:t>
            </a:r>
            <a:r>
              <a:rPr lang="en-US" altLang="en-US" sz="2400" dirty="0" err="1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fping</a:t>
            </a: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 for Network Scanning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</a:t>
            </a:r>
            <a:r>
              <a:rPr lang="en-US" altLang="en-US" sz="2400" dirty="0" err="1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Msfconsole</a:t>
            </a: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 to Perform TCP Stealth on a Network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4FC40490-55A8-4543-843F-E73C5C9F0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544763"/>
            <a:ext cx="385603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369" name="图片 72" descr="Figure 2.65 Screenshot of PLABKALI01">
            <a:extLst>
              <a:ext uri="{FF2B5EF4-FFF2-40B4-BE49-F238E27FC236}">
                <a16:creationId xmlns:a16="http://schemas.microsoft.com/office/drawing/2014/main" id="{F1F53267-ECB3-4933-9ECD-CF8301E54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2179638"/>
            <a:ext cx="5275262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D16A1F-1D1D-4372-8C40-56F76CF9EA34}"/>
              </a:ext>
            </a:extLst>
          </p:cNvPr>
          <p:cNvSpPr txBox="1"/>
          <p:nvPr/>
        </p:nvSpPr>
        <p:spPr>
          <a:xfrm>
            <a:off x="1603375" y="6400800"/>
            <a:ext cx="32480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Showing the open ports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4">
            <a:extLst>
              <a:ext uri="{FF2B5EF4-FFF2-40B4-BE49-F238E27FC236}">
                <a16:creationId xmlns:a16="http://schemas.microsoft.com/office/drawing/2014/main" id="{35353EC6-9006-4E4E-915E-18E37E01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F1586675-D337-41AD-BC99-E5D914060BD0}" type="slidenum">
              <a:rPr lang="en-US" altLang="en-US" sz="1200">
                <a:solidFill>
                  <a:schemeClr val="bg1"/>
                </a:solidFill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11</a:t>
            </a:fld>
            <a:endParaRPr lang="zh-CN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5363" name="矩形 4">
            <a:extLst>
              <a:ext uri="{FF2B5EF4-FFF2-40B4-BE49-F238E27FC236}">
                <a16:creationId xmlns:a16="http://schemas.microsoft.com/office/drawing/2014/main" id="{33586C95-B468-41F6-A603-95BF1207B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11</a:t>
            </a:r>
            <a:endParaRPr lang="zh-CN" altLang="en-US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364" name="直接连接符 6">
            <a:extLst>
              <a:ext uri="{FF2B5EF4-FFF2-40B4-BE49-F238E27FC236}">
                <a16:creationId xmlns:a16="http://schemas.microsoft.com/office/drawing/2014/main" id="{4720F71E-EE74-4AD3-94DB-C87D5380F9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325" y="606425"/>
            <a:ext cx="204788" cy="41751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F7A93EF9-6D9F-4DA8-BB69-BC903420E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92125"/>
            <a:ext cx="12145962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Information Gathering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Sniffing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6DEA97-F39C-44F2-BD27-5661E97F909A}"/>
              </a:ext>
            </a:extLst>
          </p:cNvPr>
          <p:cNvSpPr txBox="1"/>
          <p:nvPr/>
        </p:nvSpPr>
        <p:spPr>
          <a:xfrm>
            <a:off x="782638" y="1216025"/>
            <a:ext cx="114188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Sniffing refers to the process in which data packets traveling over a network are captured, and sniffed packets can be reviewed using a tool, such as Wireshark.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5367" name="文本框 1">
            <a:extLst>
              <a:ext uri="{FF2B5EF4-FFF2-40B4-BE49-F238E27FC236}">
                <a16:creationId xmlns:a16="http://schemas.microsoft.com/office/drawing/2014/main" id="{CB94D3B7-BC4A-49CB-90CF-3C3C8549C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971800"/>
            <a:ext cx="4445000" cy="279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MAC Address Changer: Change MAC Address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SMAC 2.0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Install &amp; Use Wireshark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Use Sniff-O-Matic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14A7AFFC-53ED-4EFD-B209-CA57C954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290763"/>
            <a:ext cx="385603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6393" name="图片 4" descr="Figure 1.100 Screenshot of PLABWIN10">
            <a:extLst>
              <a:ext uri="{FF2B5EF4-FFF2-40B4-BE49-F238E27FC236}">
                <a16:creationId xmlns:a16="http://schemas.microsoft.com/office/drawing/2014/main" id="{83DB8A49-A1E4-4B33-932D-DF661CB9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24075"/>
            <a:ext cx="6370637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6647A5-A9FF-4A37-9A52-3741E77422DC}"/>
              </a:ext>
            </a:extLst>
          </p:cNvPr>
          <p:cNvSpPr txBox="1"/>
          <p:nvPr/>
        </p:nvSpPr>
        <p:spPr>
          <a:xfrm>
            <a:off x="1192213" y="6383338"/>
            <a:ext cx="45100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Showing the details of one packet sniffed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4">
            <a:extLst>
              <a:ext uri="{FF2B5EF4-FFF2-40B4-BE49-F238E27FC236}">
                <a16:creationId xmlns:a16="http://schemas.microsoft.com/office/drawing/2014/main" id="{FF521E90-74D4-4066-921C-4C10BEFB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9E16E7E1-275F-4E09-96C5-105C843FAF05}" type="slidenum">
              <a:rPr lang="en-US" altLang="en-US" sz="1200">
                <a:solidFill>
                  <a:schemeClr val="bg1"/>
                </a:solidFill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12</a:t>
            </a:fld>
            <a:endParaRPr lang="zh-CN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8435" name="矩形 4">
            <a:extLst>
              <a:ext uri="{FF2B5EF4-FFF2-40B4-BE49-F238E27FC236}">
                <a16:creationId xmlns:a16="http://schemas.microsoft.com/office/drawing/2014/main" id="{84CEA60F-82CB-4312-A22A-AD05F0E6C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12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436" name="直接连接符 6">
            <a:extLst>
              <a:ext uri="{FF2B5EF4-FFF2-40B4-BE49-F238E27FC236}">
                <a16:creationId xmlns:a16="http://schemas.microsoft.com/office/drawing/2014/main" id="{CC92F7FF-A12D-4E51-8177-C7A31FC71B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1325" y="606425"/>
            <a:ext cx="204788" cy="41751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文本框 5">
            <a:extLst>
              <a:ext uri="{FF2B5EF4-FFF2-40B4-BE49-F238E27FC236}">
                <a16:creationId xmlns:a16="http://schemas.microsoft.com/office/drawing/2014/main" id="{4C7C968C-37E4-41AE-A5FE-EB52D8C92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3" y="492125"/>
            <a:ext cx="11755437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Information Gathering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Social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27CAE-8CE3-438D-B042-5CCA28726FDA}"/>
              </a:ext>
            </a:extLst>
          </p:cNvPr>
          <p:cNvSpPr txBox="1"/>
          <p:nvPr/>
        </p:nvSpPr>
        <p:spPr>
          <a:xfrm>
            <a:off x="358775" y="1309688"/>
            <a:ext cx="114744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Social-Engineer Toolkit is an open-source Python-based toolkit that can be used to perform social engineering attacks, such as email phishing or Web-based attacks.</a:t>
            </a:r>
          </a:p>
        </p:txBody>
      </p:sp>
      <p:sp>
        <p:nvSpPr>
          <p:cNvPr id="18439" name="文本框 1">
            <a:extLst>
              <a:ext uri="{FF2B5EF4-FFF2-40B4-BE49-F238E27FC236}">
                <a16:creationId xmlns:a16="http://schemas.microsoft.com/office/drawing/2014/main" id="{D2121F71-0048-4DC7-B0D1-59B304A3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3008313"/>
            <a:ext cx="547211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Create a Malicious Payload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Execute the Payload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Collect Evidence of Compromise on User’s System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Conduct Social Engineering Using a Cloned Website</a:t>
            </a:r>
          </a:p>
        </p:txBody>
      </p:sp>
      <p:sp>
        <p:nvSpPr>
          <p:cNvPr id="12" name="文本框 5">
            <a:extLst>
              <a:ext uri="{FF2B5EF4-FFF2-40B4-BE49-F238E27FC236}">
                <a16:creationId xmlns:a16="http://schemas.microsoft.com/office/drawing/2014/main" id="{45851F77-2BA0-441D-A568-B44771F3B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2460625"/>
            <a:ext cx="3856038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441" name="图片 22">
            <a:extLst>
              <a:ext uri="{FF2B5EF4-FFF2-40B4-BE49-F238E27FC236}">
                <a16:creationId xmlns:a16="http://schemas.microsoft.com/office/drawing/2014/main" id="{CDC14CC9-9581-47AC-AB80-9F80BC59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311400"/>
            <a:ext cx="56546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2">
            <a:extLst>
              <a:ext uri="{FF2B5EF4-FFF2-40B4-BE49-F238E27FC236}">
                <a16:creationId xmlns:a16="http://schemas.microsoft.com/office/drawing/2014/main" id="{20512CA8-DDD7-4AD8-B375-C7671BFA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365875"/>
            <a:ext cx="7040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等线" panose="02010600030101010101" pitchFamily="2" charset="-122"/>
              </a:rPr>
              <a:t>Showing the captured user credentials in the terminal window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>
            <a:extLst>
              <a:ext uri="{FF2B5EF4-FFF2-40B4-BE49-F238E27FC236}">
                <a16:creationId xmlns:a16="http://schemas.microsoft.com/office/drawing/2014/main" id="{88EDF753-0DA8-43A2-9750-787489EC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矩形 2">
            <a:extLst>
              <a:ext uri="{FF2B5EF4-FFF2-40B4-BE49-F238E27FC236}">
                <a16:creationId xmlns:a16="http://schemas.microsoft.com/office/drawing/2014/main" id="{4BB97FF7-B644-4E29-9E8E-76B628194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813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436" name="矩形 7">
            <a:extLst>
              <a:ext uri="{FF2B5EF4-FFF2-40B4-BE49-F238E27FC236}">
                <a16:creationId xmlns:a16="http://schemas.microsoft.com/office/drawing/2014/main" id="{9A191A5B-906C-4B74-B1FD-78D144C7A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13</a:t>
            </a:r>
            <a:endParaRPr lang="zh-CN" altLang="en-US" dirty="0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4684B1C-DA10-46CB-8C8E-4270337B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92125"/>
            <a:ext cx="8396288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System Hacking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sym typeface="Arial Unicode MS" pitchFamily="2" charset="-122"/>
              </a:rPr>
              <a:t>Password Cracking</a:t>
            </a:r>
            <a:endParaRPr lang="en-US" altLang="en-US" sz="3600" b="1" dirty="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8438" name="文本框 1">
            <a:extLst>
              <a:ext uri="{FF2B5EF4-FFF2-40B4-BE49-F238E27FC236}">
                <a16:creationId xmlns:a16="http://schemas.microsoft.com/office/drawing/2014/main" id="{464839EA-F6F4-47F7-8ECE-FE312CD0E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175" y="3336925"/>
            <a:ext cx="5424488" cy="2794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Crack Linux Passwords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Recover Password Hashes from a Windows SAM File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Crack Configuration File Passwords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Dump Plaintext Passwords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EC08971D-3405-49FC-BABD-813492F36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263" y="2732088"/>
            <a:ext cx="385603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CE6BC-AD39-4768-AAE2-491CA1C93027}"/>
              </a:ext>
            </a:extLst>
          </p:cNvPr>
          <p:cNvSpPr txBox="1"/>
          <p:nvPr/>
        </p:nvSpPr>
        <p:spPr>
          <a:xfrm>
            <a:off x="557213" y="1239838"/>
            <a:ext cx="114744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Password attack is a method to crack a password for a network service or on a system file. Two popular attack types are dictionary attack and brute-force attack. </a:t>
            </a:r>
          </a:p>
        </p:txBody>
      </p:sp>
      <p:pic>
        <p:nvPicPr>
          <p:cNvPr id="19465" name="图片 87" descr="Figure 2.6 Screenshot of PLABKALI01">
            <a:extLst>
              <a:ext uri="{FF2B5EF4-FFF2-40B4-BE49-F238E27FC236}">
                <a16:creationId xmlns:a16="http://schemas.microsoft.com/office/drawing/2014/main" id="{699ECF6D-9F98-47B7-BAAD-D5A83834D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71700"/>
            <a:ext cx="5802313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B47F2D-CD67-497D-A5CE-8430368E5B1E}"/>
              </a:ext>
            </a:extLst>
          </p:cNvPr>
          <p:cNvSpPr txBox="1"/>
          <p:nvPr/>
        </p:nvSpPr>
        <p:spPr>
          <a:xfrm>
            <a:off x="1046163" y="6515100"/>
            <a:ext cx="60975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Showing the retrieved password for root user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>
            <a:extLst>
              <a:ext uri="{FF2B5EF4-FFF2-40B4-BE49-F238E27FC236}">
                <a16:creationId xmlns:a16="http://schemas.microsoft.com/office/drawing/2014/main" id="{FCABF833-F4B8-4182-A8B4-DA147D82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4521" r="17717" b="136"/>
          <a:stretch>
            <a:fillRect/>
          </a:stretch>
        </p:blipFill>
        <p:spPr bwMode="auto">
          <a:xfrm>
            <a:off x="6111875" y="0"/>
            <a:ext cx="6292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2">
            <a:extLst>
              <a:ext uri="{FF2B5EF4-FFF2-40B4-BE49-F238E27FC236}">
                <a16:creationId xmlns:a16="http://schemas.microsoft.com/office/drawing/2014/main" id="{D9E56CC1-9002-46BE-9E07-54203D19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492125"/>
            <a:ext cx="3556000" cy="6461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Summary</a:t>
            </a:r>
            <a:endParaRPr lang="zh-CN" altLang="en-US" sz="3600" b="1" dirty="0">
              <a:solidFill>
                <a:schemeClr val="bg1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10244" name="矩形 3">
            <a:extLst>
              <a:ext uri="{FF2B5EF4-FFF2-40B4-BE49-F238E27FC236}">
                <a16:creationId xmlns:a16="http://schemas.microsoft.com/office/drawing/2014/main" id="{65C0DDA3-715C-4690-893D-84D77B9D2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26163"/>
            <a:ext cx="625475" cy="74771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14</a:t>
            </a:r>
            <a:endParaRPr lang="zh-CN" altLang="en-US" dirty="0"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245" name="直接连接符 5">
            <a:extLst>
              <a:ext uri="{FF2B5EF4-FFF2-40B4-BE49-F238E27FC236}">
                <a16:creationId xmlns:a16="http://schemas.microsoft.com/office/drawing/2014/main" id="{937421DD-A311-4EB0-B812-AF25A81DE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263" y="685800"/>
            <a:ext cx="100012" cy="25876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47" name="文本框 8">
            <a:extLst>
              <a:ext uri="{FF2B5EF4-FFF2-40B4-BE49-F238E27FC236}">
                <a16:creationId xmlns:a16="http://schemas.microsoft.com/office/drawing/2014/main" id="{CE180E47-BB22-4CD8-957A-DD7D815E4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90663"/>
            <a:ext cx="5700713" cy="5183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  <a:sym typeface="微软雅黑" panose="020B0503020204020204" pitchFamily="34" charset="-122"/>
              </a:rPr>
              <a:t>These hands-on labs can enhance students’ learning experience of </a:t>
            </a:r>
            <a:r>
              <a:rPr lang="en-US" altLang="en-US" b="1" dirty="0">
                <a:solidFill>
                  <a:schemeClr val="bg1"/>
                </a:solidFill>
                <a:latin typeface="+mn-lt"/>
                <a:sym typeface="微软雅黑" panose="020B0503020204020204" pitchFamily="34" charset="-122"/>
              </a:rPr>
              <a:t>ethical IT use &amp; protection</a:t>
            </a:r>
            <a:r>
              <a:rPr lang="en-US" altLang="en-US" dirty="0">
                <a:solidFill>
                  <a:schemeClr val="bg1"/>
                </a:solidFill>
                <a:latin typeface="+mn-lt"/>
                <a:sym typeface="微软雅黑" panose="020B0503020204020204" pitchFamily="34" charset="-122"/>
              </a:rPr>
              <a:t>, which would help students protect themselves and organizations against information security threats. Also, students are more aware of ethical IT use. </a:t>
            </a:r>
            <a:endParaRPr lang="zh-CN" altLang="en-US" dirty="0">
              <a:solidFill>
                <a:schemeClr val="bg1"/>
              </a:solidFill>
              <a:latin typeface="+mn-lt"/>
              <a:sym typeface="微软雅黑" panose="020B0503020204020204" pitchFamily="34" charset="-122"/>
            </a:endParaRPr>
          </a:p>
        </p:txBody>
      </p:sp>
      <p:sp>
        <p:nvSpPr>
          <p:cNvPr id="21511" name="椭圆 7">
            <a:extLst>
              <a:ext uri="{FF2B5EF4-FFF2-40B4-BE49-F238E27FC236}">
                <a16:creationId xmlns:a16="http://schemas.microsoft.com/office/drawing/2014/main" id="{95F483EA-1805-402C-812C-FB2D59350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0" y="336550"/>
            <a:ext cx="1919288" cy="1920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1512" name="Picture 16" descr="University of New Mexico - FIRE">
            <a:extLst>
              <a:ext uri="{FF2B5EF4-FFF2-40B4-BE49-F238E27FC236}">
                <a16:creationId xmlns:a16="http://schemas.microsoft.com/office/drawing/2014/main" id="{605ADD95-5737-49CD-8397-0D2E9EFC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742950"/>
            <a:ext cx="12779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>
            <a:extLst>
              <a:ext uri="{FF2B5EF4-FFF2-40B4-BE49-F238E27FC236}">
                <a16:creationId xmlns:a16="http://schemas.microsoft.com/office/drawing/2014/main" id="{AF559ABF-5B09-49F2-971E-FA96198B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2">
            <a:extLst>
              <a:ext uri="{FF2B5EF4-FFF2-40B4-BE49-F238E27FC236}">
                <a16:creationId xmlns:a16="http://schemas.microsoft.com/office/drawing/2014/main" id="{95B751C3-4CDF-440A-8584-716CDEB9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88163"/>
          </a:xfrm>
          <a:prstGeom prst="rect">
            <a:avLst/>
          </a:prstGeom>
          <a:solidFill>
            <a:srgbClr val="1F1F1F">
              <a:alpha val="85097"/>
            </a:srgbClr>
          </a:solidFill>
          <a:ln w="12700">
            <a:solidFill>
              <a:srgbClr val="42719B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532" name="文本框 3">
            <a:extLst>
              <a:ext uri="{FF2B5EF4-FFF2-40B4-BE49-F238E27FC236}">
                <a16:creationId xmlns:a16="http://schemas.microsoft.com/office/drawing/2014/main" id="{6B0B6513-6FA2-449E-928F-7F4BED11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1646238"/>
            <a:ext cx="569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7200" b="1">
                <a:solidFill>
                  <a:srgbClr val="FFCD00"/>
                </a:solidFill>
                <a:latin typeface="Arial Unicode MS" pitchFamily="2" charset="-128"/>
                <a:ea typeface="Arial Unicode MS" pitchFamily="2" charset="-128"/>
                <a:sym typeface="Arial Unicode MS" pitchFamily="2" charset="-128"/>
              </a:rPr>
              <a:t>Thank you</a:t>
            </a:r>
            <a:endParaRPr lang="zh-CN" altLang="en-US" sz="7200" b="1">
              <a:solidFill>
                <a:srgbClr val="FFCD00"/>
              </a:solidFill>
              <a:latin typeface="Arial Unicode MS" pitchFamily="2" charset="-128"/>
              <a:ea typeface="Arial Unicode MS" pitchFamily="2" charset="-128"/>
              <a:sym typeface="Arial Unicode MS" pitchFamily="2" charset="-128"/>
            </a:endParaRPr>
          </a:p>
        </p:txBody>
      </p:sp>
      <p:sp>
        <p:nvSpPr>
          <p:cNvPr id="22533" name="直接连接符 6">
            <a:extLst>
              <a:ext uri="{FF2B5EF4-FFF2-40B4-BE49-F238E27FC236}">
                <a16:creationId xmlns:a16="http://schemas.microsoft.com/office/drawing/2014/main" id="{BD145DD5-CFB8-478C-A9A3-43BBB40C6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275" y="4114800"/>
            <a:ext cx="11109325" cy="0"/>
          </a:xfrm>
          <a:prstGeom prst="line">
            <a:avLst/>
          </a:prstGeom>
          <a:noFill/>
          <a:ln w="254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椭圆 7">
            <a:extLst>
              <a:ext uri="{FF2B5EF4-FFF2-40B4-BE49-F238E27FC236}">
                <a16:creationId xmlns:a16="http://schemas.microsoft.com/office/drawing/2014/main" id="{BD461A2A-4871-4A74-8C5E-A0ECA3B7C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6100" y="600075"/>
            <a:ext cx="1919288" cy="1920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2535" name="Picture 16" descr="University of New Mexico - FIRE">
            <a:extLst>
              <a:ext uri="{FF2B5EF4-FFF2-40B4-BE49-F238E27FC236}">
                <a16:creationId xmlns:a16="http://schemas.microsoft.com/office/drawing/2014/main" id="{3C083AA9-C9C6-4EAB-A94B-D3365F67A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775" y="1006475"/>
            <a:ext cx="12779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3">
            <a:extLst>
              <a:ext uri="{FF2B5EF4-FFF2-40B4-BE49-F238E27FC236}">
                <a16:creationId xmlns:a16="http://schemas.microsoft.com/office/drawing/2014/main" id="{28984C85-DCAD-44B4-B8CD-F793C5F0A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26163"/>
            <a:ext cx="625475" cy="747712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15</a:t>
            </a:r>
            <a:endParaRPr lang="zh-CN" altLang="en-US" dirty="0"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灯片编号占位符 4">
            <a:extLst>
              <a:ext uri="{FF2B5EF4-FFF2-40B4-BE49-F238E27FC236}">
                <a16:creationId xmlns:a16="http://schemas.microsoft.com/office/drawing/2014/main" id="{FED82242-62A5-4A3A-A8A1-D4728C0C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fld id="{1CC7EF3C-2CA5-4F69-8AF9-3D0E14E90C46}" type="slidenum">
              <a:rPr lang="en-US" altLang="en-US" sz="1200">
                <a:solidFill>
                  <a:srgbClr val="FFFFFF"/>
                </a:solidFill>
                <a:ea typeface="宋体" panose="02010600030101010101" pitchFamily="2" charset="-122"/>
              </a:rPr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t>2</a:t>
            </a:fld>
            <a:endParaRPr lang="zh-CN" altLang="en-US" sz="1800">
              <a:ea typeface="宋体" panose="02010600030101010101" pitchFamily="2" charset="-122"/>
            </a:endParaRPr>
          </a:p>
        </p:txBody>
      </p:sp>
      <p:pic>
        <p:nvPicPr>
          <p:cNvPr id="5123" name="图片 1">
            <a:extLst>
              <a:ext uri="{FF2B5EF4-FFF2-40B4-BE49-F238E27FC236}">
                <a16:creationId xmlns:a16="http://schemas.microsoft.com/office/drawing/2014/main" id="{B01ED2C8-125A-407D-B8C1-E1D4C58C2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矩形 2">
            <a:extLst>
              <a:ext uri="{FF2B5EF4-FFF2-40B4-BE49-F238E27FC236}">
                <a16:creationId xmlns:a16="http://schemas.microsoft.com/office/drawing/2014/main" id="{63C5E779-AC66-4F04-A9A8-793812782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88163"/>
          </a:xfrm>
          <a:prstGeom prst="rect">
            <a:avLst/>
          </a:prstGeom>
          <a:solidFill>
            <a:srgbClr val="D5DBE5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1" name="矩形 3">
            <a:extLst>
              <a:ext uri="{FF2B5EF4-FFF2-40B4-BE49-F238E27FC236}">
                <a16:creationId xmlns:a16="http://schemas.microsoft.com/office/drawing/2014/main" id="{37F834DE-941A-4E7E-A3E3-5503476DD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163" y="3213100"/>
            <a:ext cx="12204701" cy="36623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rgbClr val="FFFFFF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2" name="矩形 14">
            <a:extLst>
              <a:ext uri="{FF2B5EF4-FFF2-40B4-BE49-F238E27FC236}">
                <a16:creationId xmlns:a16="http://schemas.microsoft.com/office/drawing/2014/main" id="{127E566D-4B45-4B1D-93A9-8178389FF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02</a:t>
            </a:r>
            <a:endParaRPr lang="zh-CN" altLang="en-US" dirty="0"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5127" name="组合 5">
            <a:extLst>
              <a:ext uri="{FF2B5EF4-FFF2-40B4-BE49-F238E27FC236}">
                <a16:creationId xmlns:a16="http://schemas.microsoft.com/office/drawing/2014/main" id="{8503F2BA-04B2-4860-BD53-7011941F1811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2582863"/>
            <a:ext cx="1260475" cy="1260475"/>
            <a:chOff x="0" y="0"/>
            <a:chExt cx="1381538" cy="1381538"/>
          </a:xfrm>
        </p:grpSpPr>
        <p:sp>
          <p:nvSpPr>
            <p:cNvPr id="64" name="椭圆 13">
              <a:extLst>
                <a:ext uri="{FF2B5EF4-FFF2-40B4-BE49-F238E27FC236}">
                  <a16:creationId xmlns:a16="http://schemas.microsoft.com/office/drawing/2014/main" id="{4DF92DB8-FD98-425C-AC31-4EAD9A67E1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1381538" cy="1381538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65" name="任意多边形 15">
              <a:extLst>
                <a:ext uri="{FF2B5EF4-FFF2-40B4-BE49-F238E27FC236}">
                  <a16:creationId xmlns:a16="http://schemas.microsoft.com/office/drawing/2014/main" id="{91222BFC-706A-48F4-9698-04A1353D7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611" y="400194"/>
              <a:ext cx="292315" cy="581151"/>
            </a:xfrm>
            <a:custGeom>
              <a:avLst/>
              <a:gdLst>
                <a:gd name="T0" fmla="*/ 63032 w 447261"/>
                <a:gd name="T1" fmla="*/ 212910 h 884582"/>
                <a:gd name="T2" fmla="*/ 49025 w 447261"/>
                <a:gd name="T3" fmla="*/ 226918 h 884582"/>
                <a:gd name="T4" fmla="*/ 63032 w 447261"/>
                <a:gd name="T5" fmla="*/ 240926 h 884582"/>
                <a:gd name="T6" fmla="*/ 77039 w 447261"/>
                <a:gd name="T7" fmla="*/ 226918 h 884582"/>
                <a:gd name="T8" fmla="*/ 63032 w 447261"/>
                <a:gd name="T9" fmla="*/ 212910 h 884582"/>
                <a:gd name="T10" fmla="*/ 9805 w 447261"/>
                <a:gd name="T11" fmla="*/ 15408 h 884582"/>
                <a:gd name="T12" fmla="*/ 9805 w 447261"/>
                <a:gd name="T13" fmla="*/ 194702 h 884582"/>
                <a:gd name="T14" fmla="*/ 116260 w 447261"/>
                <a:gd name="T15" fmla="*/ 194702 h 884582"/>
                <a:gd name="T16" fmla="*/ 116260 w 447261"/>
                <a:gd name="T17" fmla="*/ 15408 h 884582"/>
                <a:gd name="T18" fmla="*/ 21011 w 447261"/>
                <a:gd name="T19" fmla="*/ 0 h 884582"/>
                <a:gd name="T20" fmla="*/ 105054 w 447261"/>
                <a:gd name="T21" fmla="*/ 0 h 884582"/>
                <a:gd name="T22" fmla="*/ 126066 w 447261"/>
                <a:gd name="T23" fmla="*/ 21011 h 884582"/>
                <a:gd name="T24" fmla="*/ 126066 w 447261"/>
                <a:gd name="T25" fmla="*/ 228319 h 884582"/>
                <a:gd name="T26" fmla="*/ 105054 w 447261"/>
                <a:gd name="T27" fmla="*/ 249330 h 884582"/>
                <a:gd name="T28" fmla="*/ 21011 w 447261"/>
                <a:gd name="T29" fmla="*/ 249330 h 884582"/>
                <a:gd name="T30" fmla="*/ 0 w 447261"/>
                <a:gd name="T31" fmla="*/ 228319 h 884582"/>
                <a:gd name="T32" fmla="*/ 0 w 447261"/>
                <a:gd name="T33" fmla="*/ 21011 h 884582"/>
                <a:gd name="T34" fmla="*/ 21011 w 447261"/>
                <a:gd name="T35" fmla="*/ 0 h 8845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7261"/>
                <a:gd name="T55" fmla="*/ 0 h 884582"/>
                <a:gd name="T56" fmla="*/ 447261 w 447261"/>
                <a:gd name="T57" fmla="*/ 884582 h 8845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7261" h="884582">
                  <a:moveTo>
                    <a:pt x="223629" y="755374"/>
                  </a:moveTo>
                  <a:cubicBezTo>
                    <a:pt x="196183" y="755374"/>
                    <a:pt x="173933" y="777624"/>
                    <a:pt x="173933" y="805070"/>
                  </a:cubicBezTo>
                  <a:cubicBezTo>
                    <a:pt x="173933" y="832516"/>
                    <a:pt x="196183" y="854766"/>
                    <a:pt x="223629" y="854766"/>
                  </a:cubicBezTo>
                  <a:cubicBezTo>
                    <a:pt x="251075" y="854766"/>
                    <a:pt x="273325" y="832516"/>
                    <a:pt x="273325" y="805070"/>
                  </a:cubicBezTo>
                  <a:cubicBezTo>
                    <a:pt x="273325" y="777624"/>
                    <a:pt x="251075" y="755374"/>
                    <a:pt x="223629" y="755374"/>
                  </a:cubicBezTo>
                  <a:close/>
                  <a:moveTo>
                    <a:pt x="34786" y="54665"/>
                  </a:moveTo>
                  <a:lnTo>
                    <a:pt x="34786" y="690770"/>
                  </a:lnTo>
                  <a:lnTo>
                    <a:pt x="412473" y="690770"/>
                  </a:lnTo>
                  <a:lnTo>
                    <a:pt x="412473" y="54665"/>
                  </a:lnTo>
                  <a:lnTo>
                    <a:pt x="34786" y="54665"/>
                  </a:lnTo>
                  <a:close/>
                  <a:moveTo>
                    <a:pt x="74545" y="0"/>
                  </a:moveTo>
                  <a:lnTo>
                    <a:pt x="372716" y="0"/>
                  </a:lnTo>
                  <a:cubicBezTo>
                    <a:pt x="413886" y="0"/>
                    <a:pt x="447261" y="33375"/>
                    <a:pt x="447261" y="74545"/>
                  </a:cubicBezTo>
                  <a:lnTo>
                    <a:pt x="447261" y="810037"/>
                  </a:lnTo>
                  <a:cubicBezTo>
                    <a:pt x="447261" y="851207"/>
                    <a:pt x="413886" y="884582"/>
                    <a:pt x="372716" y="884582"/>
                  </a:cubicBezTo>
                  <a:lnTo>
                    <a:pt x="74545" y="884582"/>
                  </a:lnTo>
                  <a:cubicBezTo>
                    <a:pt x="33375" y="884582"/>
                    <a:pt x="0" y="851207"/>
                    <a:pt x="0" y="810037"/>
                  </a:cubicBezTo>
                  <a:lnTo>
                    <a:pt x="0" y="74545"/>
                  </a:lnTo>
                  <a:cubicBezTo>
                    <a:pt x="0" y="33375"/>
                    <a:pt x="33375" y="0"/>
                    <a:pt x="74545" y="0"/>
                  </a:cubicBez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128" name="组合 6">
            <a:extLst>
              <a:ext uri="{FF2B5EF4-FFF2-40B4-BE49-F238E27FC236}">
                <a16:creationId xmlns:a16="http://schemas.microsoft.com/office/drawing/2014/main" id="{4D84391F-CE7B-425F-837B-D63264962819}"/>
              </a:ext>
            </a:extLst>
          </p:cNvPr>
          <p:cNvGrpSpPr>
            <a:grpSpLocks/>
          </p:cNvGrpSpPr>
          <p:nvPr/>
        </p:nvGrpSpPr>
        <p:grpSpPr bwMode="auto">
          <a:xfrm>
            <a:off x="10266363" y="2582863"/>
            <a:ext cx="1260475" cy="1260475"/>
            <a:chOff x="0" y="0"/>
            <a:chExt cx="2107094" cy="2107094"/>
          </a:xfrm>
        </p:grpSpPr>
        <p:sp>
          <p:nvSpPr>
            <p:cNvPr id="67" name="椭圆 16">
              <a:extLst>
                <a:ext uri="{FF2B5EF4-FFF2-40B4-BE49-F238E27FC236}">
                  <a16:creationId xmlns:a16="http://schemas.microsoft.com/office/drawing/2014/main" id="{0C1691F4-1C89-49C0-AFFB-808D23177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7094" cy="2107094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grpSp>
          <p:nvGrpSpPr>
            <p:cNvPr id="5167" name="组合 17">
              <a:extLst>
                <a:ext uri="{FF2B5EF4-FFF2-40B4-BE49-F238E27FC236}">
                  <a16:creationId xmlns:a16="http://schemas.microsoft.com/office/drawing/2014/main" id="{9BEB6AA0-D4FA-4061-910F-80F3CCCAF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1682" y="699494"/>
              <a:ext cx="1023730" cy="708105"/>
              <a:chOff x="0" y="0"/>
              <a:chExt cx="1023730" cy="708105"/>
            </a:xfrm>
          </p:grpSpPr>
          <p:sp>
            <p:nvSpPr>
              <p:cNvPr id="69" name="任意多边形 18">
                <a:extLst>
                  <a:ext uri="{FF2B5EF4-FFF2-40B4-BE49-F238E27FC236}">
                    <a16:creationId xmlns:a16="http://schemas.microsoft.com/office/drawing/2014/main" id="{9CF571EA-7B8C-4271-AF24-E9433F51C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01" y="1102"/>
                <a:ext cx="934127" cy="594445"/>
              </a:xfrm>
              <a:custGeom>
                <a:avLst/>
                <a:gdLst>
                  <a:gd name="T0" fmla="*/ 49696 w 934278"/>
                  <a:gd name="T1" fmla="*/ 46174 h 596348"/>
                  <a:gd name="T2" fmla="*/ 49696 w 934278"/>
                  <a:gd name="T3" fmla="*/ 550174 h 596348"/>
                  <a:gd name="T4" fmla="*/ 884583 w 934278"/>
                  <a:gd name="T5" fmla="*/ 550174 h 596348"/>
                  <a:gd name="T6" fmla="*/ 884583 w 934278"/>
                  <a:gd name="T7" fmla="*/ 46174 h 596348"/>
                  <a:gd name="T8" fmla="*/ 39759 w 934278"/>
                  <a:gd name="T9" fmla="*/ 0 h 596348"/>
                  <a:gd name="T10" fmla="*/ 894519 w 934278"/>
                  <a:gd name="T11" fmla="*/ 0 h 596348"/>
                  <a:gd name="T12" fmla="*/ 934278 w 934278"/>
                  <a:gd name="T13" fmla="*/ 39759 h 596348"/>
                  <a:gd name="T14" fmla="*/ 934278 w 934278"/>
                  <a:gd name="T15" fmla="*/ 556589 h 596348"/>
                  <a:gd name="T16" fmla="*/ 894519 w 934278"/>
                  <a:gd name="T17" fmla="*/ 596348 h 596348"/>
                  <a:gd name="T18" fmla="*/ 39759 w 934278"/>
                  <a:gd name="T19" fmla="*/ 596348 h 596348"/>
                  <a:gd name="T20" fmla="*/ 0 w 934278"/>
                  <a:gd name="T21" fmla="*/ 556589 h 596348"/>
                  <a:gd name="T22" fmla="*/ 0 w 934278"/>
                  <a:gd name="T23" fmla="*/ 39759 h 596348"/>
                  <a:gd name="T24" fmla="*/ 39759 w 934278"/>
                  <a:gd name="T25" fmla="*/ 0 h 5963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4278"/>
                  <a:gd name="T40" fmla="*/ 0 h 596348"/>
                  <a:gd name="T41" fmla="*/ 934278 w 934278"/>
                  <a:gd name="T42" fmla="*/ 596348 h 5963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4278" h="596348">
                    <a:moveTo>
                      <a:pt x="49696" y="46174"/>
                    </a:moveTo>
                    <a:lnTo>
                      <a:pt x="49696" y="550174"/>
                    </a:lnTo>
                    <a:lnTo>
                      <a:pt x="884583" y="550174"/>
                    </a:lnTo>
                    <a:lnTo>
                      <a:pt x="884583" y="46174"/>
                    </a:lnTo>
                    <a:lnTo>
                      <a:pt x="49696" y="46174"/>
                    </a:lnTo>
                    <a:close/>
                    <a:moveTo>
                      <a:pt x="39759" y="0"/>
                    </a:moveTo>
                    <a:lnTo>
                      <a:pt x="894519" y="0"/>
                    </a:lnTo>
                    <a:cubicBezTo>
                      <a:pt x="916477" y="0"/>
                      <a:pt x="934278" y="17801"/>
                      <a:pt x="934278" y="39759"/>
                    </a:cubicBezTo>
                    <a:lnTo>
                      <a:pt x="934278" y="556589"/>
                    </a:lnTo>
                    <a:cubicBezTo>
                      <a:pt x="934278" y="578547"/>
                      <a:pt x="916477" y="596348"/>
                      <a:pt x="894519" y="596348"/>
                    </a:cubicBezTo>
                    <a:lnTo>
                      <a:pt x="39759" y="596348"/>
                    </a:lnTo>
                    <a:cubicBezTo>
                      <a:pt x="17801" y="596348"/>
                      <a:pt x="0" y="578547"/>
                      <a:pt x="0" y="556589"/>
                    </a:cubicBezTo>
                    <a:lnTo>
                      <a:pt x="0" y="39759"/>
                    </a:lnTo>
                    <a:cubicBezTo>
                      <a:pt x="0" y="17801"/>
                      <a:pt x="17801" y="0"/>
                      <a:pt x="39759" y="0"/>
                    </a:cubicBez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圆角矩形 19">
                <a:extLst>
                  <a:ext uri="{FF2B5EF4-FFF2-40B4-BE49-F238E27FC236}">
                    <a16:creationId xmlns:a16="http://schemas.microsoft.com/office/drawing/2014/main" id="{03C427CA-8840-42DF-94BB-F616899E7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3" y="635352"/>
                <a:ext cx="1024355" cy="71653"/>
              </a:xfrm>
              <a:prstGeom prst="roundRect">
                <a:avLst>
                  <a:gd name="adj" fmla="val 16667"/>
                </a:avLst>
              </a:prstGeom>
              <a:solidFill>
                <a:srgbClr val="FFCD00"/>
              </a:solidFill>
              <a:ln>
                <a:noFill/>
              </a:ln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  <a:defRPr/>
                </a:pPr>
                <a:endParaRPr lang="en-US" altLang="en-US" sz="1800">
                  <a:solidFill>
                    <a:srgbClr val="FFFFFF"/>
                  </a:solidFill>
                  <a:latin typeface="+mn-lt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5129" name="组合 37">
            <a:extLst>
              <a:ext uri="{FF2B5EF4-FFF2-40B4-BE49-F238E27FC236}">
                <a16:creationId xmlns:a16="http://schemas.microsoft.com/office/drawing/2014/main" id="{59F0E4BA-1A1F-491A-8B70-4B11FAD4F3BD}"/>
              </a:ext>
            </a:extLst>
          </p:cNvPr>
          <p:cNvGrpSpPr>
            <a:grpSpLocks/>
          </p:cNvGrpSpPr>
          <p:nvPr/>
        </p:nvGrpSpPr>
        <p:grpSpPr bwMode="auto">
          <a:xfrm>
            <a:off x="5443538" y="2582863"/>
            <a:ext cx="1258887" cy="1260475"/>
            <a:chOff x="0" y="0"/>
            <a:chExt cx="1260000" cy="1260000"/>
          </a:xfrm>
        </p:grpSpPr>
        <p:sp>
          <p:nvSpPr>
            <p:cNvPr id="72" name="椭圆 20">
              <a:extLst>
                <a:ext uri="{FF2B5EF4-FFF2-40B4-BE49-F238E27FC236}">
                  <a16:creationId xmlns:a16="http://schemas.microsoft.com/office/drawing/2014/main" id="{897DE538-4B0D-49E8-AD4D-58500A203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grpSp>
          <p:nvGrpSpPr>
            <p:cNvPr id="5152" name="组合 21">
              <a:extLst>
                <a:ext uri="{FF2B5EF4-FFF2-40B4-BE49-F238E27FC236}">
                  <a16:creationId xmlns:a16="http://schemas.microsoft.com/office/drawing/2014/main" id="{44F29935-E7C4-4B98-9CBB-7C2AD66093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471" y="331163"/>
              <a:ext cx="330354" cy="530845"/>
              <a:chOff x="0" y="0"/>
              <a:chExt cx="552450" cy="887730"/>
            </a:xfrm>
          </p:grpSpPr>
          <p:grpSp>
            <p:nvGrpSpPr>
              <p:cNvPr id="5153" name="组合 22">
                <a:extLst>
                  <a:ext uri="{FF2B5EF4-FFF2-40B4-BE49-F238E27FC236}">
                    <a16:creationId xmlns:a16="http://schemas.microsoft.com/office/drawing/2014/main" id="{66344C0C-CE62-4B55-9B78-7144D3CAC5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52450" cy="552450"/>
                <a:chOff x="0" y="0"/>
                <a:chExt cx="552450" cy="552450"/>
              </a:xfrm>
            </p:grpSpPr>
            <p:sp>
              <p:nvSpPr>
                <p:cNvPr id="84" name="同心圆 32">
                  <a:extLst>
                    <a:ext uri="{FF2B5EF4-FFF2-40B4-BE49-F238E27FC236}">
                      <a16:creationId xmlns:a16="http://schemas.microsoft.com/office/drawing/2014/main" id="{FA4645EF-8A1C-467C-B43B-BB3E13F9C7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625" y="168022"/>
                  <a:ext cx="215228" cy="217609"/>
                </a:xfrm>
                <a:custGeom>
                  <a:avLst/>
                  <a:gdLst>
                    <a:gd name="T0" fmla="*/ 10976455 w 21600"/>
                    <a:gd name="T1" fmla="*/ 0 h 21600"/>
                    <a:gd name="T2" fmla="*/ 3214649 w 21600"/>
                    <a:gd name="T3" fmla="*/ 3214649 h 21600"/>
                    <a:gd name="T4" fmla="*/ 0 w 21600"/>
                    <a:gd name="T5" fmla="*/ 10976455 h 21600"/>
                    <a:gd name="T6" fmla="*/ 3214649 w 21600"/>
                    <a:gd name="T7" fmla="*/ 18738262 h 21600"/>
                    <a:gd name="T8" fmla="*/ 10976455 w 21600"/>
                    <a:gd name="T9" fmla="*/ 21952901 h 21600"/>
                    <a:gd name="T10" fmla="*/ 18738262 w 21600"/>
                    <a:gd name="T11" fmla="*/ 18738262 h 21600"/>
                    <a:gd name="T12" fmla="*/ 21952901 w 21600"/>
                    <a:gd name="T13" fmla="*/ 10976455 h 21600"/>
                    <a:gd name="T14" fmla="*/ 18738262 w 21600"/>
                    <a:gd name="T15" fmla="*/ 3214649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CD00"/>
                </a:solidFill>
                <a:ln>
                  <a:noFill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弧形 33">
                  <a:extLst>
                    <a:ext uri="{FF2B5EF4-FFF2-40B4-BE49-F238E27FC236}">
                      <a16:creationId xmlns:a16="http://schemas.microsoft.com/office/drawing/2014/main" id="{59A0E956-2436-4AD4-8A43-948D463360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998" y="64525"/>
                  <a:ext cx="422481" cy="424603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38100" cap="flat" cmpd="sng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弧形 34">
                  <a:extLst>
                    <a:ext uri="{FF2B5EF4-FFF2-40B4-BE49-F238E27FC236}">
                      <a16:creationId xmlns:a16="http://schemas.microsoft.com/office/drawing/2014/main" id="{2E81E68B-1F1E-4F1E-8FE1-7C881AE6F0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7" y="834"/>
                  <a:ext cx="550023" cy="551984"/>
                </a:xfrm>
                <a:custGeom>
                  <a:avLst/>
                  <a:gdLst/>
                  <a:ahLst/>
                  <a:cxnLst/>
                  <a:rect l="0" t="0" r="0" b="0"/>
                  <a:pathLst/>
                </a:custGeom>
                <a:noFill/>
                <a:ln w="38100" cap="flat" cmpd="sng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154" name="组合 23">
                <a:extLst>
                  <a:ext uri="{FF2B5EF4-FFF2-40B4-BE49-F238E27FC236}">
                    <a16:creationId xmlns:a16="http://schemas.microsoft.com/office/drawing/2014/main" id="{15F5990D-EE9E-43F5-A40D-568466E54A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35" y="384810"/>
                <a:ext cx="449580" cy="502920"/>
                <a:chOff x="0" y="0"/>
                <a:chExt cx="449580" cy="502920"/>
              </a:xfrm>
            </p:grpSpPr>
            <p:sp>
              <p:nvSpPr>
                <p:cNvPr id="76" name="直接连接符 24">
                  <a:extLst>
                    <a:ext uri="{FF2B5EF4-FFF2-40B4-BE49-F238E27FC236}">
                      <a16:creationId xmlns:a16="http://schemas.microsoft.com/office/drawing/2014/main" id="{17548C8F-1ECD-441F-9204-6C5E54647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6" y="822"/>
                  <a:ext cx="156771" cy="501561"/>
                </a:xfrm>
                <a:prstGeom prst="line">
                  <a:avLst/>
                </a:prstGeom>
                <a:noFill/>
                <a:ln w="381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直接连接符 25">
                  <a:extLst>
                    <a:ext uri="{FF2B5EF4-FFF2-40B4-BE49-F238E27FC236}">
                      <a16:creationId xmlns:a16="http://schemas.microsoft.com/office/drawing/2014/main" id="{369C2EAA-6EB0-41A4-A8FF-8524B996A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2560" y="822"/>
                  <a:ext cx="156771" cy="501561"/>
                </a:xfrm>
                <a:prstGeom prst="line">
                  <a:avLst/>
                </a:prstGeom>
                <a:noFill/>
                <a:ln w="381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直接连接符 26">
                  <a:extLst>
                    <a:ext uri="{FF2B5EF4-FFF2-40B4-BE49-F238E27FC236}">
                      <a16:creationId xmlns:a16="http://schemas.microsoft.com/office/drawing/2014/main" id="{3542BA7B-373D-43DD-89C2-8D8B4FC03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1875" y="175971"/>
                  <a:ext cx="233827" cy="0"/>
                </a:xfrm>
                <a:prstGeom prst="line">
                  <a:avLst/>
                </a:prstGeom>
                <a:noFill/>
                <a:ln w="381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直接连接符 27">
                  <a:extLst>
                    <a:ext uri="{FF2B5EF4-FFF2-40B4-BE49-F238E27FC236}">
                      <a16:creationId xmlns:a16="http://schemas.microsoft.com/office/drawing/2014/main" id="{F9B096AC-4B91-4118-A106-C3AF4C0041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476" y="369695"/>
                  <a:ext cx="361369" cy="0"/>
                </a:xfrm>
                <a:prstGeom prst="line">
                  <a:avLst/>
                </a:prstGeom>
                <a:noFill/>
                <a:ln w="381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直接连接符 28">
                  <a:extLst>
                    <a:ext uri="{FF2B5EF4-FFF2-40B4-BE49-F238E27FC236}">
                      <a16:creationId xmlns:a16="http://schemas.microsoft.com/office/drawing/2014/main" id="{4D0E7A05-C40E-41B7-A7AA-0F7BD1C07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47" y="8783"/>
                  <a:ext cx="188656" cy="167188"/>
                </a:xfrm>
                <a:prstGeom prst="line">
                  <a:avLst/>
                </a:prstGeom>
                <a:noFill/>
                <a:ln w="254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直接连接符 29">
                  <a:extLst>
                    <a:ext uri="{FF2B5EF4-FFF2-40B4-BE49-F238E27FC236}">
                      <a16:creationId xmlns:a16="http://schemas.microsoft.com/office/drawing/2014/main" id="{79FF37C5-C3EF-4121-8941-9D78622F7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4533" y="8783"/>
                  <a:ext cx="191313" cy="167188"/>
                </a:xfrm>
                <a:prstGeom prst="line">
                  <a:avLst/>
                </a:prstGeom>
                <a:noFill/>
                <a:ln w="254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直接连接符 30">
                  <a:extLst>
                    <a:ext uri="{FF2B5EF4-FFF2-40B4-BE49-F238E27FC236}">
                      <a16:creationId xmlns:a16="http://schemas.microsoft.com/office/drawing/2014/main" id="{55BB7746-05A1-4D53-81DC-56AAE5A6D4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0618" y="191894"/>
                  <a:ext cx="276341" cy="167186"/>
                </a:xfrm>
                <a:prstGeom prst="line">
                  <a:avLst/>
                </a:prstGeom>
                <a:noFill/>
                <a:ln w="254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直接连接符 31">
                  <a:extLst>
                    <a:ext uri="{FF2B5EF4-FFF2-40B4-BE49-F238E27FC236}">
                      <a16:creationId xmlns:a16="http://schemas.microsoft.com/office/drawing/2014/main" id="{F316376A-BD43-4E5B-B9D1-F3B793C12A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361" y="191894"/>
                  <a:ext cx="273684" cy="167186"/>
                </a:xfrm>
                <a:prstGeom prst="line">
                  <a:avLst/>
                </a:prstGeom>
                <a:noFill/>
                <a:ln w="25400">
                  <a:solidFill>
                    <a:srgbClr val="FFCD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grpSp>
        <p:nvGrpSpPr>
          <p:cNvPr id="5130" name="组合 43">
            <a:extLst>
              <a:ext uri="{FF2B5EF4-FFF2-40B4-BE49-F238E27FC236}">
                <a16:creationId xmlns:a16="http://schemas.microsoft.com/office/drawing/2014/main" id="{07C27C23-CDB6-4FEA-92CC-A012884F2052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2582863"/>
            <a:ext cx="1258887" cy="1260475"/>
            <a:chOff x="0" y="0"/>
            <a:chExt cx="1260000" cy="1260000"/>
          </a:xfrm>
        </p:grpSpPr>
        <p:sp>
          <p:nvSpPr>
            <p:cNvPr id="88" name="椭圆 35">
              <a:extLst>
                <a:ext uri="{FF2B5EF4-FFF2-40B4-BE49-F238E27FC236}">
                  <a16:creationId xmlns:a16="http://schemas.microsoft.com/office/drawing/2014/main" id="{9A241A67-C91D-4A9A-A8B6-CB4321EE6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89" name="圆角矩形 3">
              <a:extLst>
                <a:ext uri="{FF2B5EF4-FFF2-40B4-BE49-F238E27FC236}">
                  <a16:creationId xmlns:a16="http://schemas.microsoft.com/office/drawing/2014/main" id="{000052EB-384D-4B6B-8D01-60953F468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25" y="364987"/>
              <a:ext cx="551350" cy="530025"/>
            </a:xfrm>
            <a:custGeom>
              <a:avLst/>
              <a:gdLst>
                <a:gd name="T0" fmla="*/ 0 w 616226"/>
                <a:gd name="T1" fmla="*/ 112389 h 591791"/>
                <a:gd name="T2" fmla="*/ 112389 w 616226"/>
                <a:gd name="T3" fmla="*/ 0 h 591791"/>
                <a:gd name="T4" fmla="*/ 332384 w 616226"/>
                <a:gd name="T5" fmla="*/ 0 h 591791"/>
                <a:gd name="T6" fmla="*/ 444774 w 616226"/>
                <a:gd name="T7" fmla="*/ 112389 h 591791"/>
                <a:gd name="T8" fmla="*/ 444774 w 616226"/>
                <a:gd name="T9" fmla="*/ 217604 h 591791"/>
                <a:gd name="T10" fmla="*/ 332384 w 616226"/>
                <a:gd name="T11" fmla="*/ 329993 h 591791"/>
                <a:gd name="T12" fmla="*/ 251755 w 616226"/>
                <a:gd name="T13" fmla="*/ 427137 h 591791"/>
                <a:gd name="T14" fmla="*/ 258630 w 616226"/>
                <a:gd name="T15" fmla="*/ 329170 h 591791"/>
                <a:gd name="T16" fmla="*/ 112389 w 616226"/>
                <a:gd name="T17" fmla="*/ 329993 h 591791"/>
                <a:gd name="T18" fmla="*/ 0 w 616226"/>
                <a:gd name="T19" fmla="*/ 217604 h 591791"/>
                <a:gd name="T20" fmla="*/ 0 w 616226"/>
                <a:gd name="T21" fmla="*/ 112389 h 5917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6226"/>
                <a:gd name="T34" fmla="*/ 0 h 591791"/>
                <a:gd name="T35" fmla="*/ 616226 w 616226"/>
                <a:gd name="T36" fmla="*/ 591791 h 5917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6226" h="591791">
                  <a:moveTo>
                    <a:pt x="0" y="155713"/>
                  </a:moveTo>
                  <a:cubicBezTo>
                    <a:pt x="0" y="69715"/>
                    <a:pt x="69715" y="0"/>
                    <a:pt x="155713" y="0"/>
                  </a:cubicBezTo>
                  <a:lnTo>
                    <a:pt x="460513" y="0"/>
                  </a:lnTo>
                  <a:cubicBezTo>
                    <a:pt x="546511" y="0"/>
                    <a:pt x="616226" y="69715"/>
                    <a:pt x="616226" y="155713"/>
                  </a:cubicBezTo>
                  <a:lnTo>
                    <a:pt x="616226" y="301487"/>
                  </a:lnTo>
                  <a:cubicBezTo>
                    <a:pt x="616226" y="387485"/>
                    <a:pt x="546511" y="457200"/>
                    <a:pt x="460513" y="457200"/>
                  </a:cubicBezTo>
                  <a:cubicBezTo>
                    <a:pt x="415942" y="505584"/>
                    <a:pt x="442033" y="487206"/>
                    <a:pt x="348802" y="591791"/>
                  </a:cubicBezTo>
                  <a:cubicBezTo>
                    <a:pt x="379396" y="472539"/>
                    <a:pt x="390509" y="478493"/>
                    <a:pt x="358327" y="456061"/>
                  </a:cubicBezTo>
                  <a:lnTo>
                    <a:pt x="155713" y="457200"/>
                  </a:lnTo>
                  <a:cubicBezTo>
                    <a:pt x="69715" y="457200"/>
                    <a:pt x="0" y="387485"/>
                    <a:pt x="0" y="301487"/>
                  </a:cubicBezTo>
                  <a:lnTo>
                    <a:pt x="0" y="155713"/>
                  </a:lnTo>
                  <a:close/>
                </a:path>
              </a:pathLst>
            </a:custGeom>
            <a:solidFill>
              <a:srgbClr val="FFCD00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131" name="组合 42">
            <a:extLst>
              <a:ext uri="{FF2B5EF4-FFF2-40B4-BE49-F238E27FC236}">
                <a16:creationId xmlns:a16="http://schemas.microsoft.com/office/drawing/2014/main" id="{3528B628-0883-469C-BA6C-F0F23F15AB6B}"/>
              </a:ext>
            </a:extLst>
          </p:cNvPr>
          <p:cNvGrpSpPr>
            <a:grpSpLocks/>
          </p:cNvGrpSpPr>
          <p:nvPr/>
        </p:nvGrpSpPr>
        <p:grpSpPr bwMode="auto">
          <a:xfrm>
            <a:off x="7854950" y="2582863"/>
            <a:ext cx="1260475" cy="1260475"/>
            <a:chOff x="0" y="0"/>
            <a:chExt cx="1260000" cy="1260000"/>
          </a:xfrm>
        </p:grpSpPr>
        <p:sp>
          <p:nvSpPr>
            <p:cNvPr id="91" name="椭圆 36">
              <a:extLst>
                <a:ext uri="{FF2B5EF4-FFF2-40B4-BE49-F238E27FC236}">
                  <a16:creationId xmlns:a16="http://schemas.microsoft.com/office/drawing/2014/main" id="{AC15272B-F407-4B5A-9BD4-35EA8EAB4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60000" cy="1260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A5A5A5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  <a:ea typeface="宋体" panose="02010600030101010101" pitchFamily="2" charset="-122"/>
              </a:endParaRPr>
            </a:p>
          </p:txBody>
        </p:sp>
        <p:grpSp>
          <p:nvGrpSpPr>
            <p:cNvPr id="5146" name="组合 41">
              <a:extLst>
                <a:ext uri="{FF2B5EF4-FFF2-40B4-BE49-F238E27FC236}">
                  <a16:creationId xmlns:a16="http://schemas.microsoft.com/office/drawing/2014/main" id="{F81D6E8C-820B-4FA4-9C33-455243E93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51" y="411474"/>
              <a:ext cx="604299" cy="437053"/>
              <a:chOff x="0" y="0"/>
              <a:chExt cx="735496" cy="531940"/>
            </a:xfrm>
          </p:grpSpPr>
          <p:sp>
            <p:nvSpPr>
              <p:cNvPr id="93" name="任意多边形 39">
                <a:extLst>
                  <a:ext uri="{FF2B5EF4-FFF2-40B4-BE49-F238E27FC236}">
                    <a16:creationId xmlns:a16="http://schemas.microsoft.com/office/drawing/2014/main" id="{C4576849-167B-4B49-B580-88D981BB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" y="45786"/>
                <a:ext cx="733942" cy="486720"/>
              </a:xfrm>
              <a:custGeom>
                <a:avLst/>
                <a:gdLst>
                  <a:gd name="T0" fmla="*/ 706070 w 735496"/>
                  <a:gd name="T1" fmla="*/ 0 h 486168"/>
                  <a:gd name="T2" fmla="*/ 726277 w 735496"/>
                  <a:gd name="T3" fmla="*/ 8370 h 486168"/>
                  <a:gd name="T4" fmla="*/ 735496 w 735496"/>
                  <a:gd name="T5" fmla="*/ 30627 h 486168"/>
                  <a:gd name="T6" fmla="*/ 735496 w 735496"/>
                  <a:gd name="T7" fmla="*/ 454692 h 486168"/>
                  <a:gd name="T8" fmla="*/ 704020 w 735496"/>
                  <a:gd name="T9" fmla="*/ 486168 h 486168"/>
                  <a:gd name="T10" fmla="*/ 31476 w 735496"/>
                  <a:gd name="T11" fmla="*/ 486168 h 486168"/>
                  <a:gd name="T12" fmla="*/ 0 w 735496"/>
                  <a:gd name="T13" fmla="*/ 454692 h 486168"/>
                  <a:gd name="T14" fmla="*/ 0 w 735496"/>
                  <a:gd name="T15" fmla="*/ 30627 h 486168"/>
                  <a:gd name="T16" fmla="*/ 9219 w 735496"/>
                  <a:gd name="T17" fmla="*/ 8370 h 486168"/>
                  <a:gd name="T18" fmla="*/ 29425 w 735496"/>
                  <a:gd name="T19" fmla="*/ 1 h 486168"/>
                  <a:gd name="T20" fmla="*/ 367747 w 735496"/>
                  <a:gd name="T21" fmla="*/ 338323 h 4861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5496"/>
                  <a:gd name="T34" fmla="*/ 0 h 486168"/>
                  <a:gd name="T35" fmla="*/ 735496 w 735496"/>
                  <a:gd name="T36" fmla="*/ 486168 h 4861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5496" h="486168">
                    <a:moveTo>
                      <a:pt x="706070" y="0"/>
                    </a:moveTo>
                    <a:lnTo>
                      <a:pt x="726277" y="8370"/>
                    </a:lnTo>
                    <a:cubicBezTo>
                      <a:pt x="731973" y="14066"/>
                      <a:pt x="735496" y="21935"/>
                      <a:pt x="735496" y="30627"/>
                    </a:cubicBezTo>
                    <a:lnTo>
                      <a:pt x="735496" y="454692"/>
                    </a:lnTo>
                    <a:cubicBezTo>
                      <a:pt x="735496" y="472076"/>
                      <a:pt x="721404" y="486168"/>
                      <a:pt x="704020" y="486168"/>
                    </a:cubicBezTo>
                    <a:lnTo>
                      <a:pt x="31476" y="486168"/>
                    </a:lnTo>
                    <a:cubicBezTo>
                      <a:pt x="14092" y="486168"/>
                      <a:pt x="0" y="472076"/>
                      <a:pt x="0" y="454692"/>
                    </a:cubicBezTo>
                    <a:lnTo>
                      <a:pt x="0" y="30627"/>
                    </a:lnTo>
                    <a:cubicBezTo>
                      <a:pt x="0" y="21935"/>
                      <a:pt x="3523" y="14066"/>
                      <a:pt x="9219" y="8370"/>
                    </a:cubicBezTo>
                    <a:lnTo>
                      <a:pt x="29425" y="1"/>
                    </a:lnTo>
                    <a:lnTo>
                      <a:pt x="367747" y="338323"/>
                    </a:lnTo>
                    <a:lnTo>
                      <a:pt x="706070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4" name="任意多边形 40">
                <a:extLst>
                  <a:ext uri="{FF2B5EF4-FFF2-40B4-BE49-F238E27FC236}">
                    <a16:creationId xmlns:a16="http://schemas.microsoft.com/office/drawing/2014/main" id="{4C82DC9E-0EBD-488B-A603-087C09D78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2" y="-568"/>
                <a:ext cx="670205" cy="339931"/>
              </a:xfrm>
              <a:custGeom>
                <a:avLst/>
                <a:gdLst>
                  <a:gd name="T0" fmla="*/ 17422 w 671126"/>
                  <a:gd name="T1" fmla="*/ 0 h 339171"/>
                  <a:gd name="T2" fmla="*/ 671125 w 671126"/>
                  <a:gd name="T3" fmla="*/ 0 h 339171"/>
                  <a:gd name="T4" fmla="*/ 331955 w 671126"/>
                  <a:gd name="T5" fmla="*/ 339171 h 339171"/>
                  <a:gd name="T6" fmla="*/ 0 w 671126"/>
                  <a:gd name="T7" fmla="*/ 7216 h 3391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1126"/>
                  <a:gd name="T13" fmla="*/ 0 h 339171"/>
                  <a:gd name="T14" fmla="*/ 671126 w 671126"/>
                  <a:gd name="T15" fmla="*/ 339171 h 3391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1126" h="339171">
                    <a:moveTo>
                      <a:pt x="17422" y="0"/>
                    </a:moveTo>
                    <a:lnTo>
                      <a:pt x="671126" y="0"/>
                    </a:lnTo>
                    <a:lnTo>
                      <a:pt x="331955" y="339171"/>
                    </a:lnTo>
                    <a:lnTo>
                      <a:pt x="0" y="7216"/>
                    </a:lnTo>
                    <a:lnTo>
                      <a:pt x="17422" y="0"/>
                    </a:lnTo>
                    <a:close/>
                  </a:path>
                </a:pathLst>
              </a:custGeom>
              <a:solidFill>
                <a:srgbClr val="FFCD00"/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95" name="文本框 44">
            <a:extLst>
              <a:ext uri="{FF2B5EF4-FFF2-40B4-BE49-F238E27FC236}">
                <a16:creationId xmlns:a16="http://schemas.microsoft.com/office/drawing/2014/main" id="{4C479B86-FF18-4EC3-82F5-8CE3DA752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555625"/>
            <a:ext cx="6064250" cy="5238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Ethical IT Use and Protection Labs</a:t>
            </a:r>
            <a:endParaRPr lang="en-US" altLang="en-US" sz="2800" dirty="0">
              <a:solidFill>
                <a:schemeClr val="bg1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96" name="直接连接符 45">
            <a:extLst>
              <a:ext uri="{FF2B5EF4-FFF2-40B4-BE49-F238E27FC236}">
                <a16:creationId xmlns:a16="http://schemas.microsoft.com/office/drawing/2014/main" id="{76234281-C5FA-4C24-9B20-485C33D8E2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263" y="685800"/>
            <a:ext cx="100012" cy="25876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7" name="文本框 47">
            <a:extLst>
              <a:ext uri="{FF2B5EF4-FFF2-40B4-BE49-F238E27FC236}">
                <a16:creationId xmlns:a16="http://schemas.microsoft.com/office/drawing/2014/main" id="{AF3E2497-5A87-476D-8019-8AF411EB3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6538"/>
            <a:ext cx="2286000" cy="727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Attacks &amp; Exploits</a:t>
            </a:r>
            <a:endParaRPr lang="en-US" altLang="en-US" sz="20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8" name="直接连接符 50">
            <a:extLst>
              <a:ext uri="{FF2B5EF4-FFF2-40B4-BE49-F238E27FC236}">
                <a16:creationId xmlns:a16="http://schemas.microsoft.com/office/drawing/2014/main" id="{657FBC42-8BB0-491D-A041-B2335241E8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413" y="4981575"/>
            <a:ext cx="1743075" cy="0"/>
          </a:xfrm>
          <a:prstGeom prst="line">
            <a:avLst/>
          </a:prstGeom>
          <a:noFill/>
          <a:ln w="22225">
            <a:solidFill>
              <a:srgbClr val="C9C9C9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0" name="文本框 48">
            <a:extLst>
              <a:ext uri="{FF2B5EF4-FFF2-40B4-BE49-F238E27FC236}">
                <a16:creationId xmlns:a16="http://schemas.microsoft.com/office/drawing/2014/main" id="{32A43974-FD8B-4DC0-9B60-50AF01895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763" y="4173538"/>
            <a:ext cx="2692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System Hacking</a:t>
            </a:r>
            <a:endParaRPr lang="zh-CN" altLang="en-US" sz="2000" b="1" dirty="0">
              <a:solidFill>
                <a:schemeClr val="bg1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101" name="直接连接符 51">
            <a:extLst>
              <a:ext uri="{FF2B5EF4-FFF2-40B4-BE49-F238E27FC236}">
                <a16:creationId xmlns:a16="http://schemas.microsoft.com/office/drawing/2014/main" id="{1F12D829-219D-4CF3-AE34-ADC139789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8138" y="4965700"/>
            <a:ext cx="1746250" cy="0"/>
          </a:xfrm>
          <a:prstGeom prst="line">
            <a:avLst/>
          </a:prstGeom>
          <a:noFill/>
          <a:ln w="22225">
            <a:solidFill>
              <a:srgbClr val="C9C9C9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3" name="文本框 49">
            <a:extLst>
              <a:ext uri="{FF2B5EF4-FFF2-40B4-BE49-F238E27FC236}">
                <a16:creationId xmlns:a16="http://schemas.microsoft.com/office/drawing/2014/main" id="{AB8B3A7E-2D28-4DE0-9295-0F29C949C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213" y="4062413"/>
            <a:ext cx="2693987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Evading IDS &amp; Firewalls</a:t>
            </a:r>
            <a:endParaRPr lang="zh-CN" altLang="en-US" sz="2000" b="1" dirty="0">
              <a:solidFill>
                <a:schemeClr val="bg1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104" name="直接连接符 52">
            <a:extLst>
              <a:ext uri="{FF2B5EF4-FFF2-40B4-BE49-F238E27FC236}">
                <a16:creationId xmlns:a16="http://schemas.microsoft.com/office/drawing/2014/main" id="{6A66329C-CB72-449C-8C0E-EABA242B67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5" y="4965700"/>
            <a:ext cx="1746250" cy="0"/>
          </a:xfrm>
          <a:prstGeom prst="line">
            <a:avLst/>
          </a:prstGeom>
          <a:noFill/>
          <a:ln w="22225">
            <a:solidFill>
              <a:srgbClr val="C9C9C9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7" name="直接连接符 64">
            <a:extLst>
              <a:ext uri="{FF2B5EF4-FFF2-40B4-BE49-F238E27FC236}">
                <a16:creationId xmlns:a16="http://schemas.microsoft.com/office/drawing/2014/main" id="{7EA2FCA5-92A5-4688-A7AF-885BB688A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7475" y="4981575"/>
            <a:ext cx="1746250" cy="0"/>
          </a:xfrm>
          <a:prstGeom prst="line">
            <a:avLst/>
          </a:prstGeom>
          <a:noFill/>
          <a:ln w="22225">
            <a:solidFill>
              <a:srgbClr val="C9C9C9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9" name="文本框 70">
            <a:extLst>
              <a:ext uri="{FF2B5EF4-FFF2-40B4-BE49-F238E27FC236}">
                <a16:creationId xmlns:a16="http://schemas.microsoft.com/office/drawing/2014/main" id="{6333A7E0-4B88-475C-8309-B13B6E9E6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4079875"/>
            <a:ext cx="2693988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Information Gathering</a:t>
            </a:r>
            <a:endParaRPr lang="en-US" altLang="en-US" sz="2400" dirty="0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10" name="直接连接符 71">
            <a:extLst>
              <a:ext uri="{FF2B5EF4-FFF2-40B4-BE49-F238E27FC236}">
                <a16:creationId xmlns:a16="http://schemas.microsoft.com/office/drawing/2014/main" id="{19A70163-B959-461C-9517-17435277D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29838" y="4965700"/>
            <a:ext cx="1746250" cy="1588"/>
          </a:xfrm>
          <a:prstGeom prst="line">
            <a:avLst/>
          </a:prstGeom>
          <a:noFill/>
          <a:ln w="22225">
            <a:solidFill>
              <a:srgbClr val="C9C9C9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12" name="文本框 49">
            <a:extLst>
              <a:ext uri="{FF2B5EF4-FFF2-40B4-BE49-F238E27FC236}">
                <a16:creationId xmlns:a16="http://schemas.microsoft.com/office/drawing/2014/main" id="{381B8C84-1842-4FA4-A94D-3DADE8890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4175125"/>
            <a:ext cx="21399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Cryptography</a:t>
            </a:r>
            <a:endParaRPr lang="zh-CN" altLang="en-US" sz="2000" b="1" dirty="0">
              <a:solidFill>
                <a:schemeClr val="bg1"/>
              </a:solidFill>
              <a:latin typeface="+mn-lt"/>
              <a:ea typeface="Arial Unicode MS" pitchFamily="2" charset="-122"/>
              <a:sym typeface="Arial Unicode MS" pitchFamily="2" charset="-122"/>
            </a:endParaRPr>
          </a:p>
        </p:txBody>
      </p:sp>
      <p:sp>
        <p:nvSpPr>
          <p:cNvPr id="52" name="文本框 1">
            <a:extLst>
              <a:ext uri="{FF2B5EF4-FFF2-40B4-BE49-F238E27FC236}">
                <a16:creationId xmlns:a16="http://schemas.microsoft.com/office/drawing/2014/main" id="{94745068-730D-4904-9FD0-D2C3B2D6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5557838"/>
            <a:ext cx="828198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en-US" sz="3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Five Sections Including Ten Hands-on Labs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>
            <a:extLst>
              <a:ext uri="{FF2B5EF4-FFF2-40B4-BE49-F238E27FC236}">
                <a16:creationId xmlns:a16="http://schemas.microsoft.com/office/drawing/2014/main" id="{50C66F89-0D3F-40EC-91A3-384B4E33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2">
            <a:extLst>
              <a:ext uri="{FF2B5EF4-FFF2-40B4-BE49-F238E27FC236}">
                <a16:creationId xmlns:a16="http://schemas.microsoft.com/office/drawing/2014/main" id="{2DC9C356-7AFF-4BAF-9027-B08E077AD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75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102" name="矩形 7">
            <a:extLst>
              <a:ext uri="{FF2B5EF4-FFF2-40B4-BE49-F238E27FC236}">
                <a16:creationId xmlns:a16="http://schemas.microsoft.com/office/drawing/2014/main" id="{40D599B8-128A-4F32-BA99-A41FAD97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EFEE1B2A-D00D-44DF-B659-9F03E0CA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1325"/>
            <a:ext cx="8848725" cy="641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Attacks and Exploits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Denial of Service</a:t>
            </a:r>
            <a:endParaRPr lang="en-US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6150" name="图片 74" descr="Figure 1.75 Screenshot of PLABWIN10">
            <a:extLst>
              <a:ext uri="{FF2B5EF4-FFF2-40B4-BE49-F238E27FC236}">
                <a16:creationId xmlns:a16="http://schemas.microsoft.com/office/drawing/2014/main" id="{2A3C1C71-51B8-4E70-8288-E372B648C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03450"/>
            <a:ext cx="5497513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D50E94AE-7CE4-4664-951C-DA81C99F8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1343025"/>
            <a:ext cx="11168063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 Denial of Service (DoS) attack is conducted using one system to send a high amount of traffic to the target system draining out the system of its resources. 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6796C3C1-2CFD-41B1-BE0F-448A9CD90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4638" y="2865438"/>
            <a:ext cx="4603750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53" name="文本框 10">
            <a:extLst>
              <a:ext uri="{FF2B5EF4-FFF2-40B4-BE49-F238E27FC236}">
                <a16:creationId xmlns:a16="http://schemas.microsoft.com/office/drawing/2014/main" id="{02964532-5500-4A52-A9C3-6C69A370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3522663"/>
            <a:ext cx="50038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Install &amp; Use Wireshark</a:t>
            </a:r>
            <a:endParaRPr lang="en-US" altLang="en-US" sz="2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Perform SYN Flooding Attack</a:t>
            </a:r>
            <a:endParaRPr lang="en-US" altLang="en-US" sz="2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Perform an ICMP Flood Attack</a:t>
            </a:r>
            <a:endParaRPr lang="en-US" altLang="en-US" sz="2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Perform an SYN Floor Attack Using Metasploit Framework</a:t>
            </a:r>
            <a:endParaRPr lang="en-US" altLang="en-US" sz="24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54" name="TextBox 10">
            <a:extLst>
              <a:ext uri="{FF2B5EF4-FFF2-40B4-BE49-F238E27FC236}">
                <a16:creationId xmlns:a16="http://schemas.microsoft.com/office/drawing/2014/main" id="{EEEE734F-B921-4BE2-BCCD-F4196DE5A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6432550"/>
            <a:ext cx="40719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等线" panose="02010600030101010101" pitchFamily="2" charset="-122"/>
              </a:rPr>
              <a:t>Showing the increased traffic activity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>
            <a:extLst>
              <a:ext uri="{FF2B5EF4-FFF2-40B4-BE49-F238E27FC236}">
                <a16:creationId xmlns:a16="http://schemas.microsoft.com/office/drawing/2014/main" id="{62BA7503-BA96-48DA-BF8D-B82E5D15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2">
            <a:extLst>
              <a:ext uri="{FF2B5EF4-FFF2-40B4-BE49-F238E27FC236}">
                <a16:creationId xmlns:a16="http://schemas.microsoft.com/office/drawing/2014/main" id="{1FF1E178-40C9-4F70-95B4-035BEA431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75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102" name="矩形 7">
            <a:extLst>
              <a:ext uri="{FF2B5EF4-FFF2-40B4-BE49-F238E27FC236}">
                <a16:creationId xmlns:a16="http://schemas.microsoft.com/office/drawing/2014/main" id="{3EF95928-A6CC-44E3-A82A-D8150835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C77F4E74-4140-4700-AFCA-5CDE6782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1325"/>
            <a:ext cx="11158538" cy="641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Attacks and Exploits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Distributed Denial of Service</a:t>
            </a:r>
            <a:endParaRPr lang="en-US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99BCA761-C79E-4861-B8F2-F3016245570D}"/>
              </a:ext>
            </a:extLst>
          </p:cNvPr>
          <p:cNvSpPr txBox="1"/>
          <p:nvPr/>
        </p:nvSpPr>
        <p:spPr>
          <a:xfrm>
            <a:off x="6538913" y="3398838"/>
            <a:ext cx="5800725" cy="2743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Disable Windows Firewall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Enable Remote Desktop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Perform an RDP Attack by MS12-020 Vulnerability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Perform an RDP Attack by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BlueKeep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 Vulnerability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E917648B-3A95-42DE-A768-1C6AA0F56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913" y="2663825"/>
            <a:ext cx="318928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176" name="图片 17">
            <a:extLst>
              <a:ext uri="{FF2B5EF4-FFF2-40B4-BE49-F238E27FC236}">
                <a16:creationId xmlns:a16="http://schemas.microsoft.com/office/drawing/2014/main" id="{1A2917DD-AD47-4A09-9EEA-08013A120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43113"/>
            <a:ext cx="5626100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9">
            <a:extLst>
              <a:ext uri="{FF2B5EF4-FFF2-40B4-BE49-F238E27FC236}">
                <a16:creationId xmlns:a16="http://schemas.microsoft.com/office/drawing/2014/main" id="{FD4180B3-E428-4A82-8895-CDE2C2F87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179513"/>
            <a:ext cx="1168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ea typeface="宋体" panose="02010600030101010101" pitchFamily="2" charset="-122"/>
              </a:rPr>
              <a:t>Distributed Denial of Service (DDoS) may use hundreds or thousands (or even more) systems, which are known as zombies or bots, to attack one or more target systems.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74FACC-E190-4BFF-B9B9-C85E7F317FAB}"/>
              </a:ext>
            </a:extLst>
          </p:cNvPr>
          <p:cNvSpPr txBox="1"/>
          <p:nvPr/>
        </p:nvSpPr>
        <p:spPr>
          <a:xfrm>
            <a:off x="295275" y="6342063"/>
            <a:ext cx="67976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ea typeface="DengXian" panose="02010600030101010101" pitchFamily="2" charset="-122"/>
              </a:rPr>
              <a:t>Showing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blue screen error and forcing system to restart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>
            <a:extLst>
              <a:ext uri="{FF2B5EF4-FFF2-40B4-BE49-F238E27FC236}">
                <a16:creationId xmlns:a16="http://schemas.microsoft.com/office/drawing/2014/main" id="{0E479A91-80A4-4A31-B5A3-78BB3B12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2">
            <a:extLst>
              <a:ext uri="{FF2B5EF4-FFF2-40B4-BE49-F238E27FC236}">
                <a16:creationId xmlns:a16="http://schemas.microsoft.com/office/drawing/2014/main" id="{8EC945B5-8439-4080-9571-EBE1744A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75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4102" name="矩形 7">
            <a:extLst>
              <a:ext uri="{FF2B5EF4-FFF2-40B4-BE49-F238E27FC236}">
                <a16:creationId xmlns:a16="http://schemas.microsoft.com/office/drawing/2014/main" id="{DFA8E808-2980-4C27-8346-D16B429FD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dirty="0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05</a:t>
            </a:r>
            <a:endParaRPr lang="zh-CN" altLang="en-US" dirty="0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5">
            <a:extLst>
              <a:ext uri="{FF2B5EF4-FFF2-40B4-BE49-F238E27FC236}">
                <a16:creationId xmlns:a16="http://schemas.microsoft.com/office/drawing/2014/main" id="{D33740C5-6DC7-4E87-90D2-FDA399E7B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41325"/>
            <a:ext cx="8212138" cy="641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Attacks and Exploits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Protection</a:t>
            </a:r>
          </a:p>
        </p:txBody>
      </p:sp>
      <p:sp>
        <p:nvSpPr>
          <p:cNvPr id="8198" name="文本框 10">
            <a:extLst>
              <a:ext uri="{FF2B5EF4-FFF2-40B4-BE49-F238E27FC236}">
                <a16:creationId xmlns:a16="http://schemas.microsoft.com/office/drawing/2014/main" id="{E771FD7F-11D1-4423-8A5B-3875F1BB1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613" y="1319213"/>
            <a:ext cx="9802812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85725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Various methods can be used to prevent the infrastructure from DoS/DDoS attacks. Some of these methods are: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Use a firewall to filter incoming traffic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Use anti-malware on systems and servers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Use Web Application Firewall for Web application protection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Enable router throttling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Disable unnecessary services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Filter unwanted E-mails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en-US" sz="2600" dirty="0">
                <a:solidFill>
                  <a:schemeClr val="bg1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Monitor and audit servers and network regularly</a:t>
            </a:r>
            <a:endParaRPr lang="en-US" altLang="en-US" sz="2600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4">
            <a:extLst>
              <a:ext uri="{FF2B5EF4-FFF2-40B4-BE49-F238E27FC236}">
                <a16:creationId xmlns:a16="http://schemas.microsoft.com/office/drawing/2014/main" id="{0D35CE57-66EF-4062-8041-FCC92EF64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06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196" name="文本框 5">
            <a:extLst>
              <a:ext uri="{FF2B5EF4-FFF2-40B4-BE49-F238E27FC236}">
                <a16:creationId xmlns:a16="http://schemas.microsoft.com/office/drawing/2014/main" id="{8C6DBA9D-0FF5-4A20-A25E-A185D1FDD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98475"/>
            <a:ext cx="7312025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Cryptography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Cryptography</a:t>
            </a:r>
            <a:endParaRPr lang="en-US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9220" name="直接连接符 6">
            <a:extLst>
              <a:ext uri="{FF2B5EF4-FFF2-40B4-BE49-F238E27FC236}">
                <a16:creationId xmlns:a16="http://schemas.microsoft.com/office/drawing/2014/main" id="{20CAEBAC-1A77-4028-8653-8200E51A71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263" y="685800"/>
            <a:ext cx="100012" cy="25876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文本框 1">
            <a:extLst>
              <a:ext uri="{FF2B5EF4-FFF2-40B4-BE49-F238E27FC236}">
                <a16:creationId xmlns:a16="http://schemas.microsoft.com/office/drawing/2014/main" id="{EA1A592C-64B5-4A64-AC53-53236FB37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3921125"/>
            <a:ext cx="60325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Prepare Files &amp; Folders for Encryption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Install and Use Crypt4Free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Use the HashCalc Tool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Use MD5 Calculator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Perform Full Disk Encryption</a:t>
            </a: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2DDF53E7-F86F-4EC7-9664-5899F88F8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3429000"/>
            <a:ext cx="385603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AF13F-D5AA-47D7-959D-66121BC1109C}"/>
              </a:ext>
            </a:extLst>
          </p:cNvPr>
          <p:cNvSpPr txBox="1"/>
          <p:nvPr/>
        </p:nvSpPr>
        <p:spPr>
          <a:xfrm>
            <a:off x="6215063" y="1347788"/>
            <a:ext cx="5799137" cy="185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3500"/>
              </a:lnSpc>
              <a:spcAft>
                <a:spcPts val="600"/>
              </a:spcAft>
              <a:defRPr/>
            </a:pPr>
            <a:r>
              <a:rPr lang="en-US" sz="2600" dirty="0">
                <a:solidFill>
                  <a:srgbClr val="0070C0"/>
                </a:solidFill>
                <a:ea typeface="DengXian" panose="02010600030101010101" pitchFamily="2" charset="-122"/>
              </a:rPr>
              <a:t>The protection of sensitive information is paramount. There are various cryptography tools available to encrypt and secure the information</a:t>
            </a:r>
            <a:endParaRPr lang="en-US" sz="2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224" name="TextBox 9">
            <a:extLst>
              <a:ext uri="{FF2B5EF4-FFF2-40B4-BE49-F238E27FC236}">
                <a16:creationId xmlns:a16="http://schemas.microsoft.com/office/drawing/2014/main" id="{5E048360-42EF-49B4-8598-B73B7EB1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6246813"/>
            <a:ext cx="6129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600">
                <a:solidFill>
                  <a:srgbClr val="383838"/>
                </a:solidFill>
                <a:ea typeface="等线" panose="02010600030101010101" pitchFamily="2" charset="-122"/>
              </a:rPr>
              <a:t>Typing the password to perform the disk encryption</a:t>
            </a:r>
            <a:endParaRPr lang="en-US" altLang="en-US" sz="1600"/>
          </a:p>
        </p:txBody>
      </p:sp>
      <p:pic>
        <p:nvPicPr>
          <p:cNvPr id="9225" name="图片 74" descr="Figure 1.93 Screenshot of PLABDM01">
            <a:extLst>
              <a:ext uri="{FF2B5EF4-FFF2-40B4-BE49-F238E27FC236}">
                <a16:creationId xmlns:a16="http://schemas.microsoft.com/office/drawing/2014/main" id="{2DA884B5-D9A3-4B48-953B-E0B1BAAB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538288"/>
            <a:ext cx="52736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4">
            <a:extLst>
              <a:ext uri="{FF2B5EF4-FFF2-40B4-BE49-F238E27FC236}">
                <a16:creationId xmlns:a16="http://schemas.microsoft.com/office/drawing/2014/main" id="{1F3264C9-6848-4099-9B28-01F518F54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56325"/>
            <a:ext cx="625475" cy="747713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07</a:t>
            </a:r>
            <a:endParaRPr lang="zh-CN" altLang="en-US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196" name="文本框 5">
            <a:extLst>
              <a:ext uri="{FF2B5EF4-FFF2-40B4-BE49-F238E27FC236}">
                <a16:creationId xmlns:a16="http://schemas.microsoft.com/office/drawing/2014/main" id="{906211D7-7A86-412C-8174-C30D5F07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498475"/>
            <a:ext cx="7762875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Cryptography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Steganography</a:t>
            </a:r>
          </a:p>
        </p:txBody>
      </p:sp>
      <p:sp>
        <p:nvSpPr>
          <p:cNvPr id="9221" name="直接连接符 6">
            <a:extLst>
              <a:ext uri="{FF2B5EF4-FFF2-40B4-BE49-F238E27FC236}">
                <a16:creationId xmlns:a16="http://schemas.microsoft.com/office/drawing/2014/main" id="{5190104E-341E-43A0-882A-07B46F1351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263" y="685800"/>
            <a:ext cx="100012" cy="258763"/>
          </a:xfrm>
          <a:prstGeom prst="line">
            <a:avLst/>
          </a:prstGeom>
          <a:noFill/>
          <a:ln w="34925">
            <a:solidFill>
              <a:srgbClr val="FFCD00"/>
            </a:solidFill>
            <a:bevel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C0F24-831B-403B-9AD2-B72368DC51D3}"/>
              </a:ext>
            </a:extLst>
          </p:cNvPr>
          <p:cNvSpPr txBox="1"/>
          <p:nvPr/>
        </p:nvSpPr>
        <p:spPr>
          <a:xfrm>
            <a:off x="1130300" y="1289050"/>
            <a:ext cx="102838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Steganography means covered or hidden. It is mainly intended to hide a secret message in a plain message or an image file.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270" name="文本框 1">
            <a:extLst>
              <a:ext uri="{FF2B5EF4-FFF2-40B4-BE49-F238E27FC236}">
                <a16:creationId xmlns:a16="http://schemas.microsoft.com/office/drawing/2014/main" id="{2F4DCFEC-5EA2-40F1-985F-F200E130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063" y="3573463"/>
            <a:ext cx="546893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00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Hide Documents in an Image</a:t>
            </a:r>
            <a:endParaRPr lang="en-US" altLang="en-US" sz="2400"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00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Use Steghide and Stegosuite to Hide Data in an Image</a:t>
            </a:r>
            <a:endParaRPr lang="en-US" altLang="en-US" sz="2400"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00"/>
                </a:solidFill>
                <a:ea typeface="等线" panose="02010600030101010101" pitchFamily="2" charset="-122"/>
                <a:cs typeface="Arial" panose="020B0604020202020204" pitchFamily="34" charset="0"/>
              </a:rPr>
              <a:t>Use SilentEye to Hide Information within a File</a:t>
            </a:r>
            <a:endParaRPr lang="en-US" altLang="en-US" sz="2400"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id="{A464B203-8A8F-4B53-A21B-546785E5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2847975"/>
            <a:ext cx="3856037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72" name="图片 24" descr="Figure 1.57 Screenshot of PLABKALI01">
            <a:extLst>
              <a:ext uri="{FF2B5EF4-FFF2-40B4-BE49-F238E27FC236}">
                <a16:creationId xmlns:a16="http://schemas.microsoft.com/office/drawing/2014/main" id="{381CDE48-4C79-4FCD-AD3D-9D9821CC4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86013"/>
            <a:ext cx="551815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E5C521-C57B-4DC9-80B2-4411C598AE39}"/>
              </a:ext>
            </a:extLst>
          </p:cNvPr>
          <p:cNvSpPr txBox="1"/>
          <p:nvPr/>
        </p:nvSpPr>
        <p:spPr>
          <a:xfrm>
            <a:off x="563563" y="6445250"/>
            <a:ext cx="60975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text string has been extracted with passwords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>
            <a:extLst>
              <a:ext uri="{FF2B5EF4-FFF2-40B4-BE49-F238E27FC236}">
                <a16:creationId xmlns:a16="http://schemas.microsoft.com/office/drawing/2014/main" id="{34AB0991-DE7D-4043-AFBF-465CE37B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2">
            <a:extLst>
              <a:ext uri="{FF2B5EF4-FFF2-40B4-BE49-F238E27FC236}">
                <a16:creationId xmlns:a16="http://schemas.microsoft.com/office/drawing/2014/main" id="{B479ECEC-9F77-4179-8372-E80EF25E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00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2292" name="矩形 7">
            <a:extLst>
              <a:ext uri="{FF2B5EF4-FFF2-40B4-BE49-F238E27FC236}">
                <a16:creationId xmlns:a16="http://schemas.microsoft.com/office/drawing/2014/main" id="{EFE4C152-DA7B-4405-8A46-E5453896D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>
                <a:solidFill>
                  <a:schemeClr val="bg1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08</a:t>
            </a:r>
            <a:endParaRPr lang="zh-CN" altLang="en-US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2964B4AD-F3C9-475A-BB34-C675E5061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63550"/>
            <a:ext cx="9753600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Evading IDS and Firewalls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rPr>
              <a:t>Enumeration</a:t>
            </a:r>
            <a:endParaRPr lang="en-US" altLang="en-US" sz="3600" b="1" dirty="0">
              <a:solidFill>
                <a:schemeClr val="bg1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ECD80B0F-BB36-430D-8C5C-CC694F43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3436938"/>
            <a:ext cx="6207125" cy="2773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Use SuperScan for NetBIOS Enumeration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Use Hyena for Enumeration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Perform LDAP Enumeration using Softerra LDAP Administrator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Perform SNMP Enumeration using IP Network Browser</a:t>
            </a:r>
            <a:endParaRPr lang="en-US" altLang="en-US" sz="3200">
              <a:solidFill>
                <a:schemeClr val="bg1"/>
              </a:solidFill>
              <a:latin typeface="+mn-lt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文本框 5">
            <a:extLst>
              <a:ext uri="{FF2B5EF4-FFF2-40B4-BE49-F238E27FC236}">
                <a16:creationId xmlns:a16="http://schemas.microsoft.com/office/drawing/2014/main" id="{D309E83E-CD34-49B2-A996-5C5F83D0D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225" y="2670175"/>
            <a:ext cx="3856038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1A2131-F238-4762-B33D-E14C4A428F91}"/>
              </a:ext>
            </a:extLst>
          </p:cNvPr>
          <p:cNvSpPr txBox="1"/>
          <p:nvPr/>
        </p:nvSpPr>
        <p:spPr>
          <a:xfrm>
            <a:off x="309563" y="1230313"/>
            <a:ext cx="11968162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Enumeration allows attackers to establish an active connection with a target to extract information such as user names, network shares &amp; services, DNS information, etc.</a:t>
            </a:r>
          </a:p>
        </p:txBody>
      </p:sp>
      <p:pic>
        <p:nvPicPr>
          <p:cNvPr id="13321" name="图片 167" descr="Figure 2.35 Screenshot of PLABKALI01">
            <a:extLst>
              <a:ext uri="{FF2B5EF4-FFF2-40B4-BE49-F238E27FC236}">
                <a16:creationId xmlns:a16="http://schemas.microsoft.com/office/drawing/2014/main" id="{7002E8EF-E9BB-47B5-B7B6-C8CAC1A6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203450"/>
            <a:ext cx="5446712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0">
            <a:extLst>
              <a:ext uri="{FF2B5EF4-FFF2-40B4-BE49-F238E27FC236}">
                <a16:creationId xmlns:a16="http://schemas.microsoft.com/office/drawing/2014/main" id="{41F6B43D-9F70-484F-AF5A-DEAE4D233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6459538"/>
            <a:ext cx="6153150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Listing open ports, running services, and their versions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>
            <a:extLst>
              <a:ext uri="{FF2B5EF4-FFF2-40B4-BE49-F238E27FC236}">
                <a16:creationId xmlns:a16="http://schemas.microsoft.com/office/drawing/2014/main" id="{F7A00B7E-FD86-45E9-AE21-B0D3D04B8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23523" r="124" b="3221"/>
          <a:stretch>
            <a:fillRect/>
          </a:stretch>
        </p:blipFill>
        <p:spPr bwMode="auto">
          <a:xfrm>
            <a:off x="0" y="0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2">
            <a:extLst>
              <a:ext uri="{FF2B5EF4-FFF2-40B4-BE49-F238E27FC236}">
                <a16:creationId xmlns:a16="http://schemas.microsoft.com/office/drawing/2014/main" id="{43030621-E6C3-4F60-B2E2-BE0C725DF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73875"/>
          </a:xfrm>
          <a:prstGeom prst="rect">
            <a:avLst/>
          </a:prstGeom>
          <a:solidFill>
            <a:srgbClr val="FFCD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4340" name="矩形 7">
            <a:extLst>
              <a:ext uri="{FF2B5EF4-FFF2-40B4-BE49-F238E27FC236}">
                <a16:creationId xmlns:a16="http://schemas.microsoft.com/office/drawing/2014/main" id="{EBE4E9FF-BA93-4549-8172-6383CF924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2963" y="6142038"/>
            <a:ext cx="625475" cy="7461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09</a:t>
            </a:r>
            <a:endParaRPr lang="zh-CN" altLang="en-US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id="{32EF0197-26BD-4000-9FFE-88391CED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463550"/>
            <a:ext cx="10615613" cy="6477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Evading IDS and Firewalls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Arial Unicode MS" pitchFamily="2" charset="-122"/>
                <a:sym typeface="Arial Unicode MS" pitchFamily="2" charset="-122"/>
              </a:rPr>
              <a:t>— </a:t>
            </a:r>
            <a:r>
              <a:rPr lang="en-US" altLang="en-US" sz="3200" b="1" dirty="0">
                <a:solidFill>
                  <a:schemeClr val="bg1"/>
                </a:solidFill>
                <a:ea typeface="宋体" panose="02010600030101010101" pitchFamily="2" charset="-122"/>
              </a:rPr>
              <a:t>Evading Firewalls</a:t>
            </a:r>
            <a:endParaRPr lang="en-US" altLang="en-US" sz="36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54AA74-116E-4ABF-85D0-5B32CA04A07F}"/>
              </a:ext>
            </a:extLst>
          </p:cNvPr>
          <p:cNvSpPr txBox="1"/>
          <p:nvPr/>
        </p:nvSpPr>
        <p:spPr>
          <a:xfrm>
            <a:off x="396875" y="1243013"/>
            <a:ext cx="113982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 firewall is a device that prevents unauthorized access to a host or a network. </a:t>
            </a:r>
            <a:r>
              <a:rPr lang="en-US" sz="2400" dirty="0" err="1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ZoneAlarm</a:t>
            </a:r>
            <a:r>
              <a:rPr lang="en-US" sz="24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Free Firewall software can be used to meet basic firewall requirements </a:t>
            </a:r>
          </a:p>
        </p:txBody>
      </p:sp>
      <p:sp>
        <p:nvSpPr>
          <p:cNvPr id="14343" name="文本框 1">
            <a:extLst>
              <a:ext uri="{FF2B5EF4-FFF2-40B4-BE49-F238E27FC236}">
                <a16:creationId xmlns:a16="http://schemas.microsoft.com/office/drawing/2014/main" id="{9CF3AB1F-1E9A-49F2-8B9B-78D6840AB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429000"/>
            <a:ext cx="51657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Verify ZoneAlarm Installation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Manage ZoneAlarm Settings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Configure ZoneAlarm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Update the ZoneAlarm Definitions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chemeClr val="bg1"/>
                </a:solidFill>
                <a:ea typeface="宋体" panose="02010600030101010101" pitchFamily="2" charset="-122"/>
              </a:rPr>
              <a:t>Work with ZoneAlarm Logs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id="{572AE5B4-27F8-4547-AF10-0FE394640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725" y="2778125"/>
            <a:ext cx="3856038" cy="5810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  <a:ea typeface="等线" panose="02010600030101010101" pitchFamily="2" charset="-122"/>
                <a:cs typeface="Arial" panose="020B0604020202020204" pitchFamily="34" charset="0"/>
              </a:rPr>
              <a:t>Lab Outcomes</a:t>
            </a:r>
            <a:endParaRPr lang="en-US" altLang="en-US" sz="3200" dirty="0">
              <a:solidFill>
                <a:schemeClr val="bg1"/>
              </a:solidFill>
              <a:latin typeface="+mn-lt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345" name="图片 111" descr="Figure 1.21 Screenshot of PLABWIN10">
            <a:extLst>
              <a:ext uri="{FF2B5EF4-FFF2-40B4-BE49-F238E27FC236}">
                <a16:creationId xmlns:a16="http://schemas.microsoft.com/office/drawing/2014/main" id="{81A8AA31-23FE-4470-BA11-80465F83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206625"/>
            <a:ext cx="60325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0">
            <a:extLst>
              <a:ext uri="{FF2B5EF4-FFF2-40B4-BE49-F238E27FC236}">
                <a16:creationId xmlns:a16="http://schemas.microsoft.com/office/drawing/2014/main" id="{DDAC5379-E508-4C1E-BF6F-DF6D1FD7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038" y="6472238"/>
            <a:ext cx="279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  <a:ea typeface="等线" panose="02010600030101010101" pitchFamily="2" charset="-122"/>
              </a:rPr>
              <a:t>ZoneAlarm main window</a:t>
            </a:r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主题">
  <a:themeElements>
    <a:clrScheme name="">
      <a:dk1>
        <a:srgbClr val="44546A"/>
      </a:dk1>
      <a:lt1>
        <a:srgbClr val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AAAAA"/>
      </a:accent3>
      <a:accent4>
        <a:srgbClr val="DADADA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44546A"/>
      </a:dk1>
      <a:lt1>
        <a:srgbClr val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AAAAA"/>
      </a:accent3>
      <a:accent4>
        <a:srgbClr val="DADADA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5514</TotalTime>
  <Pages>0</Pages>
  <Words>805</Words>
  <Characters>0</Characters>
  <Application>Microsoft Office PowerPoint</Application>
  <DocSecurity>0</DocSecurity>
  <PresentationFormat>Widescreen</PresentationFormat>
  <Lines>0</Lines>
  <Paragraphs>134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Arial Unicode MS</vt:lpstr>
      <vt:lpstr>Wingdings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Dr. Xin Luo</dc:creator>
  <cp:keywords/>
  <dc:description/>
  <cp:lastModifiedBy>Amy Winter</cp:lastModifiedBy>
  <cp:revision>258</cp:revision>
  <dcterms:created xsi:type="dcterms:W3CDTF">2014-03-23T12:34:00Z</dcterms:created>
  <dcterms:modified xsi:type="dcterms:W3CDTF">2025-05-02T18:20:35Z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