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0" r:id="rId3"/>
    <p:sldId id="291" r:id="rId4"/>
    <p:sldId id="292" r:id="rId5"/>
    <p:sldId id="293" r:id="rId6"/>
    <p:sldId id="310" r:id="rId7"/>
    <p:sldId id="294" r:id="rId8"/>
    <p:sldId id="308" r:id="rId9"/>
    <p:sldId id="307" r:id="rId10"/>
    <p:sldId id="295" r:id="rId11"/>
    <p:sldId id="296" r:id="rId12"/>
    <p:sldId id="297" r:id="rId13"/>
    <p:sldId id="309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8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ED7B4-2A2D-45C2-96B2-8019DE91FD84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D8EC-62FE-44DD-A625-F81FB7612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1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s.ncaa.org/Docs/DIII/What%20Leaders%20Really%20Do.pdf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corporate-ethics.org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br.org/2007/02/discovering-your-authentic-leadership/ar/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PPT presentation is based on O.C. Ferrell, Linda</a:t>
            </a:r>
            <a:r>
              <a:rPr lang="en-US" baseline="0" dirty="0" smtClean="0"/>
              <a:t> Ferrell, and Jennifer Sawayda (2014), “Employee-Centered Ethical Leadership,” in Sean Valentine (Ed.), </a:t>
            </a:r>
            <a:r>
              <a:rPr lang="en-US" i="1" baseline="0" dirty="0" smtClean="0"/>
              <a:t>Organizational Ethics and Stakeholders Well-Being in the Business Environment </a:t>
            </a:r>
            <a:r>
              <a:rPr lang="en-US" i="0" baseline="0" dirty="0" smtClean="0"/>
              <a:t>(Charlotte, NC: Information Age Publishing, Inc.) and the Ethical Leadership Certification Program, NASBA.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22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communication skills can</a:t>
            </a:r>
            <a:r>
              <a:rPr lang="en-US" baseline="0" dirty="0" smtClean="0"/>
              <a:t> be learned </a:t>
            </a:r>
          </a:p>
          <a:p>
            <a:r>
              <a:rPr lang="en-US" dirty="0" smtClean="0"/>
              <a:t>Listening is just as important</a:t>
            </a:r>
            <a:r>
              <a:rPr lang="en-US" baseline="0" dirty="0" smtClean="0"/>
              <a:t> as speaking; leaders who fail to listen will not be able to identify ethical issues; employees will not feel </a:t>
            </a:r>
            <a:r>
              <a:rPr lang="en-US" baseline="0" dirty="0" err="1" smtClean="0"/>
              <a:t>lile</a:t>
            </a:r>
            <a:r>
              <a:rPr lang="en-US" baseline="0" dirty="0" smtClean="0"/>
              <a:t> their concerns matter</a:t>
            </a:r>
          </a:p>
          <a:p>
            <a:r>
              <a:rPr lang="en-US" baseline="0" dirty="0" smtClean="0"/>
              <a:t>Nonverbal cues often provide indications of how a person is feeling even when his or her speech doesn’t indicate it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Sources: </a:t>
            </a:r>
            <a:r>
              <a:rPr lang="en-US" i="0" baseline="0" dirty="0" smtClean="0"/>
              <a:t>Ethical Leadership Certification Program, NASBA.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Collaborative</a:t>
            </a:r>
            <a:r>
              <a:rPr lang="en-US" baseline="0" dirty="0" smtClean="0"/>
              <a:t> leaders will seek win-win situations but will not accommodate conduct that goes against company principles; they know when to cooperate and when to stand firm; they attempt to work together with other side to come up with a solution that would benefit both parties rather than each party having to give something up (compromising)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27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Employee empowerment</a:t>
            </a:r>
            <a:r>
              <a:rPr lang="en-US" baseline="0" dirty="0" smtClean="0"/>
              <a:t> involves making employees responsible for their own ethical conduct and promoting ethical conduct within the organization; the more open the culture, the less fears employees will have that they will be retaliated against for speaking up about ethical concerns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O.C. Ferrell, Linda</a:t>
            </a:r>
            <a:r>
              <a:rPr lang="en-US" baseline="0" dirty="0" smtClean="0"/>
              <a:t> Ferrell, and Jennifer Sawayda (2014), “Employee-Centered Ethical Leadership,” in Sean Valentine (Ed.), </a:t>
            </a:r>
            <a:r>
              <a:rPr lang="en-US" i="1" baseline="0" dirty="0" smtClean="0"/>
              <a:t>Organizational Ethics and Stakeholders Well-Being in the Business Environment </a:t>
            </a:r>
            <a:r>
              <a:rPr lang="en-US" i="0" baseline="0" dirty="0" smtClean="0"/>
              <a:t>(Charlotte, NC: Information Age Publishing, Inc.)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R.E. Freeman and L. Stewart (2006), “Developing ethical leadership. </a:t>
            </a:r>
            <a:r>
              <a:rPr lang="en-US" i="1" baseline="0" dirty="0" smtClean="0"/>
              <a:t>Business Roundtable Institute for Corporate Ethics. </a:t>
            </a:r>
            <a:r>
              <a:rPr lang="en-US" i="0" baseline="0" dirty="0" smtClean="0"/>
              <a:t>Retrieved from www.corporate-ethics.org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 LRN</a:t>
            </a:r>
            <a:r>
              <a:rPr lang="en-US" baseline="0" dirty="0" smtClean="0"/>
              <a:t> (2007), </a:t>
            </a:r>
            <a:r>
              <a:rPr lang="en-US" i="1" baseline="0" dirty="0" smtClean="0"/>
              <a:t>LRN Ethics Study: Employee Engagement. </a:t>
            </a:r>
            <a:r>
              <a:rPr lang="en-US" i="0" baseline="0" dirty="0" smtClean="0"/>
              <a:t>Retrieved from http://www.ethics.org/files/u5/LRNEmployeeEngagement.pdf; S. </a:t>
            </a:r>
            <a:r>
              <a:rPr lang="en-US" i="0" baseline="0" dirty="0" err="1" smtClean="0"/>
              <a:t>Hayibor</a:t>
            </a:r>
            <a:r>
              <a:rPr lang="en-US" i="0" baseline="0" dirty="0" smtClean="0"/>
              <a:t>, B.R. </a:t>
            </a:r>
            <a:r>
              <a:rPr lang="en-US" i="0" baseline="0" dirty="0" err="1" smtClean="0"/>
              <a:t>Agle</a:t>
            </a:r>
            <a:r>
              <a:rPr lang="en-US" i="0" baseline="0" dirty="0" smtClean="0"/>
              <a:t>, G.J. Sears, J.A. </a:t>
            </a:r>
            <a:r>
              <a:rPr lang="en-US" i="0" baseline="0" dirty="0" err="1" smtClean="0"/>
              <a:t>Sonnenfeld</a:t>
            </a:r>
            <a:r>
              <a:rPr lang="en-US" i="0" baseline="0" dirty="0" smtClean="0"/>
              <a:t>, and A. Ward (2011), Value congruence and charismatic leadership in CEO-top manager relationships: An empirical investigation,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102, 237-254; R. </a:t>
            </a:r>
            <a:r>
              <a:rPr lang="en-US" i="0" baseline="0" dirty="0" err="1" smtClean="0"/>
              <a:t>Trudel</a:t>
            </a:r>
            <a:r>
              <a:rPr lang="en-US" i="0" baseline="0" dirty="0" smtClean="0"/>
              <a:t> and J. </a:t>
            </a:r>
            <a:r>
              <a:rPr lang="en-US" i="0" baseline="0" dirty="0" err="1" smtClean="0"/>
              <a:t>Cotte</a:t>
            </a:r>
            <a:r>
              <a:rPr lang="en-US" i="0" baseline="0" dirty="0" smtClean="0"/>
              <a:t> (2009), “Does it pay to be good?” </a:t>
            </a:r>
            <a:r>
              <a:rPr lang="en-US" i="1" baseline="0" dirty="0" smtClean="0"/>
              <a:t>MIT Sloan Management Review </a:t>
            </a:r>
            <a:r>
              <a:rPr lang="en-US" i="0" baseline="0" dirty="0" smtClean="0"/>
              <a:t>50 (2), 60-68; J.B. </a:t>
            </a:r>
            <a:r>
              <a:rPr lang="en-US" i="0" baseline="0" dirty="0" err="1" smtClean="0"/>
              <a:t>Avey</a:t>
            </a:r>
            <a:r>
              <a:rPr lang="en-US" i="0" baseline="0" dirty="0" smtClean="0"/>
              <a:t>, M.E. </a:t>
            </a:r>
            <a:r>
              <a:rPr lang="en-US" i="0" baseline="0" dirty="0" err="1" smtClean="0"/>
              <a:t>Palanski</a:t>
            </a:r>
            <a:r>
              <a:rPr lang="en-US" i="0" baseline="0" dirty="0" smtClean="0"/>
              <a:t>, and F.O. </a:t>
            </a:r>
            <a:r>
              <a:rPr lang="en-US" i="0" baseline="0" dirty="0" err="1" smtClean="0"/>
              <a:t>Walumbra</a:t>
            </a:r>
            <a:r>
              <a:rPr lang="en-US" i="0" baseline="0" dirty="0" smtClean="0"/>
              <a:t> (2011), “When leadership goes unnoticed: The moderating role of follower self-esteem on the relationship between ethical leadership and follower behavior,”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98, 573-582; Sean Valentine, L. </a:t>
            </a:r>
            <a:r>
              <a:rPr lang="en-US" i="0" baseline="0" dirty="0" err="1" smtClean="0"/>
              <a:t>Godkin</a:t>
            </a:r>
            <a:r>
              <a:rPr lang="en-US" i="0" baseline="0" dirty="0" smtClean="0"/>
              <a:t>, G.M. Fleischman, and R. Kidwell (2011), “Corporate ethical values, group creativity, job satisfaction and turnover intention: The impact of work context on work response,”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98, 353-372.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</a:t>
            </a:r>
            <a:r>
              <a:rPr lang="en-US" baseline="0" dirty="0" smtClean="0"/>
              <a:t> David M. Mayer, </a:t>
            </a:r>
            <a:r>
              <a:rPr lang="en-US" baseline="0" dirty="0" err="1" smtClean="0"/>
              <a:t>Maribeth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Kuenzi</a:t>
            </a:r>
            <a:r>
              <a:rPr lang="en-US" baseline="0" dirty="0" smtClean="0"/>
              <a:t>, Rebecca L. </a:t>
            </a:r>
            <a:r>
              <a:rPr lang="en-US" baseline="0" dirty="0" err="1" smtClean="0"/>
              <a:t>Greenbaum</a:t>
            </a:r>
            <a:r>
              <a:rPr lang="en-US" baseline="0" dirty="0" smtClean="0"/>
              <a:t> (2010), “Examining the Link Between Ethical Leadership and Employee Misconduct: The Mediating Role of Ethical Climate,”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95, 7-16; </a:t>
            </a:r>
            <a:r>
              <a:rPr lang="en-US" i="0" baseline="0" dirty="0" err="1" smtClean="0"/>
              <a:t>Shamas-ur-Rehman</a:t>
            </a:r>
            <a:r>
              <a:rPr lang="en-US" i="0" baseline="0" dirty="0" smtClean="0"/>
              <a:t> </a:t>
            </a:r>
            <a:r>
              <a:rPr lang="en-US" i="0" baseline="0" dirty="0" err="1" smtClean="0"/>
              <a:t>Toor</a:t>
            </a:r>
            <a:r>
              <a:rPr lang="en-US" i="0" baseline="0" dirty="0" smtClean="0"/>
              <a:t> and George </a:t>
            </a:r>
            <a:r>
              <a:rPr lang="en-US" i="0" baseline="0" dirty="0" err="1" smtClean="0"/>
              <a:t>Ofori</a:t>
            </a:r>
            <a:r>
              <a:rPr lang="en-US" i="0" baseline="0" dirty="0" smtClean="0"/>
              <a:t> (2009), “Ethical Leadership: Examining the Relationships with Full Range Leadership Model, Employee Outcomes, and Organizational Culture,”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90, 533-547; J.B. </a:t>
            </a:r>
            <a:r>
              <a:rPr lang="en-US" i="0" baseline="0" dirty="0" err="1" smtClean="0"/>
              <a:t>Avey</a:t>
            </a:r>
            <a:r>
              <a:rPr lang="en-US" i="0" baseline="0" dirty="0" smtClean="0"/>
              <a:t>, M.E. </a:t>
            </a:r>
            <a:r>
              <a:rPr lang="en-US" i="0" baseline="0" dirty="0" err="1" smtClean="0"/>
              <a:t>Palanski</a:t>
            </a:r>
            <a:r>
              <a:rPr lang="en-US" i="0" baseline="0" dirty="0" smtClean="0"/>
              <a:t>, and F.O. </a:t>
            </a:r>
            <a:r>
              <a:rPr lang="en-US" i="0" baseline="0" dirty="0" err="1" smtClean="0"/>
              <a:t>Walumbra</a:t>
            </a:r>
            <a:r>
              <a:rPr lang="en-US" i="0" baseline="0" dirty="0" smtClean="0"/>
              <a:t> (2011), “When leadership goes unnoticed: The moderating role of follower self-esteem on the relationship between ethical leadership and follower behavior,”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98, 573-582; Sean Valentine, L. </a:t>
            </a:r>
            <a:r>
              <a:rPr lang="en-US" i="0" baseline="0" dirty="0" err="1" smtClean="0"/>
              <a:t>Godkin</a:t>
            </a:r>
            <a:r>
              <a:rPr lang="en-US" i="0" baseline="0" dirty="0" smtClean="0"/>
              <a:t>, G.M. Fleischman, and R. Kidwell (2011), “Corporate ethical values, group creativity, job satisfaction and turnover intention: The impact of work context on work response,” </a:t>
            </a:r>
            <a:r>
              <a:rPr lang="en-US" i="1" baseline="0" dirty="0" smtClean="0"/>
              <a:t>Journal of Business Ethics </a:t>
            </a:r>
            <a:r>
              <a:rPr lang="en-US" i="0" baseline="0" dirty="0" smtClean="0"/>
              <a:t>98, 353-372.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P. Kotter (Dec. 2001),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“What Leaders Really Do,”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Harvard Business Review,</a:t>
            </a:r>
            <a:r>
              <a:rPr lang="en-US" sz="120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http://fs.ncaa.org/Docs/DIII/What%20Leaders%20Really%20Do.pdf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lang="en-US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R. Edward Freeman &amp; Lisa Stewart (2006). Developing Ethical Leadership.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Roundtable Institute for Corporate Ethics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Retrieved from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www.corporate-ethics.org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O.C. Ferrell,</a:t>
            </a:r>
            <a:r>
              <a:rPr lang="en-US" baseline="0" dirty="0" smtClean="0"/>
              <a:t> John </a:t>
            </a:r>
            <a:r>
              <a:rPr lang="en-US" baseline="0" dirty="0" err="1" smtClean="0"/>
              <a:t>Fraedrich</a:t>
            </a:r>
            <a:r>
              <a:rPr lang="en-US" baseline="0" dirty="0" smtClean="0"/>
              <a:t>, and Linda Ferrell, </a:t>
            </a:r>
            <a:r>
              <a:rPr lang="en-US" i="1" baseline="0" dirty="0" smtClean="0"/>
              <a:t>Business Ethics: Ethical Decision Making and Cases, </a:t>
            </a:r>
            <a:r>
              <a:rPr lang="en-US" i="0" baseline="0" dirty="0" smtClean="0"/>
              <a:t>10 ed. (Mason, OH: South-Western Cengage Learning, 2015), </a:t>
            </a:r>
            <a:r>
              <a:rPr lang="en-US" dirty="0" smtClean="0"/>
              <a:t>p.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4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Although</a:t>
            </a:r>
            <a:r>
              <a:rPr lang="en-US" baseline="0" dirty="0" smtClean="0"/>
              <a:t> disciplinary measures are necessary to have an effective ethics program, coercion is not a leadership style characterizing ethical leaders as it likely causes employee resentment and hinders long-term change</a:t>
            </a:r>
          </a:p>
          <a:p>
            <a:r>
              <a:rPr lang="en-US" baseline="0" dirty="0" smtClean="0"/>
              <a:t>Authentic leaders are probably most akin to ethical leaders</a:t>
            </a:r>
          </a:p>
          <a:p>
            <a:r>
              <a:rPr lang="en-US" baseline="0" dirty="0" smtClean="0"/>
              <a:t>An effective leader will often use different leadership styles depending upon the situation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Source: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Bill George, Peter Sims, Andrew M. McLean, and Diana Mayer (Feb. 2007),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“Discovering Your Authentic Leadership.”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Harvard </a:t>
            </a:r>
            <a:r>
              <a:rPr lang="en-US" sz="12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Review,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http://hbr.org/2007/02/discovering-your-authentic-leadership/ar/1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00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J.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Marques (2012),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Empathy in Leadership: Appropriate or Misplaced? An Empirical Study on a Topic that is Asking for Attention,”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Business Ethics </a:t>
            </a:r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95-105; M.E. </a:t>
            </a:r>
            <a:r>
              <a:rPr lang="en-US" sz="1200" dirty="0" smtClean="0">
                <a:effectLst/>
              </a:rPr>
              <a:t>Brown</a:t>
            </a:r>
            <a:r>
              <a:rPr lang="en-US" sz="1200" baseline="0" dirty="0" smtClean="0">
                <a:effectLst/>
              </a:rPr>
              <a:t> and Linda K. </a:t>
            </a:r>
            <a:r>
              <a:rPr lang="en-US" sz="1200" dirty="0" err="1" smtClean="0">
                <a:effectLst/>
              </a:rPr>
              <a:t>Treviño</a:t>
            </a:r>
            <a:r>
              <a:rPr lang="en-US" sz="1200" baseline="0" dirty="0" smtClean="0">
                <a:effectLst/>
              </a:rPr>
              <a:t> </a:t>
            </a:r>
            <a:r>
              <a:rPr lang="en-US" sz="1200" dirty="0" smtClean="0">
                <a:effectLst/>
              </a:rPr>
              <a:t>(2006),</a:t>
            </a:r>
            <a:r>
              <a:rPr lang="en-US" sz="1200" baseline="0" dirty="0" smtClean="0">
                <a:effectLst/>
              </a:rPr>
              <a:t> “</a:t>
            </a:r>
            <a:r>
              <a:rPr lang="en-US" sz="1200" dirty="0" smtClean="0">
                <a:effectLst/>
              </a:rPr>
              <a:t>Ethical leadership: A review and future directions,” </a:t>
            </a:r>
            <a:r>
              <a:rPr lang="en-US" sz="1200" i="1" dirty="0" smtClean="0">
                <a:effectLst/>
              </a:rPr>
              <a:t>The Leadership Quarterly </a:t>
            </a:r>
            <a:r>
              <a:rPr lang="en-US" sz="1200" i="0" dirty="0" smtClean="0">
                <a:effectLst/>
              </a:rPr>
              <a:t>17</a:t>
            </a:r>
            <a:r>
              <a:rPr lang="en-US" sz="1200" dirty="0" smtClean="0">
                <a:effectLst/>
              </a:rPr>
              <a:t>, 595-616;</a:t>
            </a:r>
            <a:r>
              <a:rPr lang="en-US" sz="1200" baseline="0" dirty="0" smtClean="0">
                <a:effectLst/>
              </a:rPr>
              <a:t> Clive R. </a:t>
            </a:r>
            <a:r>
              <a:rPr lang="en-US" sz="1200" dirty="0" err="1" smtClean="0">
                <a:effectLst/>
              </a:rPr>
              <a:t>Boddy</a:t>
            </a:r>
            <a:r>
              <a:rPr lang="en-US" sz="1200" dirty="0" smtClean="0">
                <a:effectLst/>
              </a:rPr>
              <a:t> (2005), “The Implications of Corporate </a:t>
            </a:r>
            <a:r>
              <a:rPr lang="en-US" sz="1200" dirty="0" smtClean="0">
                <a:effectLst/>
              </a:rPr>
              <a:t>Psychopaths </a:t>
            </a:r>
            <a:r>
              <a:rPr lang="en-US" sz="1200" dirty="0" smtClean="0">
                <a:effectLst/>
              </a:rPr>
              <a:t>for Business And Society: An Initial Examination And A Call to Arms,” </a:t>
            </a:r>
            <a:r>
              <a:rPr lang="en-US" sz="1200" i="1" dirty="0" smtClean="0">
                <a:effectLst/>
              </a:rPr>
              <a:t>Australasian Journal of Business and </a:t>
            </a:r>
            <a:r>
              <a:rPr lang="en-US" sz="1200" i="1" dirty="0" err="1" smtClean="0">
                <a:effectLst/>
              </a:rPr>
              <a:t>Behavioural</a:t>
            </a:r>
            <a:r>
              <a:rPr lang="en-US" sz="1200" i="1" dirty="0" smtClean="0">
                <a:effectLst/>
              </a:rPr>
              <a:t> Sciences</a:t>
            </a:r>
            <a:r>
              <a:rPr lang="en-US" sz="1200" dirty="0" smtClean="0">
                <a:effectLst/>
              </a:rPr>
              <a:t>, </a:t>
            </a:r>
            <a:r>
              <a:rPr lang="en-US" sz="1200" i="0" dirty="0" smtClean="0">
                <a:effectLst/>
              </a:rPr>
              <a:t>1 </a:t>
            </a:r>
            <a:r>
              <a:rPr lang="en-US" sz="1200" dirty="0" smtClean="0">
                <a:effectLst/>
              </a:rPr>
              <a:t>(2), 30-40;</a:t>
            </a:r>
            <a:r>
              <a:rPr lang="en-US" sz="1200" baseline="0" dirty="0" smtClean="0">
                <a:effectLst/>
              </a:rPr>
              <a:t> Clive R. </a:t>
            </a:r>
            <a:r>
              <a:rPr lang="en-US" sz="1200" dirty="0" err="1" smtClean="0">
                <a:effectLst/>
              </a:rPr>
              <a:t>Boddy</a:t>
            </a:r>
            <a:r>
              <a:rPr lang="en-US" sz="1200" baseline="0" dirty="0" smtClean="0">
                <a:effectLst/>
              </a:rPr>
              <a:t> </a:t>
            </a:r>
            <a:r>
              <a:rPr lang="en-US" sz="1200" dirty="0" smtClean="0">
                <a:effectLst/>
              </a:rPr>
              <a:t>(2011),</a:t>
            </a:r>
            <a:r>
              <a:rPr lang="en-US" sz="1200" baseline="0" dirty="0" smtClean="0">
                <a:effectLst/>
              </a:rPr>
              <a:t> “</a:t>
            </a:r>
            <a:r>
              <a:rPr lang="en-US" sz="1200" dirty="0" smtClean="0">
                <a:effectLst/>
              </a:rPr>
              <a:t>Corporate Psychopaths, Bullying and Unfair Supervision in the Workplace,”  </a:t>
            </a:r>
            <a:r>
              <a:rPr lang="en-US" sz="1200" i="1" dirty="0" smtClean="0">
                <a:effectLst/>
              </a:rPr>
              <a:t>Journal of Business Ethics</a:t>
            </a:r>
            <a:r>
              <a:rPr lang="en-US" sz="1200" dirty="0" smtClean="0">
                <a:effectLst/>
              </a:rPr>
              <a:t> </a:t>
            </a:r>
            <a:r>
              <a:rPr lang="en-US" sz="1200" i="0" dirty="0" smtClean="0">
                <a:effectLst/>
              </a:rPr>
              <a:t>100</a:t>
            </a:r>
            <a:r>
              <a:rPr lang="en-US" sz="1200" dirty="0" smtClean="0">
                <a:effectLst/>
              </a:rPr>
              <a:t>, 367-379. </a:t>
            </a:r>
            <a:endParaRPr lang="en-US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795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7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2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3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1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9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3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9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A23EF-56E5-4F01-99AB-C847BD1A7981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 descr="UNM Swish Bar Red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439C7B9-1280-48FA-A904-310327D50B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40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71500" y="2279073"/>
            <a:ext cx="8001000" cy="1524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Introduction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Ethical Leadership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810000"/>
            <a:ext cx="6400800" cy="1752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Jennifer Sawayda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Program Specialist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Anderson School of Management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University of New Mexico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Albuquerque, </a:t>
            </a:r>
            <a:r>
              <a:rPr lang="en-US" dirty="0" smtClean="0">
                <a:solidFill>
                  <a:schemeClr val="tx1"/>
                </a:solidFill>
              </a:rPr>
              <a:t>NM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© O.C. and Linda Ferrell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Dangers of Narcissism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371600"/>
            <a:ext cx="7315200" cy="44958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was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once thought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that narcissistic behaviors were needed to succeed in business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But evidences shows that hostility toward others, coercion, and manipulation are negatively related to ethical leadership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psychopaths often exhibit these behaviors</a:t>
            </a:r>
          </a:p>
          <a:p>
            <a:pPr lvl="2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Seem respectable but are ruthless </a:t>
            </a:r>
          </a:p>
          <a:p>
            <a:pPr lvl="2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rganizational bullying is common—to the detriment of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93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6700" y="-30061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between Ethical Leaders and Employees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772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457200" y="1371600"/>
            <a:ext cx="8153400" cy="44958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Ethical leaders should know when to use the four different types of communication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Interpersonal communication: When two or more people interact with each other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Small group communication: When small groups engage in interaction and decision making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Nonverbal communication: Communication expressed through body language, expressions, actions, etc.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Listening: Paying attention to both verbal and nonverbal behavior</a:t>
            </a:r>
          </a:p>
          <a:p>
            <a:pPr lvl="1"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7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402592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 Management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714500" y="2007790"/>
            <a:ext cx="5219700" cy="3021410"/>
            <a:chOff x="1752600" y="1862919"/>
            <a:chExt cx="5219700" cy="3021410"/>
          </a:xfrm>
        </p:grpSpPr>
        <p:sp>
          <p:nvSpPr>
            <p:cNvPr id="2" name="Rounded Rectangle 1"/>
            <p:cNvSpPr/>
            <p:nvPr/>
          </p:nvSpPr>
          <p:spPr>
            <a:xfrm>
              <a:off x="2247900" y="1906137"/>
              <a:ext cx="23622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Competing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286000" y="3124200"/>
              <a:ext cx="23622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Avoiding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610100" y="3082119"/>
              <a:ext cx="23622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Accommodating</a:t>
              </a:r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610100" y="1862919"/>
              <a:ext cx="23622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Collaborating</a:t>
              </a:r>
              <a:endParaRPr lang="en-US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505200" y="2725856"/>
              <a:ext cx="2209800" cy="73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Compromising</a:t>
              </a:r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752600" y="2362200"/>
              <a:ext cx="461665" cy="1512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Assertiveness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86200" y="4514997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Cooperation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981200" y="1718846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high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981200" y="4495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low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629400" y="44196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high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1695450" y="5511395"/>
            <a:ext cx="491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Kenneth W. Thomas and Ralph H. </a:t>
            </a:r>
            <a:r>
              <a:rPr lang="en-US" sz="1200" dirty="0" err="1"/>
              <a:t>Kilmann</a:t>
            </a:r>
            <a:r>
              <a:rPr lang="en-US" sz="1200" dirty="0"/>
              <a:t> (March 2, 2010). </a:t>
            </a:r>
            <a:r>
              <a:rPr lang="en-US" sz="1200" i="1" dirty="0"/>
              <a:t>Thomas-</a:t>
            </a:r>
            <a:r>
              <a:rPr lang="en-US" sz="1200" i="1" dirty="0" err="1"/>
              <a:t>Kilmann</a:t>
            </a:r>
            <a:r>
              <a:rPr lang="en-US" sz="1200" i="1" dirty="0"/>
              <a:t> Conflict Mode Instrument: Profile and Interpretative Report</a:t>
            </a:r>
            <a:r>
              <a:rPr lang="en-US" sz="1200" dirty="0"/>
              <a:t>. © CPP, Inc.</a:t>
            </a:r>
          </a:p>
        </p:txBody>
      </p:sp>
    </p:spTree>
    <p:extLst>
      <p:ext uri="{BB962C8B-B14F-4D97-AF65-F5344CB8AC3E}">
        <p14:creationId xmlns:p14="http://schemas.microsoft.com/office/powerpoint/2010/main" val="12348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 Management, cont.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371600"/>
            <a:ext cx="7315200" cy="4495800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five conflict management styles: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Competing: Win at all costs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Avoiding: Avoid conflict at all costs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Accommodating: Will accommodate the other side no matter what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Compromising: Believe the best solution is for each side to give something up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Collaborative: Seeks a win-win solution; most common with ethical leadership</a:t>
            </a:r>
          </a:p>
          <a:p>
            <a:pPr lvl="1"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46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Employee-Centered Leadership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4572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371600"/>
            <a:ext cx="7315200" cy="4495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 are active participants in maintaining an ethical culture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Employees can be encouraged to practice leadership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Open communication culture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Mechanisms for dissent (e.g. hotlines)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training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762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It?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495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Ethical leadership involves leading others to obtain organizational goals in an ethical manner.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Ethical leaders view employees not simply as followers, but as stakeholders crucial to obtaining shared organizational goals</a:t>
            </a:r>
          </a:p>
        </p:txBody>
      </p:sp>
    </p:spTree>
    <p:extLst>
      <p:ext uri="{BB962C8B-B14F-4D97-AF65-F5344CB8AC3E}">
        <p14:creationId xmlns:p14="http://schemas.microsoft.com/office/powerpoint/2010/main" val="41421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Ethical Leadership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400961"/>
            <a:ext cx="7086600" cy="44196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shows that ethical leadership is positively related to: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job satisfaction</a:t>
            </a:r>
          </a:p>
          <a:p>
            <a:pPr lvl="2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 LRN survey found that 82% of respondents would take a pay cut to work for an ethical company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Shared values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Organizational citizenship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Consumer value</a:t>
            </a:r>
          </a:p>
          <a:p>
            <a:pPr lvl="2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Consumers are more likely to pay higher prices for ethically produced products 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Strong stakeholder relationships</a:t>
            </a:r>
          </a:p>
          <a:p>
            <a:pPr lvl="1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06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Ethical Leadership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343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Ethical leadership is negatively related to: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turnover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deviance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Organizational misconduct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Despotic leadership style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Characteristics of Ethical Leaders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8006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343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400961"/>
            <a:ext cx="7772400" cy="4419600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Model organizational values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Hold themselves accountable for ethical well-being of firm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 organization’s interests over own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Train others as leaders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limitations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Empathetic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Align employees behind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common vision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20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Principles and Values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772400" cy="4343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Ethical leaders promote shared principles and values in an organization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Principles: universal boundaries for behavior that shouldn’t be violated</a:t>
            </a:r>
          </a:p>
          <a:p>
            <a:pPr lvl="2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Human rights, justice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Values: enduring beliefs and ideals that are socially enforced</a:t>
            </a:r>
          </a:p>
          <a:p>
            <a:pPr lvl="2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Teamwork, trust, employee empowerment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 of an Ethical Culture</a:t>
            </a:r>
            <a:endParaRPr lang="en-US" sz="3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524000"/>
            <a:ext cx="7772400" cy="4800600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772400" cy="4343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Strong internal controls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Ethics program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Open discussion of ethics concerns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between leaders and followers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Empowered employees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1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Leaders Support </a:t>
            </a:r>
            <a:r>
              <a:rPr lang="en-US" sz="35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 Programs</a:t>
            </a:r>
            <a:endParaRPr lang="en-US" sz="3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772400" cy="4343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Code of Ethics 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 from top management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Somebody to take charge of program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Ethics training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mechanisms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ethical performance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Continuous improvement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Styles</a:t>
            </a:r>
            <a:endParaRPr lang="en-US" sz="3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772400" cy="4343400"/>
          </a:xfrm>
          <a:prstGeom prst="rect">
            <a:avLst/>
          </a:prstGeom>
        </p:spPr>
        <p:txBody>
          <a:bodyPr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Transactional leader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Negotiate for levels of employee performance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Transformational leader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Raise the level of employee commitment and inspiration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Coercive leader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Uses threat of punishment to obtain compliance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Charismatic leader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Skilled at getting employees to stand behind a common goal or mission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Authentic leader</a:t>
            </a:r>
          </a:p>
          <a:p>
            <a:pPr lvl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assionate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the goals and mission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pPr lvl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ontinually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display corporate values in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workplace</a:t>
            </a:r>
          </a:p>
          <a:p>
            <a:pPr lvl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form long-term relationships with stakeholders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</TotalTime>
  <Words>1571</Words>
  <Application>Microsoft Office PowerPoint</Application>
  <PresentationFormat>On-screen Show (4:3)</PresentationFormat>
  <Paragraphs>137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Introduction to Ethical Leadership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Federal corrupt foreign practices act (fcpa)</dc:title>
  <dc:creator>Anderson</dc:creator>
  <cp:lastModifiedBy>Jennifer Sawayda</cp:lastModifiedBy>
  <cp:revision>182</cp:revision>
  <dcterms:created xsi:type="dcterms:W3CDTF">2012-11-30T18:23:21Z</dcterms:created>
  <dcterms:modified xsi:type="dcterms:W3CDTF">2015-07-02T22:17:47Z</dcterms:modified>
</cp:coreProperties>
</file>