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6"/>
  </p:notesMasterIdLst>
  <p:sldIdLst>
    <p:sldId id="256" r:id="rId2"/>
    <p:sldId id="257" r:id="rId3"/>
    <p:sldId id="266" r:id="rId4"/>
    <p:sldId id="267" r:id="rId5"/>
    <p:sldId id="269" r:id="rId6"/>
    <p:sldId id="270" r:id="rId7"/>
    <p:sldId id="272" r:id="rId8"/>
    <p:sldId id="271" r:id="rId9"/>
    <p:sldId id="258" r:id="rId10"/>
    <p:sldId id="273" r:id="rId11"/>
    <p:sldId id="286" r:id="rId12"/>
    <p:sldId id="280" r:id="rId13"/>
    <p:sldId id="285" r:id="rId14"/>
    <p:sldId id="282" r:id="rId15"/>
    <p:sldId id="283" r:id="rId16"/>
    <p:sldId id="276" r:id="rId17"/>
    <p:sldId id="261" r:id="rId18"/>
    <p:sldId id="301" r:id="rId19"/>
    <p:sldId id="289" r:id="rId20"/>
    <p:sldId id="290" r:id="rId21"/>
    <p:sldId id="292" r:id="rId22"/>
    <p:sldId id="277" r:id="rId23"/>
    <p:sldId id="259" r:id="rId24"/>
    <p:sldId id="260" r:id="rId25"/>
    <p:sldId id="274" r:id="rId26"/>
    <p:sldId id="275" r:id="rId27"/>
    <p:sldId id="296" r:id="rId28"/>
    <p:sldId id="295" r:id="rId29"/>
    <p:sldId id="278" r:id="rId30"/>
    <p:sldId id="297" r:id="rId31"/>
    <p:sldId id="298" r:id="rId32"/>
    <p:sldId id="299" r:id="rId33"/>
    <p:sldId id="300"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66" autoAdjust="0"/>
  </p:normalViewPr>
  <p:slideViewPr>
    <p:cSldViewPr>
      <p:cViewPr>
        <p:scale>
          <a:sx n="90" d="100"/>
          <a:sy n="90" d="100"/>
        </p:scale>
        <p:origin x="-2244"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E30AD-83B2-4880-BBE9-551B67B8C484}" type="datetimeFigureOut">
              <a:rPr lang="en-US" smtClean="0"/>
              <a:t>4/20/2021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38380-8520-4FC9-BD1E-85E00F19BEAA}" type="slidenum">
              <a:rPr lang="en-US" smtClean="0"/>
              <a:t>‹#›</a:t>
            </a:fld>
            <a:endParaRPr lang="en-US"/>
          </a:p>
        </p:txBody>
      </p:sp>
    </p:spTree>
    <p:extLst>
      <p:ext uri="{BB962C8B-B14F-4D97-AF65-F5344CB8AC3E}">
        <p14:creationId xmlns:p14="http://schemas.microsoft.com/office/powerpoint/2010/main" val="295383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38380-8520-4FC9-BD1E-85E00F19BEAA}" type="slidenum">
              <a:rPr lang="en-US" smtClean="0"/>
              <a:t>1</a:t>
            </a:fld>
            <a:endParaRPr lang="en-US"/>
          </a:p>
        </p:txBody>
      </p:sp>
    </p:spTree>
    <p:extLst>
      <p:ext uri="{BB962C8B-B14F-4D97-AF65-F5344CB8AC3E}">
        <p14:creationId xmlns:p14="http://schemas.microsoft.com/office/powerpoint/2010/main" val="336700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10</a:t>
            </a:fld>
            <a:endParaRPr lang="en-US"/>
          </a:p>
        </p:txBody>
      </p:sp>
    </p:spTree>
    <p:extLst>
      <p:ext uri="{BB962C8B-B14F-4D97-AF65-F5344CB8AC3E}">
        <p14:creationId xmlns:p14="http://schemas.microsoft.com/office/powerpoint/2010/main" val="35815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11</a:t>
            </a:fld>
            <a:endParaRPr lang="en-US"/>
          </a:p>
        </p:txBody>
      </p:sp>
    </p:spTree>
    <p:extLst>
      <p:ext uri="{BB962C8B-B14F-4D97-AF65-F5344CB8AC3E}">
        <p14:creationId xmlns:p14="http://schemas.microsoft.com/office/powerpoint/2010/main" val="402919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Both vertical and horizontal scales are wrong. The</a:t>
            </a:r>
            <a:r>
              <a:rPr lang="en-US" baseline="0" dirty="0"/>
              <a:t> two charts are on </a:t>
            </a:r>
            <a:r>
              <a:rPr lang="en-US" baseline="0"/>
              <a:t>the different </a:t>
            </a:r>
            <a:r>
              <a:rPr lang="en-US" baseline="0" dirty="0"/>
              <a:t>vertical scale. </a:t>
            </a:r>
            <a:r>
              <a:rPr lang="en-US" sz="1200" dirty="0"/>
              <a:t>The left chart displays yearly data while the right one displays monthly data. </a:t>
            </a: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12</a:t>
            </a:fld>
            <a:endParaRPr lang="en-US"/>
          </a:p>
        </p:txBody>
      </p:sp>
    </p:spTree>
    <p:extLst>
      <p:ext uri="{BB962C8B-B14F-4D97-AF65-F5344CB8AC3E}">
        <p14:creationId xmlns:p14="http://schemas.microsoft.com/office/powerpoint/2010/main" val="20595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13</a:t>
            </a:fld>
            <a:endParaRPr lang="en-US"/>
          </a:p>
        </p:txBody>
      </p:sp>
    </p:spTree>
    <p:extLst>
      <p:ext uri="{BB962C8B-B14F-4D97-AF65-F5344CB8AC3E}">
        <p14:creationId xmlns:p14="http://schemas.microsoft.com/office/powerpoint/2010/main" val="312367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dimensional charts look fancy but could miserably bias viewers</a:t>
            </a:r>
            <a:r>
              <a:rPr lang="en-US" baseline="0" dirty="0"/>
              <a:t>. You can easily exaggerate the performance of a company by choosing convenient orders or angles. For example, the chart on the upper left corner shows our company on the front and competitors in the distance. The bar representing our company will appear tallest.  Actually, competitor 1 is slightly better. The sales peaked in 2013 instead of 2018.</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14</a:t>
            </a:fld>
            <a:endParaRPr lang="en-US"/>
          </a:p>
        </p:txBody>
      </p:sp>
    </p:spTree>
    <p:extLst>
      <p:ext uri="{BB962C8B-B14F-4D97-AF65-F5344CB8AC3E}">
        <p14:creationId xmlns:p14="http://schemas.microsoft.com/office/powerpoint/2010/main" val="135247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15</a:t>
            </a:fld>
            <a:endParaRPr lang="en-US"/>
          </a:p>
        </p:txBody>
      </p:sp>
    </p:spTree>
    <p:extLst>
      <p:ext uri="{BB962C8B-B14F-4D97-AF65-F5344CB8AC3E}">
        <p14:creationId xmlns:p14="http://schemas.microsoft.com/office/powerpoint/2010/main" val="135247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may only display part of the data to support the story they want to deliver. </a:t>
            </a:r>
            <a:endParaRPr lang="en-US" dirty="0"/>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16</a:t>
            </a:fld>
            <a:endParaRPr lang="en-US"/>
          </a:p>
        </p:txBody>
      </p:sp>
    </p:spTree>
    <p:extLst>
      <p:ext uri="{BB962C8B-B14F-4D97-AF65-F5344CB8AC3E}">
        <p14:creationId xmlns:p14="http://schemas.microsoft.com/office/powerpoint/2010/main" val="35815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can</a:t>
            </a:r>
            <a:r>
              <a:rPr lang="en-US" baseline="0" dirty="0"/>
              <a:t> be misleading if the part of the data is not used.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Trump mentioned a supposedly sharp increase of violent crime in the United States, particularly murders.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Nobel Prize winner Paul </a:t>
            </a:r>
            <a:r>
              <a:rPr lang="en-US" sz="1200" b="0" i="0" u="none" strike="noStrike" kern="1200" baseline="0" dirty="0" err="1">
                <a:solidFill>
                  <a:schemeClr val="tx1"/>
                </a:solidFill>
                <a:latin typeface="+mn-lt"/>
                <a:ea typeface="+mn-ea"/>
                <a:cs typeface="+mn-cs"/>
              </a:rPr>
              <a:t>Krugman</a:t>
            </a:r>
            <a:r>
              <a:rPr lang="en-US" sz="1200" b="0" i="0" u="none" strike="noStrike" kern="1200" baseline="0" dirty="0">
                <a:solidFill>
                  <a:schemeClr val="tx1"/>
                </a:solidFill>
                <a:latin typeface="+mn-lt"/>
                <a:ea typeface="+mn-ea"/>
                <a:cs typeface="+mn-cs"/>
              </a:rPr>
              <a:t>, a columnist for the </a:t>
            </a:r>
            <a:r>
              <a:rPr lang="en-US" sz="1200" b="0" i="1" u="none" strike="noStrike" kern="1200" baseline="0" dirty="0">
                <a:solidFill>
                  <a:schemeClr val="tx1"/>
                </a:solidFill>
                <a:latin typeface="+mn-lt"/>
                <a:ea typeface="+mn-ea"/>
                <a:cs typeface="+mn-cs"/>
              </a:rPr>
              <a:t>New York Times</a:t>
            </a:r>
            <a:r>
              <a:rPr lang="en-US" sz="1200" b="0" i="0" u="none" strike="noStrike" kern="1200" baseline="0" dirty="0">
                <a:solidFill>
                  <a:schemeClr val="tx1"/>
                </a:solidFill>
                <a:latin typeface="+mn-lt"/>
                <a:ea typeface="+mn-ea"/>
                <a:cs typeface="+mn-cs"/>
              </a:rPr>
              <a:t>, pointed out in 2018 that Trump was inventing a problem that doesn’t exist. Many of our big cities have seen a dramatic decline in violent crime.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Both perspectives are misleading. It is true that the murder rate today is way lower than it was thirty years ago. The long-term trend is decreasing rate. But, there is some increase in recent several years.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17</a:t>
            </a:fld>
            <a:endParaRPr lang="en-US"/>
          </a:p>
        </p:txBody>
      </p:sp>
    </p:spTree>
    <p:extLst>
      <p:ext uri="{BB962C8B-B14F-4D97-AF65-F5344CB8AC3E}">
        <p14:creationId xmlns:p14="http://schemas.microsoft.com/office/powerpoint/2010/main" val="350148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18</a:t>
            </a:fld>
            <a:endParaRPr lang="en-US"/>
          </a:p>
        </p:txBody>
      </p:sp>
    </p:spTree>
    <p:extLst>
      <p:ext uri="{BB962C8B-B14F-4D97-AF65-F5344CB8AC3E}">
        <p14:creationId xmlns:p14="http://schemas.microsoft.com/office/powerpoint/2010/main" val="173381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3A338380-8520-4FC9-BD1E-85E00F19BEAA}" type="slidenum">
              <a:rPr lang="en-US" smtClean="0"/>
              <a:t>19</a:t>
            </a:fld>
            <a:endParaRPr lang="en-US"/>
          </a:p>
        </p:txBody>
      </p:sp>
    </p:spTree>
    <p:extLst>
      <p:ext uri="{BB962C8B-B14F-4D97-AF65-F5344CB8AC3E}">
        <p14:creationId xmlns:p14="http://schemas.microsoft.com/office/powerpoint/2010/main" val="321766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a:t>
            </a:fld>
            <a:endParaRPr lang="en-US"/>
          </a:p>
        </p:txBody>
      </p:sp>
    </p:spTree>
    <p:extLst>
      <p:ext uri="{BB962C8B-B14F-4D97-AF65-F5344CB8AC3E}">
        <p14:creationId xmlns:p14="http://schemas.microsoft.com/office/powerpoint/2010/main" val="281410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To correctly understand this statement, we need to have additional information such as the total number of DACA recipients and the proportion of people who are convicted or accused of crimes in the general US population.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more than 800,000 DACA recipients.</a:t>
            </a:r>
            <a:r>
              <a:rPr lang="en-US" baseline="0" dirty="0"/>
              <a:t> If we divide 2139 by 800,000, we get the proportion of DACA recipients who are convicted or accused of crime. It is only 0.3%. </a:t>
            </a:r>
            <a:r>
              <a:rPr lang="en-US" sz="1200" dirty="0"/>
              <a:t>These</a:t>
            </a:r>
            <a:r>
              <a:rPr lang="en-US" sz="1200" baseline="0" dirty="0"/>
              <a:t> crimes include not only serious crimes but only misdemeanors.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much lower than the proportion of people who commit serious crimes in the generate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20</a:t>
            </a:fld>
            <a:endParaRPr lang="en-US"/>
          </a:p>
        </p:txBody>
      </p:sp>
    </p:spTree>
    <p:extLst>
      <p:ext uri="{BB962C8B-B14F-4D97-AF65-F5344CB8AC3E}">
        <p14:creationId xmlns:p14="http://schemas.microsoft.com/office/powerpoint/2010/main" val="49850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other hand, a chart displaying too much information may also confuse viewers. A good visualization can be understood easily and intuitively.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338380-8520-4FC9-BD1E-85E00F19BEAA}" type="slidenum">
              <a:rPr lang="en-US" smtClean="0"/>
              <a:t>21</a:t>
            </a:fld>
            <a:endParaRPr lang="en-US"/>
          </a:p>
        </p:txBody>
      </p:sp>
    </p:spTree>
    <p:extLst>
      <p:ext uri="{BB962C8B-B14F-4D97-AF65-F5344CB8AC3E}">
        <p14:creationId xmlns:p14="http://schemas.microsoft.com/office/powerpoint/2010/main" val="429209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chart must be based on reliable data in order to be trustworthy. </a:t>
            </a:r>
          </a:p>
        </p:txBody>
      </p:sp>
      <p:sp>
        <p:nvSpPr>
          <p:cNvPr id="4" name="Slide Number Placeholder 3"/>
          <p:cNvSpPr>
            <a:spLocks noGrp="1"/>
          </p:cNvSpPr>
          <p:nvPr>
            <p:ph type="sldNum" sz="quarter" idx="10"/>
          </p:nvPr>
        </p:nvSpPr>
        <p:spPr/>
        <p:txBody>
          <a:bodyPr/>
          <a:lstStyle/>
          <a:p>
            <a:fld id="{3A338380-8520-4FC9-BD1E-85E00F19BEAA}" type="slidenum">
              <a:rPr lang="en-US" smtClean="0"/>
              <a:t>22</a:t>
            </a:fld>
            <a:endParaRPr lang="en-US"/>
          </a:p>
        </p:txBody>
      </p:sp>
    </p:spTree>
    <p:extLst>
      <p:ext uri="{BB962C8B-B14F-4D97-AF65-F5344CB8AC3E}">
        <p14:creationId xmlns:p14="http://schemas.microsoft.com/office/powerpoint/2010/main" val="35815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does not match the map. The map reflects the counties voted for Trump instead of the number of citizens</a:t>
            </a:r>
            <a:r>
              <a:rPr lang="en-US" baseline="0" dirty="0"/>
              <a:t> in 2016. Trump won in many large but sparsely populated counties while Clinton won many small in area but densely populated counties. </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23</a:t>
            </a:fld>
            <a:endParaRPr lang="en-US"/>
          </a:p>
        </p:txBody>
      </p:sp>
    </p:spTree>
    <p:extLst>
      <p:ext uri="{BB962C8B-B14F-4D97-AF65-F5344CB8AC3E}">
        <p14:creationId xmlns:p14="http://schemas.microsoft.com/office/powerpoint/2010/main" val="288909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US, the result of presidential election is determined by the number of electoral votes won by each of the two candidates instead of the size of the territory or the number of voters. </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24</a:t>
            </a:fld>
            <a:endParaRPr lang="en-US"/>
          </a:p>
        </p:txBody>
      </p:sp>
    </p:spTree>
    <p:extLst>
      <p:ext uri="{BB962C8B-B14F-4D97-AF65-F5344CB8AC3E}">
        <p14:creationId xmlns:p14="http://schemas.microsoft.com/office/powerpoint/2010/main" val="266921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cautious if the chart creator does not mention the sources of the data. Transparency regarding data source is a sign of appropriate standards.</a:t>
            </a: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25</a:t>
            </a:fld>
            <a:endParaRPr lang="en-US"/>
          </a:p>
        </p:txBody>
      </p:sp>
    </p:spTree>
    <p:extLst>
      <p:ext uri="{BB962C8B-B14F-4D97-AF65-F5344CB8AC3E}">
        <p14:creationId xmlns:p14="http://schemas.microsoft.com/office/powerpoint/2010/main" val="4230856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Data often has uncertainty. Based on the transparency principle, charts need to properly communicate such uncertainty</a:t>
            </a:r>
            <a:r>
              <a:rPr lang="en-US" baseline="0" dirty="0"/>
              <a:t> to avoid misleading viewers. It is important for us to learn how to correctly interpret charts with uncertainty information and create such kind of charts. For example, when we try to estimate the value of one variable based on the value of another variable. We want to provide the 95% confidence interval to let chart viewer know about the extent of uncertainty in our estimate. </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26</a:t>
            </a:fld>
            <a:endParaRPr lang="en-US"/>
          </a:p>
        </p:txBody>
      </p:sp>
    </p:spTree>
    <p:extLst>
      <p:ext uri="{BB962C8B-B14F-4D97-AF65-F5344CB8AC3E}">
        <p14:creationId xmlns:p14="http://schemas.microsoft.com/office/powerpoint/2010/main" val="35815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38380-8520-4FC9-BD1E-85E00F19BEAA}" type="slidenum">
              <a:rPr lang="en-US" smtClean="0"/>
              <a:t>27</a:t>
            </a:fld>
            <a:endParaRPr lang="en-US"/>
          </a:p>
        </p:txBody>
      </p:sp>
    </p:spTree>
    <p:extLst>
      <p:ext uri="{BB962C8B-B14F-4D97-AF65-F5344CB8AC3E}">
        <p14:creationId xmlns:p14="http://schemas.microsoft.com/office/powerpoint/2010/main" val="372097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error margin</a:t>
            </a:r>
            <a:r>
              <a:rPr lang="en-US" baseline="0" dirty="0"/>
              <a:t> </a:t>
            </a:r>
            <a:r>
              <a:rPr lang="en-US" dirty="0"/>
              <a:t>in the</a:t>
            </a:r>
            <a:r>
              <a:rPr lang="en-US" baseline="0" dirty="0"/>
              <a:t> above chart </a:t>
            </a:r>
            <a:r>
              <a:rPr lang="en-US" dirty="0"/>
              <a:t>reflects the extent of </a:t>
            </a:r>
            <a:r>
              <a:rPr lang="en-US" baseline="0" dirty="0"/>
              <a:t>uncertainty in the poll result. Typically it is reported at 95% confidence level.  </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28</a:t>
            </a:fld>
            <a:endParaRPr lang="en-US"/>
          </a:p>
        </p:txBody>
      </p:sp>
    </p:spTree>
    <p:extLst>
      <p:ext uri="{BB962C8B-B14F-4D97-AF65-F5344CB8AC3E}">
        <p14:creationId xmlns:p14="http://schemas.microsoft.com/office/powerpoint/2010/main" val="4100665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a chart is well designed, we may still see patterns that</a:t>
            </a:r>
            <a:r>
              <a:rPr lang="en-US" baseline="0" dirty="0"/>
              <a:t> actually do not exist. Other factors not shown in the chart may cause the misleading patterns. We need to train ourselves to seek other explanations for patterns shown in the chart. </a:t>
            </a:r>
          </a:p>
          <a:p>
            <a:endParaRPr lang="en-US" baseline="0" dirty="0"/>
          </a:p>
          <a:p>
            <a:r>
              <a:rPr lang="en-US" baseline="0" dirty="0"/>
              <a:t>In addition, as human beings, we tend to understand charts in a way to reinforce our opinions and prejudices. </a:t>
            </a:r>
            <a:r>
              <a:rPr lang="en-US" sz="1200" b="0" i="0" kern="1200" dirty="0">
                <a:solidFill>
                  <a:schemeClr val="tx1"/>
                </a:solidFill>
                <a:effectLst/>
                <a:latin typeface="+mn-lt"/>
                <a:ea typeface="+mn-ea"/>
                <a:cs typeface="+mn-cs"/>
              </a:rPr>
              <a:t>We come up with assumptions and opinions, and then we unconsciously seek information to reinforce or persuade other people of the rightness of our opinions. </a:t>
            </a:r>
            <a:r>
              <a:rPr lang="en-US" baseline="0" dirty="0"/>
              <a:t>This is called confirmation bias. So, even the same chart can be interpreted differently. </a:t>
            </a:r>
            <a:r>
              <a:rPr lang="en-US" sz="1200" b="0" i="0" kern="1200" dirty="0">
                <a:solidFill>
                  <a:schemeClr val="tx1"/>
                </a:solidFill>
                <a:effectLst/>
                <a:latin typeface="+mn-lt"/>
                <a:ea typeface="+mn-ea"/>
                <a:cs typeface="+mn-cs"/>
              </a:rPr>
              <a:t>Being aware of personal biases and learning to see what charts and graphs </a:t>
            </a:r>
            <a:r>
              <a:rPr lang="en-US" sz="1200" b="0" i="1" kern="1200" dirty="0">
                <a:solidFill>
                  <a:schemeClr val="tx1"/>
                </a:solidFill>
                <a:effectLst/>
                <a:latin typeface="+mn-lt"/>
                <a:ea typeface="+mn-ea"/>
                <a:cs typeface="+mn-cs"/>
              </a:rPr>
              <a:t>don’t </a:t>
            </a:r>
            <a:r>
              <a:rPr lang="en-US" sz="1200" b="0" i="0" kern="1200" dirty="0">
                <a:solidFill>
                  <a:schemeClr val="tx1"/>
                </a:solidFill>
                <a:effectLst/>
                <a:latin typeface="+mn-lt"/>
                <a:ea typeface="+mn-ea"/>
                <a:cs typeface="+mn-cs"/>
              </a:rPr>
              <a:t>necessarily show. </a:t>
            </a: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29</a:t>
            </a:fld>
            <a:endParaRPr lang="en-US"/>
          </a:p>
        </p:txBody>
      </p:sp>
    </p:spTree>
    <p:extLst>
      <p:ext uri="{BB962C8B-B14F-4D97-AF65-F5344CB8AC3E}">
        <p14:creationId xmlns:p14="http://schemas.microsoft.com/office/powerpoint/2010/main" val="3581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Starting a bar chart at a baseline different from zero is the most conspicuous trick to distort your perception of numbers.</a:t>
            </a: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a:t>
            </a:fld>
            <a:endParaRPr lang="en-US"/>
          </a:p>
        </p:txBody>
      </p:sp>
    </p:spTree>
    <p:extLst>
      <p:ext uri="{BB962C8B-B14F-4D97-AF65-F5344CB8AC3E}">
        <p14:creationId xmlns:p14="http://schemas.microsoft.com/office/powerpoint/2010/main" val="237526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spurious positive association</a:t>
            </a:r>
            <a:r>
              <a:rPr lang="en-US" baseline="0" dirty="0"/>
              <a:t> between cigarette consumption and life expectancy at a country-by-country level does not imply causation. Correlation is not equal to causation. Other factors such as affluence may be the cause. People in wealthier countries can afford to buy more cigarettes. They also tend to live longer due to access to better diets and health care. </a:t>
            </a:r>
          </a:p>
          <a:p>
            <a:endParaRPr lang="en-US" baseline="0" dirty="0"/>
          </a:p>
          <a:p>
            <a:r>
              <a:rPr lang="en-US" baseline="0" dirty="0"/>
              <a:t>Amalgamation paradoxes can happen due to different ways of aggregating or </a:t>
            </a:r>
            <a:r>
              <a:rPr lang="en-US" baseline="0" dirty="0" err="1"/>
              <a:t>subsetting</a:t>
            </a:r>
            <a:r>
              <a:rPr lang="en-US" baseline="0" dirty="0"/>
              <a:t> the data. The pattern we observe here may disappear if we use different subsets of the data. </a:t>
            </a:r>
          </a:p>
          <a:p>
            <a:endParaRPr lang="en-US" baseline="0" dirty="0"/>
          </a:p>
          <a:p>
            <a:r>
              <a:rPr lang="en-US" sz="1200" b="0" i="0" u="none" strike="noStrike" kern="1200" baseline="0" dirty="0">
                <a:solidFill>
                  <a:schemeClr val="tx1"/>
                </a:solidFill>
                <a:latin typeface="+mn-lt"/>
                <a:ea typeface="+mn-ea"/>
                <a:cs typeface="+mn-cs"/>
              </a:rPr>
              <a:t>The ecological fallacy can happen when we try to infer about individuals based on the characteristics of the groups they belong to. We cannot use this chart to infer that a person who consumes 2500 cigarette per year will have a life expectancy of 80 years. If the goal is to infer about individuals, country-level chart is not appropriate. </a:t>
            </a: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30</a:t>
            </a:fld>
            <a:endParaRPr lang="en-US"/>
          </a:p>
        </p:txBody>
      </p:sp>
    </p:spTree>
    <p:extLst>
      <p:ext uri="{BB962C8B-B14F-4D97-AF65-F5344CB8AC3E}">
        <p14:creationId xmlns:p14="http://schemas.microsoft.com/office/powerpoint/2010/main" val="1564316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pattern becomes</a:t>
            </a:r>
            <a:r>
              <a:rPr lang="en-US" baseline="0" dirty="0"/>
              <a:t> weaker.</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31</a:t>
            </a:fld>
            <a:endParaRPr lang="en-US"/>
          </a:p>
        </p:txBody>
      </p:sp>
    </p:spTree>
    <p:extLst>
      <p:ext uri="{BB962C8B-B14F-4D97-AF65-F5344CB8AC3E}">
        <p14:creationId xmlns:p14="http://schemas.microsoft.com/office/powerpoint/2010/main" val="2472256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32</a:t>
            </a:fld>
            <a:endParaRPr lang="en-US"/>
          </a:p>
        </p:txBody>
      </p:sp>
    </p:spTree>
    <p:extLst>
      <p:ext uri="{BB962C8B-B14F-4D97-AF65-F5344CB8AC3E}">
        <p14:creationId xmlns:p14="http://schemas.microsoft.com/office/powerpoint/2010/main" val="2427817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in</a:t>
            </a:r>
            <a:r>
              <a:rPr lang="en-US" baseline="0" dirty="0"/>
              <a:t> countries with low happiness score, they may be more likely to rely on religion to seek comfort.</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33</a:t>
            </a:fld>
            <a:endParaRPr lang="en-US"/>
          </a:p>
        </p:txBody>
      </p:sp>
    </p:spTree>
    <p:extLst>
      <p:ext uri="{BB962C8B-B14F-4D97-AF65-F5344CB8AC3E}">
        <p14:creationId xmlns:p14="http://schemas.microsoft.com/office/powerpoint/2010/main" val="538666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34</a:t>
            </a:fld>
            <a:endParaRPr lang="en-US"/>
          </a:p>
        </p:txBody>
      </p:sp>
    </p:spTree>
    <p:extLst>
      <p:ext uri="{BB962C8B-B14F-4D97-AF65-F5344CB8AC3E}">
        <p14:creationId xmlns:p14="http://schemas.microsoft.com/office/powerpoint/2010/main" val="274350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length or height should be </a:t>
            </a:r>
            <a:r>
              <a:rPr lang="en-US" sz="1200" b="0" i="1" u="none" strike="noStrike" kern="1200" baseline="0" dirty="0">
                <a:solidFill>
                  <a:schemeClr val="tx1"/>
                </a:solidFill>
                <a:latin typeface="+mn-lt"/>
                <a:ea typeface="+mn-ea"/>
                <a:cs typeface="+mn-cs"/>
              </a:rPr>
              <a:t>proportional </a:t>
            </a:r>
            <a:r>
              <a:rPr lang="en-US" sz="1200" b="0" i="0" u="none" strike="noStrike" kern="1200" baseline="0" dirty="0">
                <a:solidFill>
                  <a:schemeClr val="tx1"/>
                </a:solidFill>
                <a:latin typeface="+mn-lt"/>
                <a:ea typeface="+mn-ea"/>
                <a:cs typeface="+mn-cs"/>
              </a:rPr>
              <a:t>to the numbers you try to represent. Therefore, it’s advisable to put the baseline of the chart at zero.</a:t>
            </a:r>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4</a:t>
            </a:fld>
            <a:endParaRPr lang="en-US"/>
          </a:p>
        </p:txBody>
      </p:sp>
    </p:spTree>
    <p:extLst>
      <p:ext uri="{BB962C8B-B14F-4D97-AF65-F5344CB8AC3E}">
        <p14:creationId xmlns:p14="http://schemas.microsoft.com/office/powerpoint/2010/main" val="250761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5</a:t>
            </a:fld>
            <a:endParaRPr lang="en-US"/>
          </a:p>
        </p:txBody>
      </p:sp>
    </p:spTree>
    <p:extLst>
      <p:ext uri="{BB962C8B-B14F-4D97-AF65-F5344CB8AC3E}">
        <p14:creationId xmlns:p14="http://schemas.microsoft.com/office/powerpoint/2010/main" val="189927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growing trend toward</a:t>
            </a:r>
            <a:r>
              <a:rPr lang="en-US" baseline="0" dirty="0"/>
              <a:t> permitting viewers of a visualization to access the underlying dataset. </a:t>
            </a:r>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6</a:t>
            </a:fld>
            <a:endParaRPr lang="en-US"/>
          </a:p>
        </p:txBody>
      </p:sp>
    </p:spTree>
    <p:extLst>
      <p:ext uri="{BB962C8B-B14F-4D97-AF65-F5344CB8AC3E}">
        <p14:creationId xmlns:p14="http://schemas.microsoft.com/office/powerpoint/2010/main" val="374347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7</a:t>
            </a:fld>
            <a:endParaRPr lang="en-US"/>
          </a:p>
        </p:txBody>
      </p:sp>
    </p:spTree>
    <p:extLst>
      <p:ext uri="{BB962C8B-B14F-4D97-AF65-F5344CB8AC3E}">
        <p14:creationId xmlns:p14="http://schemas.microsoft.com/office/powerpoint/2010/main" val="374347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Misinterpretation could happen to everybody.</a:t>
            </a:r>
          </a:p>
          <a:p>
            <a:r>
              <a:rPr lang="en-US" sz="1200" b="0" i="0" kern="1200" dirty="0">
                <a:solidFill>
                  <a:schemeClr val="tx1"/>
                </a:solidFill>
                <a:effectLst/>
                <a:latin typeface="+mn-lt"/>
                <a:ea typeface="+mn-ea"/>
                <a:cs typeface="+mn-cs"/>
              </a:rPr>
              <a:t>We</a:t>
            </a:r>
            <a:r>
              <a:rPr lang="en-US" sz="1200" b="0" i="0" kern="1200" baseline="0" dirty="0">
                <a:solidFill>
                  <a:schemeClr val="tx1"/>
                </a:solidFill>
                <a:effectLst/>
                <a:latin typeface="+mn-lt"/>
                <a:ea typeface="+mn-ea"/>
                <a:cs typeface="+mn-cs"/>
              </a:rPr>
              <a:t> must learn how charts can lie to ethical chart creators and purveyors. </a:t>
            </a:r>
          </a:p>
        </p:txBody>
      </p:sp>
      <p:sp>
        <p:nvSpPr>
          <p:cNvPr id="4" name="Slide Number Placeholder 3"/>
          <p:cNvSpPr>
            <a:spLocks noGrp="1"/>
          </p:cNvSpPr>
          <p:nvPr>
            <p:ph type="sldNum" sz="quarter" idx="10"/>
          </p:nvPr>
        </p:nvSpPr>
        <p:spPr/>
        <p:txBody>
          <a:bodyPr/>
          <a:lstStyle/>
          <a:p>
            <a:fld id="{3A338380-8520-4FC9-BD1E-85E00F19BEAA}" type="slidenum">
              <a:rPr lang="en-US" smtClean="0"/>
              <a:t>8</a:t>
            </a:fld>
            <a:endParaRPr lang="en-US"/>
          </a:p>
        </p:txBody>
      </p:sp>
    </p:spTree>
    <p:extLst>
      <p:ext uri="{BB962C8B-B14F-4D97-AF65-F5344CB8AC3E}">
        <p14:creationId xmlns:p14="http://schemas.microsoft.com/office/powerpoint/2010/main" val="374347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A338380-8520-4FC9-BD1E-85E00F19BEAA}" type="slidenum">
              <a:rPr lang="en-US" smtClean="0"/>
              <a:t>9</a:t>
            </a:fld>
            <a:endParaRPr lang="en-US"/>
          </a:p>
        </p:txBody>
      </p:sp>
    </p:spTree>
    <p:extLst>
      <p:ext uri="{BB962C8B-B14F-4D97-AF65-F5344CB8AC3E}">
        <p14:creationId xmlns:p14="http://schemas.microsoft.com/office/powerpoint/2010/main" val="3581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BB68D237-FA8A-4995-AF01-5A2555C126FA}" type="datetimeFigureOut">
              <a:rPr lang="en-US" smtClean="0"/>
              <a:t>4/20/2021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E99DA3B-585C-4288-B8A8-241CFFBD985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68D237-FA8A-4995-AF01-5A2555C126F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68D237-FA8A-4995-AF01-5A2555C126F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68D237-FA8A-4995-AF01-5A2555C126F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68D237-FA8A-4995-AF01-5A2555C126FA}"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9DA3B-585C-4288-B8A8-241CFFBD985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68D237-FA8A-4995-AF01-5A2555C126F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68D237-FA8A-4995-AF01-5A2555C126FA}"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B68D237-FA8A-4995-AF01-5A2555C126FA}"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B68D237-FA8A-4995-AF01-5A2555C126FA}"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9DA3B-585C-4288-B8A8-241CFFBD985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68D237-FA8A-4995-AF01-5A2555C126F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9DA3B-585C-4288-B8A8-241CFFBD98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BB68D237-FA8A-4995-AF01-5A2555C126FA}"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9DA3B-585C-4288-B8A8-241CFFBD985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B68D237-FA8A-4995-AF01-5A2555C126FA}" type="datetimeFigureOut">
              <a:rPr lang="en-US" smtClean="0"/>
              <a:t>4/20/2021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99DA3B-585C-4288-B8A8-241CFFBD985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295400"/>
            <a:ext cx="5638801" cy="1702160"/>
          </a:xfrm>
        </p:spPr>
        <p:txBody>
          <a:bodyPr>
            <a:noAutofit/>
          </a:bodyPr>
          <a:lstStyle/>
          <a:p>
            <a:r>
              <a:rPr lang="en-US" sz="4400" dirty="0"/>
              <a:t>Ethics of Data Visualization </a:t>
            </a:r>
          </a:p>
        </p:txBody>
      </p:sp>
      <p:sp>
        <p:nvSpPr>
          <p:cNvPr id="3" name="Rectangle 2"/>
          <p:cNvSpPr/>
          <p:nvPr/>
        </p:nvSpPr>
        <p:spPr>
          <a:xfrm>
            <a:off x="1905000" y="4724400"/>
            <a:ext cx="6248400" cy="1200329"/>
          </a:xfrm>
          <a:prstGeom prst="rect">
            <a:avLst/>
          </a:prstGeom>
        </p:spPr>
        <p:txBody>
          <a:bodyPr wrap="square">
            <a:spAutoFit/>
          </a:bodyPr>
          <a:lstStyle/>
          <a:p>
            <a:r>
              <a:rPr lang="en-US" altLang="en-US" sz="2400" dirty="0">
                <a:solidFill>
                  <a:schemeClr val="tx2"/>
                </a:solidFill>
              </a:rPr>
              <a:t>Based on 1) How Charts Lie by Alberto Cairo, and 2) A Reader on Data Visualization, Chapter 5 Ethics by Michael </a:t>
            </a:r>
            <a:r>
              <a:rPr lang="en-US" altLang="en-US" sz="2400" dirty="0" err="1">
                <a:solidFill>
                  <a:schemeClr val="tx2"/>
                </a:solidFill>
              </a:rPr>
              <a:t>Correll</a:t>
            </a:r>
            <a:r>
              <a:rPr lang="en-US" altLang="en-US" sz="2400" dirty="0">
                <a:solidFill>
                  <a:schemeClr val="tx2"/>
                </a:solidFill>
              </a:rPr>
              <a:t>.</a:t>
            </a:r>
            <a:endParaRPr lang="en-US" altLang="en-US" sz="1400" dirty="0">
              <a:solidFill>
                <a:schemeClr val="tx2"/>
              </a:solidFill>
            </a:endParaRPr>
          </a:p>
        </p:txBody>
      </p:sp>
    </p:spTree>
    <p:extLst>
      <p:ext uri="{BB962C8B-B14F-4D97-AF65-F5344CB8AC3E}">
        <p14:creationId xmlns:p14="http://schemas.microsoft.com/office/powerpoint/2010/main" val="190456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t>Poor design or labeling.</a:t>
            </a:r>
          </a:p>
          <a:p>
            <a:r>
              <a:rPr lang="en-US" dirty="0">
                <a:solidFill>
                  <a:schemeClr val="bg1">
                    <a:lumMod val="50000"/>
                  </a:schemeClr>
                </a:solidFill>
              </a:rPr>
              <a:t>Display insufficient information or too much information</a:t>
            </a:r>
          </a:p>
          <a:p>
            <a:r>
              <a:rPr lang="en-US" dirty="0">
                <a:solidFill>
                  <a:schemeClr val="bg1">
                    <a:lumMod val="50000"/>
                  </a:schemeClr>
                </a:solidFill>
              </a:rPr>
              <a:t>Display wrong or dubious information </a:t>
            </a:r>
          </a:p>
          <a:p>
            <a:r>
              <a:rPr lang="en-US" dirty="0">
                <a:solidFill>
                  <a:schemeClr val="bg1">
                    <a:lumMod val="50000"/>
                  </a:schemeClr>
                </a:solidFill>
              </a:rPr>
              <a:t>Not clearly communicate uncertainty</a:t>
            </a:r>
          </a:p>
          <a:p>
            <a:r>
              <a:rPr lang="en-US" dirty="0">
                <a:solidFill>
                  <a:schemeClr val="bg1">
                    <a:lumMod val="50000"/>
                  </a:schemeClr>
                </a:solidFill>
              </a:rPr>
              <a:t>Suggest misleading patterns or pander to pre-existing prejudices</a:t>
            </a:r>
          </a:p>
        </p:txBody>
      </p:sp>
    </p:spTree>
    <p:extLst>
      <p:ext uri="{BB962C8B-B14F-4D97-AF65-F5344CB8AC3E}">
        <p14:creationId xmlns:p14="http://schemas.microsoft.com/office/powerpoint/2010/main" val="132026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8348" y="5848241"/>
            <a:ext cx="3733800" cy="1107996"/>
          </a:xfrm>
          <a:prstGeom prst="rect">
            <a:avLst/>
          </a:prstGeom>
          <a:noFill/>
        </p:spPr>
        <p:txBody>
          <a:bodyPr wrap="square" rtlCol="0">
            <a:spAutoFit/>
          </a:bodyPr>
          <a:lstStyle/>
          <a:p>
            <a:r>
              <a:rPr lang="en-US" sz="2400" dirty="0"/>
              <a:t>The size of the symbols is not proportional to the data. </a:t>
            </a: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83180"/>
            <a:ext cx="3116812" cy="492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50457"/>
            <a:ext cx="2873022" cy="496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65" y="685800"/>
            <a:ext cx="762915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2600" y="4495800"/>
            <a:ext cx="6400800" cy="1938992"/>
          </a:xfrm>
          <a:prstGeom prst="rect">
            <a:avLst/>
          </a:prstGeom>
          <a:noFill/>
        </p:spPr>
        <p:txBody>
          <a:bodyPr wrap="square" rtlCol="0">
            <a:spAutoFit/>
          </a:bodyPr>
          <a:lstStyle/>
          <a:p>
            <a:r>
              <a:rPr lang="en-US" sz="2400" dirty="0"/>
              <a:t>Created by the Spanish city of Alcorcon in 2014 to celebrate the success of the current Mayor in increasing employment.  </a:t>
            </a:r>
          </a:p>
          <a:p>
            <a:endParaRPr lang="en-US" sz="2400" dirty="0"/>
          </a:p>
          <a:p>
            <a:r>
              <a:rPr lang="en-US" sz="2400" dirty="0"/>
              <a:t>Distorted both vertical and horizontal scales. </a:t>
            </a:r>
          </a:p>
        </p:txBody>
      </p:sp>
    </p:spTree>
    <p:extLst>
      <p:ext uri="{BB962C8B-B14F-4D97-AF65-F5344CB8AC3E}">
        <p14:creationId xmlns:p14="http://schemas.microsoft.com/office/powerpoint/2010/main" val="17120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21729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1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44385"/>
            <a:ext cx="3048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838200"/>
            <a:ext cx="3749847" cy="209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452"/>
          <a:stretch/>
        </p:blipFill>
        <p:spPr bwMode="auto">
          <a:xfrm>
            <a:off x="2519310" y="3733800"/>
            <a:ext cx="4769386"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5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747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2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solidFill>
                  <a:schemeClr val="bg1">
                    <a:lumMod val="50000"/>
                  </a:schemeClr>
                </a:solidFill>
              </a:rPr>
              <a:t>Poor design or labeling.</a:t>
            </a:r>
          </a:p>
          <a:p>
            <a:r>
              <a:rPr lang="en-US" dirty="0"/>
              <a:t>Display insufficient information or too much information</a:t>
            </a:r>
          </a:p>
          <a:p>
            <a:r>
              <a:rPr lang="en-US" dirty="0">
                <a:solidFill>
                  <a:schemeClr val="bg1">
                    <a:lumMod val="50000"/>
                  </a:schemeClr>
                </a:solidFill>
              </a:rPr>
              <a:t>Display wrong or dubious information </a:t>
            </a:r>
          </a:p>
          <a:p>
            <a:r>
              <a:rPr lang="en-US" dirty="0">
                <a:solidFill>
                  <a:schemeClr val="bg1">
                    <a:lumMod val="50000"/>
                  </a:schemeClr>
                </a:solidFill>
              </a:rPr>
              <a:t>Not clearly communicate uncertainty</a:t>
            </a:r>
          </a:p>
          <a:p>
            <a:r>
              <a:rPr lang="en-US" dirty="0">
                <a:solidFill>
                  <a:schemeClr val="bg1">
                    <a:lumMod val="50000"/>
                  </a:schemeClr>
                </a:solidFill>
              </a:rPr>
              <a:t>Suggest misleading patterns or pander to pre-existing prejudices</a:t>
            </a:r>
          </a:p>
        </p:txBody>
      </p:sp>
    </p:spTree>
    <p:extLst>
      <p:ext uri="{BB962C8B-B14F-4D97-AF65-F5344CB8AC3E}">
        <p14:creationId xmlns:p14="http://schemas.microsoft.com/office/powerpoint/2010/main" val="236014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838200"/>
            <a:ext cx="69627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540" y="3431458"/>
            <a:ext cx="737066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3311" y="1143000"/>
            <a:ext cx="3429000" cy="646331"/>
          </a:xfrm>
          <a:prstGeom prst="rect">
            <a:avLst/>
          </a:prstGeom>
          <a:noFill/>
        </p:spPr>
        <p:txBody>
          <a:bodyPr wrap="square" rtlCol="0">
            <a:spAutoFit/>
          </a:bodyPr>
          <a:lstStyle/>
          <a:p>
            <a:r>
              <a:rPr lang="en-US" dirty="0"/>
              <a:t>By Paul </a:t>
            </a:r>
            <a:r>
              <a:rPr lang="en-US" dirty="0" err="1"/>
              <a:t>Krugman</a:t>
            </a:r>
            <a:r>
              <a:rPr lang="en-US" dirty="0"/>
              <a:t>, a columnist for the </a:t>
            </a:r>
            <a:r>
              <a:rPr lang="en-US" i="1" dirty="0"/>
              <a:t>New York Times</a:t>
            </a:r>
            <a:endParaRPr lang="en-US" dirty="0"/>
          </a:p>
        </p:txBody>
      </p:sp>
    </p:spTree>
    <p:extLst>
      <p:ext uri="{BB962C8B-B14F-4D97-AF65-F5344CB8AC3E}">
        <p14:creationId xmlns:p14="http://schemas.microsoft.com/office/powerpoint/2010/main" val="51569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357" y="609600"/>
            <a:ext cx="63775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11357" y="4036943"/>
            <a:ext cx="6781800" cy="3262432"/>
          </a:xfrm>
          <a:prstGeom prst="rect">
            <a:avLst/>
          </a:prstGeom>
          <a:noFill/>
        </p:spPr>
        <p:txBody>
          <a:bodyPr wrap="square" rtlCol="0">
            <a:spAutoFit/>
          </a:bodyPr>
          <a:lstStyle/>
          <a:p>
            <a:r>
              <a:rPr lang="en-US" sz="2400" dirty="0"/>
              <a:t>Does the pattern suggests that Affordable Care Act improve job market? </a:t>
            </a:r>
          </a:p>
          <a:p>
            <a:endParaRPr lang="en-US" sz="1000" dirty="0"/>
          </a:p>
          <a:p>
            <a:r>
              <a:rPr lang="en-US" sz="2400" b="1" dirty="0">
                <a:solidFill>
                  <a:srgbClr val="FF0000"/>
                </a:solidFill>
              </a:rPr>
              <a:t>Be cautious to draw a conclusion solely based on a chart. </a:t>
            </a:r>
            <a:r>
              <a:rPr lang="en-US" sz="2400" dirty="0"/>
              <a:t>Some other events may contribute to the improvement of job market. Obama’s stimulus package – The American Recovery and Reinvestment Act– was introduced in February 2009.</a:t>
            </a:r>
          </a:p>
          <a:p>
            <a:endParaRPr lang="en-US" sz="2400" dirty="0"/>
          </a:p>
        </p:txBody>
      </p:sp>
    </p:spTree>
    <p:extLst>
      <p:ext uri="{BB962C8B-B14F-4D97-AF65-F5344CB8AC3E}">
        <p14:creationId xmlns:p14="http://schemas.microsoft.com/office/powerpoint/2010/main" val="319804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15" y="838200"/>
            <a:ext cx="68931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3803064"/>
            <a:ext cx="5334000" cy="461665"/>
          </a:xfrm>
          <a:prstGeom prst="rect">
            <a:avLst/>
          </a:prstGeom>
          <a:noFill/>
        </p:spPr>
        <p:txBody>
          <a:bodyPr wrap="square" rtlCol="0">
            <a:spAutoFit/>
          </a:bodyPr>
          <a:lstStyle/>
          <a:p>
            <a:r>
              <a:rPr lang="en-US" sz="2400" dirty="0"/>
              <a:t>From </a:t>
            </a:r>
            <a:r>
              <a:rPr lang="en-US" sz="2400" dirty="0" err="1"/>
              <a:t>Breitbart</a:t>
            </a:r>
            <a:r>
              <a:rPr lang="en-US" sz="2400" dirty="0"/>
              <a:t> News in September 2017.  </a:t>
            </a:r>
          </a:p>
        </p:txBody>
      </p:sp>
      <p:sp>
        <p:nvSpPr>
          <p:cNvPr id="2" name="Rectangle 1"/>
          <p:cNvSpPr/>
          <p:nvPr/>
        </p:nvSpPr>
        <p:spPr>
          <a:xfrm>
            <a:off x="1977887" y="4933146"/>
            <a:ext cx="5638800" cy="830997"/>
          </a:xfrm>
          <a:prstGeom prst="rect">
            <a:avLst/>
          </a:prstGeom>
        </p:spPr>
        <p:txBody>
          <a:bodyPr wrap="square">
            <a:spAutoFit/>
          </a:bodyPr>
          <a:lstStyle/>
          <a:p>
            <a:pPr>
              <a:defRPr/>
            </a:pPr>
            <a:r>
              <a:rPr lang="en-US" sz="2400" b="1" dirty="0">
                <a:solidFill>
                  <a:srgbClr val="FF0000"/>
                </a:solidFill>
              </a:rPr>
              <a:t>A single number is often meaningless without being put into context. </a:t>
            </a:r>
          </a:p>
        </p:txBody>
      </p:sp>
    </p:spTree>
    <p:extLst>
      <p:ext uri="{BB962C8B-B14F-4D97-AF65-F5344CB8AC3E}">
        <p14:creationId xmlns:p14="http://schemas.microsoft.com/office/powerpoint/2010/main" val="304165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Charts can be misleading</a:t>
            </a:r>
          </a:p>
        </p:txBody>
      </p:sp>
      <p:sp>
        <p:nvSpPr>
          <p:cNvPr id="3" name="Content Placeholder 2"/>
          <p:cNvSpPr>
            <a:spLocks noGrp="1"/>
          </p:cNvSpPr>
          <p:nvPr>
            <p:ph idx="1"/>
          </p:nvPr>
        </p:nvSpPr>
        <p:spPr/>
        <p:txBody>
          <a:bodyPr>
            <a:normAutofit/>
          </a:bodyPr>
          <a:lstStyle/>
          <a:p>
            <a:r>
              <a:rPr lang="en-US" dirty="0"/>
              <a:t>Well-designed charts are empowering.</a:t>
            </a:r>
          </a:p>
          <a:p>
            <a:r>
              <a:rPr lang="en-US" dirty="0"/>
              <a:t>They can also deceive viewers regardless of whether they are designed with ill-intent or not.</a:t>
            </a:r>
          </a:p>
          <a:p>
            <a:r>
              <a:rPr lang="en-US" dirty="0"/>
              <a:t>Data visualization has ethical consequences</a:t>
            </a:r>
          </a:p>
          <a:p>
            <a:pPr lvl="1"/>
            <a:r>
              <a:rPr lang="en-US" dirty="0"/>
              <a:t>Ethical thinking is not only about intentions, but also about consequences. </a:t>
            </a:r>
          </a:p>
        </p:txBody>
      </p:sp>
    </p:spTree>
    <p:extLst>
      <p:ext uri="{BB962C8B-B14F-4D97-AF65-F5344CB8AC3E}">
        <p14:creationId xmlns:p14="http://schemas.microsoft.com/office/powerpoint/2010/main" val="90791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73955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45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513" y="2408511"/>
            <a:ext cx="5638800" cy="1384995"/>
          </a:xfrm>
          <a:prstGeom prst="rect">
            <a:avLst/>
          </a:prstGeom>
        </p:spPr>
        <p:txBody>
          <a:bodyPr wrap="square">
            <a:spAutoFit/>
          </a:bodyPr>
          <a:lstStyle/>
          <a:p>
            <a:pPr>
              <a:defRPr/>
            </a:pPr>
            <a:r>
              <a:rPr lang="en-US" sz="2800" b="1" dirty="0">
                <a:solidFill>
                  <a:srgbClr val="FF0000"/>
                </a:solidFill>
              </a:rPr>
              <a:t>Too much data or too complex chart can also cause misunderstanding.</a:t>
            </a:r>
          </a:p>
        </p:txBody>
      </p:sp>
    </p:spTree>
    <p:extLst>
      <p:ext uri="{BB962C8B-B14F-4D97-AF65-F5344CB8AC3E}">
        <p14:creationId xmlns:p14="http://schemas.microsoft.com/office/powerpoint/2010/main" val="80044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solidFill>
                  <a:schemeClr val="bg1">
                    <a:lumMod val="50000"/>
                  </a:schemeClr>
                </a:solidFill>
              </a:rPr>
              <a:t>Poor design or labeling.</a:t>
            </a:r>
          </a:p>
          <a:p>
            <a:r>
              <a:rPr lang="en-US" dirty="0">
                <a:solidFill>
                  <a:schemeClr val="bg1">
                    <a:lumMod val="50000"/>
                  </a:schemeClr>
                </a:solidFill>
              </a:rPr>
              <a:t>Display insufficient information or too much information</a:t>
            </a:r>
          </a:p>
          <a:p>
            <a:r>
              <a:rPr lang="en-US" dirty="0"/>
              <a:t>Display wrong or dubious information </a:t>
            </a:r>
          </a:p>
          <a:p>
            <a:r>
              <a:rPr lang="en-US" dirty="0">
                <a:solidFill>
                  <a:schemeClr val="bg1">
                    <a:lumMod val="50000"/>
                  </a:schemeClr>
                </a:solidFill>
              </a:rPr>
              <a:t>Not clearly communicate uncertainty</a:t>
            </a:r>
          </a:p>
          <a:p>
            <a:r>
              <a:rPr lang="en-US" dirty="0">
                <a:solidFill>
                  <a:schemeClr val="bg1">
                    <a:lumMod val="50000"/>
                  </a:schemeClr>
                </a:solidFill>
              </a:rPr>
              <a:t>Suggest misleading patterns or pander to pre-existing prejudices</a:t>
            </a:r>
          </a:p>
        </p:txBody>
      </p:sp>
    </p:spTree>
    <p:extLst>
      <p:ext uri="{BB962C8B-B14F-4D97-AF65-F5344CB8AC3E}">
        <p14:creationId xmlns:p14="http://schemas.microsoft.com/office/powerpoint/2010/main" val="408990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
            <a:ext cx="5457825" cy="58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200" y="2209800"/>
            <a:ext cx="1752600" cy="1077218"/>
          </a:xfrm>
          <a:prstGeom prst="rect">
            <a:avLst/>
          </a:prstGeom>
          <a:noFill/>
        </p:spPr>
        <p:txBody>
          <a:bodyPr wrap="square" rtlCol="0">
            <a:spAutoFit/>
          </a:bodyPr>
          <a:lstStyle/>
          <a:p>
            <a:r>
              <a:rPr lang="en-US" sz="3200" dirty="0"/>
              <a:t>2016 Election</a:t>
            </a:r>
          </a:p>
        </p:txBody>
      </p:sp>
    </p:spTree>
    <p:extLst>
      <p:ext uri="{BB962C8B-B14F-4D97-AF65-F5344CB8AC3E}">
        <p14:creationId xmlns:p14="http://schemas.microsoft.com/office/powerpoint/2010/main" val="31447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85" y="1473917"/>
            <a:ext cx="6953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83410" y="5366394"/>
            <a:ext cx="1752600" cy="1077218"/>
          </a:xfrm>
          <a:prstGeom prst="rect">
            <a:avLst/>
          </a:prstGeom>
          <a:noFill/>
        </p:spPr>
        <p:txBody>
          <a:bodyPr wrap="square" rtlCol="0">
            <a:spAutoFit/>
          </a:bodyPr>
          <a:lstStyle/>
          <a:p>
            <a:r>
              <a:rPr lang="en-US" sz="3200" dirty="0"/>
              <a:t>2016 Election</a:t>
            </a:r>
          </a:p>
        </p:txBody>
      </p:sp>
    </p:spTree>
    <p:extLst>
      <p:ext uri="{BB962C8B-B14F-4D97-AF65-F5344CB8AC3E}">
        <p14:creationId xmlns:p14="http://schemas.microsoft.com/office/powerpoint/2010/main" val="351229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723" y="375135"/>
            <a:ext cx="5867400" cy="337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5945" y="3810000"/>
            <a:ext cx="7762465" cy="2923877"/>
          </a:xfrm>
          <a:prstGeom prst="rect">
            <a:avLst/>
          </a:prstGeom>
          <a:noFill/>
        </p:spPr>
        <p:txBody>
          <a:bodyPr wrap="square" rtlCol="0">
            <a:spAutoFit/>
          </a:bodyPr>
          <a:lstStyle/>
          <a:p>
            <a:r>
              <a:rPr lang="en-US" sz="2400" dirty="0"/>
              <a:t>From news website </a:t>
            </a:r>
            <a:r>
              <a:rPr lang="en-US" sz="2400" dirty="0" err="1"/>
              <a:t>Vox</a:t>
            </a:r>
            <a:r>
              <a:rPr lang="en-US" sz="2400" dirty="0"/>
              <a:t> on July 19, 2016.  </a:t>
            </a:r>
          </a:p>
          <a:p>
            <a:r>
              <a:rPr lang="en-US" sz="2000" dirty="0"/>
              <a:t>The data is from a report by the International Federation of Health Plans (IFHP). Prices for the United States reflect prices negotiated and paid to health care providers. But prices data for other countries are from only one private health plan in each country.</a:t>
            </a:r>
          </a:p>
          <a:p>
            <a:endParaRPr lang="en-US" sz="800" dirty="0"/>
          </a:p>
          <a:p>
            <a:r>
              <a:rPr lang="en-US" sz="2400" b="1" dirty="0">
                <a:solidFill>
                  <a:srgbClr val="FF0000"/>
                </a:solidFill>
              </a:rPr>
              <a:t>Charts alone rarely prove anything. Need to check the source of a chart and data before further sharing the chart. </a:t>
            </a:r>
            <a:endParaRPr lang="en-US" sz="2400" dirty="0"/>
          </a:p>
        </p:txBody>
      </p:sp>
      <p:sp>
        <p:nvSpPr>
          <p:cNvPr id="4" name="TextBox 3"/>
          <p:cNvSpPr txBox="1"/>
          <p:nvPr/>
        </p:nvSpPr>
        <p:spPr>
          <a:xfrm>
            <a:off x="7219123" y="1524000"/>
            <a:ext cx="1752600" cy="1077218"/>
          </a:xfrm>
          <a:prstGeom prst="rect">
            <a:avLst/>
          </a:prstGeom>
          <a:noFill/>
        </p:spPr>
        <p:txBody>
          <a:bodyPr wrap="square" rtlCol="0">
            <a:spAutoFit/>
          </a:bodyPr>
          <a:lstStyle/>
          <a:p>
            <a:r>
              <a:rPr lang="en-US" sz="3200" dirty="0"/>
              <a:t>Dubious Data</a:t>
            </a:r>
          </a:p>
        </p:txBody>
      </p:sp>
    </p:spTree>
    <p:extLst>
      <p:ext uri="{BB962C8B-B14F-4D97-AF65-F5344CB8AC3E}">
        <p14:creationId xmlns:p14="http://schemas.microsoft.com/office/powerpoint/2010/main" val="10388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solidFill>
                  <a:schemeClr val="bg1">
                    <a:lumMod val="50000"/>
                  </a:schemeClr>
                </a:solidFill>
              </a:rPr>
              <a:t>Poor design or labeling.</a:t>
            </a:r>
          </a:p>
          <a:p>
            <a:r>
              <a:rPr lang="en-US" dirty="0">
                <a:solidFill>
                  <a:schemeClr val="bg1">
                    <a:lumMod val="50000"/>
                  </a:schemeClr>
                </a:solidFill>
              </a:rPr>
              <a:t>Display insufficient information or too much information</a:t>
            </a:r>
          </a:p>
          <a:p>
            <a:r>
              <a:rPr lang="en-US" dirty="0">
                <a:solidFill>
                  <a:schemeClr val="bg1">
                    <a:lumMod val="50000"/>
                  </a:schemeClr>
                </a:solidFill>
              </a:rPr>
              <a:t>Display wrong or dubious information </a:t>
            </a:r>
          </a:p>
          <a:p>
            <a:r>
              <a:rPr lang="en-US" dirty="0"/>
              <a:t>Not clearly communicate uncertainty</a:t>
            </a:r>
          </a:p>
          <a:p>
            <a:r>
              <a:rPr lang="en-US" dirty="0">
                <a:solidFill>
                  <a:schemeClr val="bg1">
                    <a:lumMod val="50000"/>
                  </a:schemeClr>
                </a:solidFill>
              </a:rPr>
              <a:t>Suggest misleading patterns or pander to pre-existing prejudices</a:t>
            </a:r>
          </a:p>
        </p:txBody>
      </p:sp>
    </p:spTree>
    <p:extLst>
      <p:ext uri="{BB962C8B-B14F-4D97-AF65-F5344CB8AC3E}">
        <p14:creationId xmlns:p14="http://schemas.microsoft.com/office/powerpoint/2010/main" val="263628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800"/>
            <a:ext cx="5791200" cy="411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4797552"/>
            <a:ext cx="6629400" cy="1323439"/>
          </a:xfrm>
          <a:prstGeom prst="rect">
            <a:avLst/>
          </a:prstGeom>
          <a:noFill/>
        </p:spPr>
        <p:txBody>
          <a:bodyPr wrap="square" rtlCol="0">
            <a:spAutoFit/>
          </a:bodyPr>
          <a:lstStyle/>
          <a:p>
            <a:r>
              <a:rPr lang="en-US" sz="2000" dirty="0"/>
              <a:t>Forecast of seal level rise by the Intergovernmental Panel of Climate Change (IPCC) in 1990.  The grey band is the range of forecasts. According to IPCC, sea level could rise roughly between 1.5 and 6.5cm by 2010.</a:t>
            </a:r>
          </a:p>
        </p:txBody>
      </p:sp>
    </p:spTree>
    <p:extLst>
      <p:ext uri="{BB962C8B-B14F-4D97-AF65-F5344CB8AC3E}">
        <p14:creationId xmlns:p14="http://schemas.microsoft.com/office/powerpoint/2010/main" val="288977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38" y="877957"/>
            <a:ext cx="882691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0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solidFill>
                  <a:schemeClr val="bg1">
                    <a:lumMod val="50000"/>
                  </a:schemeClr>
                </a:solidFill>
              </a:rPr>
              <a:t>Poor design or labeling.</a:t>
            </a:r>
          </a:p>
          <a:p>
            <a:r>
              <a:rPr lang="en-US" dirty="0">
                <a:solidFill>
                  <a:schemeClr val="bg1">
                    <a:lumMod val="50000"/>
                  </a:schemeClr>
                </a:solidFill>
              </a:rPr>
              <a:t>Display insufficient information or too much information</a:t>
            </a:r>
          </a:p>
          <a:p>
            <a:r>
              <a:rPr lang="en-US" dirty="0">
                <a:solidFill>
                  <a:schemeClr val="bg1">
                    <a:lumMod val="50000"/>
                  </a:schemeClr>
                </a:solidFill>
              </a:rPr>
              <a:t>Display wrong or dubious information </a:t>
            </a:r>
          </a:p>
          <a:p>
            <a:r>
              <a:rPr lang="en-US" dirty="0">
                <a:solidFill>
                  <a:schemeClr val="bg1">
                    <a:lumMod val="50000"/>
                  </a:schemeClr>
                </a:solidFill>
              </a:rPr>
              <a:t>Not clearly communicate uncertainty</a:t>
            </a:r>
          </a:p>
          <a:p>
            <a:r>
              <a:rPr lang="en-US" dirty="0"/>
              <a:t>Suggest misleading patterns or pander to pre-existing prejudices</a:t>
            </a:r>
          </a:p>
        </p:txBody>
      </p:sp>
    </p:spTree>
    <p:extLst>
      <p:ext uri="{BB962C8B-B14F-4D97-AF65-F5344CB8AC3E}">
        <p14:creationId xmlns:p14="http://schemas.microsoft.com/office/powerpoint/2010/main" val="179753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24594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05100" y="5748010"/>
            <a:ext cx="2819400" cy="523220"/>
          </a:xfrm>
          <a:prstGeom prst="rect">
            <a:avLst/>
          </a:prstGeom>
        </p:spPr>
        <p:txBody>
          <a:bodyPr wrap="square">
            <a:spAutoFit/>
          </a:bodyPr>
          <a:lstStyle/>
          <a:p>
            <a:r>
              <a:rPr lang="en-US" sz="2800" dirty="0"/>
              <a:t>Fox News, 2012</a:t>
            </a:r>
          </a:p>
        </p:txBody>
      </p:sp>
    </p:spTree>
    <p:extLst>
      <p:ext uri="{BB962C8B-B14F-4D97-AF65-F5344CB8AC3E}">
        <p14:creationId xmlns:p14="http://schemas.microsoft.com/office/powerpoint/2010/main" val="78132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261" y="224872"/>
            <a:ext cx="5531284"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30357" y="5486400"/>
            <a:ext cx="7696200" cy="1200329"/>
          </a:xfrm>
          <a:prstGeom prst="rect">
            <a:avLst/>
          </a:prstGeom>
        </p:spPr>
        <p:txBody>
          <a:bodyPr wrap="square">
            <a:spAutoFit/>
          </a:bodyPr>
          <a:lstStyle/>
          <a:p>
            <a:r>
              <a:rPr lang="en-US" sz="2400" dirty="0"/>
              <a:t>Be aware of several challenges in chart reading: the relationship between </a:t>
            </a:r>
            <a:r>
              <a:rPr lang="en-US" sz="2400" dirty="0">
                <a:solidFill>
                  <a:srgbClr val="FF0000"/>
                </a:solidFill>
              </a:rPr>
              <a:t>correlation and causation</a:t>
            </a:r>
            <a:r>
              <a:rPr lang="en-US" sz="2400" dirty="0"/>
              <a:t>, </a:t>
            </a:r>
            <a:r>
              <a:rPr lang="en-US" sz="2400" dirty="0">
                <a:solidFill>
                  <a:srgbClr val="FF0000"/>
                </a:solidFill>
              </a:rPr>
              <a:t>the role of amalgamation paradoxes</a:t>
            </a:r>
            <a:r>
              <a:rPr lang="en-US" sz="2400" dirty="0"/>
              <a:t>, and the </a:t>
            </a:r>
            <a:r>
              <a:rPr lang="en-US" sz="2400" dirty="0">
                <a:solidFill>
                  <a:srgbClr val="FF0000"/>
                </a:solidFill>
              </a:rPr>
              <a:t>ecological fallacy</a:t>
            </a:r>
            <a:r>
              <a:rPr lang="en-US" sz="2400" dirty="0"/>
              <a:t>.</a:t>
            </a:r>
          </a:p>
        </p:txBody>
      </p:sp>
      <p:sp>
        <p:nvSpPr>
          <p:cNvPr id="5" name="Rectangle 4"/>
          <p:cNvSpPr/>
          <p:nvPr/>
        </p:nvSpPr>
        <p:spPr>
          <a:xfrm>
            <a:off x="6629400" y="921118"/>
            <a:ext cx="2286000" cy="1631216"/>
          </a:xfrm>
          <a:prstGeom prst="rect">
            <a:avLst/>
          </a:prstGeom>
        </p:spPr>
        <p:txBody>
          <a:bodyPr>
            <a:spAutoFit/>
          </a:bodyPr>
          <a:lstStyle/>
          <a:p>
            <a:pPr lvl="0"/>
            <a:r>
              <a:rPr lang="en-US" sz="2000" dirty="0">
                <a:solidFill>
                  <a:prstClr val="black"/>
                </a:solidFill>
              </a:rPr>
              <a:t>It is wrong to claim that “The more cigarettes we consume, the longer we live”.</a:t>
            </a:r>
          </a:p>
        </p:txBody>
      </p:sp>
    </p:spTree>
    <p:extLst>
      <p:ext uri="{BB962C8B-B14F-4D97-AF65-F5344CB8AC3E}">
        <p14:creationId xmlns:p14="http://schemas.microsoft.com/office/powerpoint/2010/main" val="2326087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85321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98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
            <a:ext cx="678827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28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84131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5410200"/>
            <a:ext cx="6858000" cy="1015663"/>
          </a:xfrm>
          <a:prstGeom prst="rect">
            <a:avLst/>
          </a:prstGeom>
          <a:noFill/>
        </p:spPr>
        <p:txBody>
          <a:bodyPr wrap="square" rtlCol="0">
            <a:spAutoFit/>
          </a:bodyPr>
          <a:lstStyle/>
          <a:p>
            <a:r>
              <a:rPr lang="en-US" sz="2000" dirty="0"/>
              <a:t>The level of religious commitment is inversely associated with happiness. However, we cannot claim that increasing religiosity leads to lower happiness. The inverse causality may be true. </a:t>
            </a:r>
          </a:p>
        </p:txBody>
      </p:sp>
    </p:spTree>
    <p:extLst>
      <p:ext uri="{BB962C8B-B14F-4D97-AF65-F5344CB8AC3E}">
        <p14:creationId xmlns:p14="http://schemas.microsoft.com/office/powerpoint/2010/main" val="3995830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Charts have ethical consequences.</a:t>
            </a:r>
          </a:p>
          <a:p>
            <a:r>
              <a:rPr lang="en-US" dirty="0"/>
              <a:t>Due to the wide use of social media, we can all be content generator and reach many users. </a:t>
            </a:r>
          </a:p>
          <a:p>
            <a:r>
              <a:rPr lang="en-US" dirty="0"/>
              <a:t>It is a civic responsibility to avoid spreading misleading charts to build healthy information consumption environment. </a:t>
            </a:r>
          </a:p>
          <a:p>
            <a:r>
              <a:rPr lang="en-US" dirty="0"/>
              <a:t>Testing your charts on other people is essential. </a:t>
            </a:r>
          </a:p>
          <a:p>
            <a:endParaRPr lang="en-US" dirty="0"/>
          </a:p>
          <a:p>
            <a:endParaRPr lang="en-US" dirty="0"/>
          </a:p>
          <a:p>
            <a:endParaRPr lang="en-US" dirty="0"/>
          </a:p>
        </p:txBody>
      </p:sp>
    </p:spTree>
    <p:extLst>
      <p:ext uri="{BB962C8B-B14F-4D97-AF65-F5344CB8AC3E}">
        <p14:creationId xmlns:p14="http://schemas.microsoft.com/office/powerpoint/2010/main" val="87799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44762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86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Ethical Principles of Data Visualization</a:t>
            </a:r>
          </a:p>
        </p:txBody>
      </p:sp>
      <p:sp>
        <p:nvSpPr>
          <p:cNvPr id="3" name="Content Placeholder 2"/>
          <p:cNvSpPr>
            <a:spLocks noGrp="1"/>
          </p:cNvSpPr>
          <p:nvPr>
            <p:ph idx="1"/>
          </p:nvPr>
        </p:nvSpPr>
        <p:spPr/>
        <p:txBody>
          <a:bodyPr>
            <a:normAutofit/>
          </a:bodyPr>
          <a:lstStyle/>
          <a:p>
            <a:r>
              <a:rPr lang="en-US" dirty="0"/>
              <a:t>Need to explicitly consider ethical principles when creating and distributing visualizations.</a:t>
            </a:r>
          </a:p>
          <a:p>
            <a:pPr lvl="1"/>
            <a:r>
              <a:rPr lang="en-US" dirty="0"/>
              <a:t>Transparency</a:t>
            </a:r>
          </a:p>
          <a:p>
            <a:pPr lvl="1"/>
            <a:r>
              <a:rPr lang="en-US" dirty="0"/>
              <a:t>Integrity</a:t>
            </a:r>
          </a:p>
          <a:p>
            <a:pPr lvl="1"/>
            <a:r>
              <a:rPr lang="en-US" dirty="0"/>
              <a:t>Accountability</a:t>
            </a:r>
          </a:p>
          <a:p>
            <a:pPr marL="402336" lvl="1" indent="0">
              <a:buNone/>
            </a:pPr>
            <a:endParaRPr lang="en-US" dirty="0"/>
          </a:p>
        </p:txBody>
      </p:sp>
    </p:spTree>
    <p:extLst>
      <p:ext uri="{BB962C8B-B14F-4D97-AF65-F5344CB8AC3E}">
        <p14:creationId xmlns:p14="http://schemas.microsoft.com/office/powerpoint/2010/main" val="57010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a:t>
            </a:r>
          </a:p>
        </p:txBody>
      </p:sp>
      <p:sp>
        <p:nvSpPr>
          <p:cNvPr id="3" name="Content Placeholder 2"/>
          <p:cNvSpPr>
            <a:spLocks noGrp="1"/>
          </p:cNvSpPr>
          <p:nvPr>
            <p:ph idx="1"/>
          </p:nvPr>
        </p:nvSpPr>
        <p:spPr>
          <a:xfrm>
            <a:off x="1435608" y="1447800"/>
            <a:ext cx="7403592" cy="4800600"/>
          </a:xfrm>
        </p:spPr>
        <p:txBody>
          <a:bodyPr>
            <a:normAutofit fontScale="70000" lnSpcReduction="20000"/>
          </a:bodyPr>
          <a:lstStyle/>
          <a:p>
            <a:r>
              <a:rPr lang="en-US" dirty="0"/>
              <a:t>The essential goal of data visualization is to bring transparency.</a:t>
            </a:r>
          </a:p>
          <a:p>
            <a:pPr lvl="1"/>
            <a:r>
              <a:rPr lang="en-US" dirty="0"/>
              <a:t>Help users better understand the data and glean new insights. </a:t>
            </a:r>
          </a:p>
          <a:p>
            <a:pPr lvl="1"/>
            <a:r>
              <a:rPr lang="en-US" dirty="0"/>
              <a:t>Visualization needs to be effective. </a:t>
            </a:r>
          </a:p>
          <a:p>
            <a:pPr lvl="1"/>
            <a:r>
              <a:rPr lang="en-US" b="1" dirty="0"/>
              <a:t>A graphic that is confusing or misleading is unethical, regardless of intent, since it creates misunderstanding for the audience.</a:t>
            </a:r>
            <a:r>
              <a:rPr lang="en-US" dirty="0"/>
              <a:t> </a:t>
            </a:r>
          </a:p>
          <a:p>
            <a:r>
              <a:rPr lang="en-US" dirty="0"/>
              <a:t>A visualization can have many potential hidden aspects.</a:t>
            </a:r>
          </a:p>
          <a:p>
            <a:pPr lvl="1"/>
            <a:r>
              <a:rPr lang="en-US" dirty="0"/>
              <a:t>The process of data collection, and data preparation</a:t>
            </a:r>
          </a:p>
          <a:p>
            <a:pPr lvl="1"/>
            <a:r>
              <a:rPr lang="en-US" dirty="0"/>
              <a:t>Decisions about the design complexity. </a:t>
            </a:r>
          </a:p>
          <a:p>
            <a:pPr lvl="1"/>
            <a:r>
              <a:rPr lang="en-US" dirty="0"/>
              <a:t>Context of visualization. </a:t>
            </a:r>
          </a:p>
          <a:p>
            <a:pPr lvl="1"/>
            <a:r>
              <a:rPr lang="en-US" dirty="0"/>
              <a:t>Important to achieve open and truthful communications through visualization. </a:t>
            </a:r>
          </a:p>
          <a:p>
            <a:pPr lvl="1"/>
            <a:endParaRPr lang="en-US" dirty="0"/>
          </a:p>
        </p:txBody>
      </p:sp>
    </p:spTree>
    <p:extLst>
      <p:ext uri="{BB962C8B-B14F-4D97-AF65-F5344CB8AC3E}">
        <p14:creationId xmlns:p14="http://schemas.microsoft.com/office/powerpoint/2010/main" val="28505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a:t>
            </a:r>
          </a:p>
        </p:txBody>
      </p:sp>
      <p:sp>
        <p:nvSpPr>
          <p:cNvPr id="3" name="Content Placeholder 2"/>
          <p:cNvSpPr>
            <a:spLocks noGrp="1"/>
          </p:cNvSpPr>
          <p:nvPr>
            <p:ph idx="1"/>
          </p:nvPr>
        </p:nvSpPr>
        <p:spPr>
          <a:xfrm>
            <a:off x="1219200" y="1447800"/>
            <a:ext cx="7498080" cy="4800600"/>
          </a:xfrm>
        </p:spPr>
        <p:txBody>
          <a:bodyPr>
            <a:normAutofit/>
          </a:bodyPr>
          <a:lstStyle/>
          <a:p>
            <a:pPr lvl="1"/>
            <a:r>
              <a:rPr lang="en-US" dirty="0"/>
              <a:t>Act with honesty when creating and distributing visualizations.</a:t>
            </a:r>
          </a:p>
        </p:txBody>
      </p:sp>
    </p:spTree>
    <p:extLst>
      <p:ext uri="{BB962C8B-B14F-4D97-AF65-F5344CB8AC3E}">
        <p14:creationId xmlns:p14="http://schemas.microsoft.com/office/powerpoint/2010/main" val="350475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a:t>
            </a:r>
          </a:p>
        </p:txBody>
      </p:sp>
      <p:sp>
        <p:nvSpPr>
          <p:cNvPr id="3" name="Content Placeholder 2"/>
          <p:cNvSpPr>
            <a:spLocks noGrp="1"/>
          </p:cNvSpPr>
          <p:nvPr>
            <p:ph idx="1"/>
          </p:nvPr>
        </p:nvSpPr>
        <p:spPr>
          <a:xfrm>
            <a:off x="990600" y="1447800"/>
            <a:ext cx="7943088" cy="4800600"/>
          </a:xfrm>
        </p:spPr>
        <p:txBody>
          <a:bodyPr>
            <a:normAutofit lnSpcReduction="10000"/>
          </a:bodyPr>
          <a:lstStyle/>
          <a:p>
            <a:pPr lvl="1"/>
            <a:r>
              <a:rPr lang="en-US" dirty="0"/>
              <a:t>Accept responsibility for all decisions </a:t>
            </a:r>
          </a:p>
          <a:p>
            <a:pPr lvl="1"/>
            <a:r>
              <a:rPr lang="en-US" dirty="0"/>
              <a:t>Think about the consequences a visualization can have on viewers when creating and distributing visualizations.</a:t>
            </a:r>
          </a:p>
          <a:p>
            <a:pPr lvl="1"/>
            <a:r>
              <a:rPr lang="en-US" dirty="0"/>
              <a:t>It is important to train yourself to become skillful consumers of charts and graphs—by being aware of your own biases and learning to see what charts and graphs </a:t>
            </a:r>
            <a:r>
              <a:rPr lang="en-US" i="1" dirty="0"/>
              <a:t>don’t </a:t>
            </a:r>
            <a:r>
              <a:rPr lang="en-US" dirty="0"/>
              <a:t>necessarily show. </a:t>
            </a:r>
          </a:p>
          <a:p>
            <a:pPr lvl="1"/>
            <a:r>
              <a:rPr lang="en-US" dirty="0"/>
              <a:t>This skill termed “</a:t>
            </a:r>
            <a:r>
              <a:rPr lang="en-US" dirty="0" err="1"/>
              <a:t>graphicacy</a:t>
            </a:r>
            <a:r>
              <a:rPr lang="en-US" dirty="0"/>
              <a:t>” is the foundation for becoming ethical creators and responsible purveyors of data visualizations.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9552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Charts Lie?</a:t>
            </a:r>
          </a:p>
        </p:txBody>
      </p:sp>
      <p:sp>
        <p:nvSpPr>
          <p:cNvPr id="3" name="Content Placeholder 2"/>
          <p:cNvSpPr>
            <a:spLocks noGrp="1"/>
          </p:cNvSpPr>
          <p:nvPr>
            <p:ph idx="1"/>
          </p:nvPr>
        </p:nvSpPr>
        <p:spPr/>
        <p:txBody>
          <a:bodyPr/>
          <a:lstStyle/>
          <a:p>
            <a:r>
              <a:rPr lang="en-US" dirty="0"/>
              <a:t>Poor design or labeling.</a:t>
            </a:r>
          </a:p>
          <a:p>
            <a:r>
              <a:rPr lang="en-US" dirty="0"/>
              <a:t>Display insufficient information or too much information</a:t>
            </a:r>
          </a:p>
          <a:p>
            <a:r>
              <a:rPr lang="en-US" dirty="0"/>
              <a:t>Display wrong or dubious information </a:t>
            </a:r>
          </a:p>
          <a:p>
            <a:r>
              <a:rPr lang="en-US" dirty="0"/>
              <a:t>Not clearly communicate uncertainty</a:t>
            </a:r>
          </a:p>
          <a:p>
            <a:r>
              <a:rPr lang="en-US" dirty="0"/>
              <a:t>Suggest misleading patterns or pander to pre-existing prejudices</a:t>
            </a:r>
          </a:p>
        </p:txBody>
      </p:sp>
    </p:spTree>
    <p:extLst>
      <p:ext uri="{BB962C8B-B14F-4D97-AF65-F5344CB8AC3E}">
        <p14:creationId xmlns:p14="http://schemas.microsoft.com/office/powerpoint/2010/main" val="3612460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4650</TotalTime>
  <Words>1836</Words>
  <Application>Microsoft Office PowerPoint</Application>
  <PresentationFormat>On-screen Show (4:3)</PresentationFormat>
  <Paragraphs>171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Solstice</vt:lpstr>
      <vt:lpstr>Ethics of Data Visualization </vt:lpstr>
      <vt:lpstr>Charts can be misleading</vt:lpstr>
      <vt:lpstr>PowerPoint Presentation</vt:lpstr>
      <vt:lpstr>PowerPoint Presentation</vt:lpstr>
      <vt:lpstr>Ethical Principles of Data Visualization</vt:lpstr>
      <vt:lpstr>Transparency</vt:lpstr>
      <vt:lpstr>Integrity</vt:lpstr>
      <vt:lpstr>Accountability</vt:lpstr>
      <vt:lpstr>How Charts Lie?</vt:lpstr>
      <vt:lpstr>How Charts Lie?</vt:lpstr>
      <vt:lpstr>PowerPoint Presentation</vt:lpstr>
      <vt:lpstr>PowerPoint Presentation</vt:lpstr>
      <vt:lpstr>PowerPoint Presentation</vt:lpstr>
      <vt:lpstr>PowerPoint Presentation</vt:lpstr>
      <vt:lpstr>PowerPoint Presentation</vt:lpstr>
      <vt:lpstr>How Charts Lie?</vt:lpstr>
      <vt:lpstr>PowerPoint Presentation</vt:lpstr>
      <vt:lpstr>PowerPoint Presentation</vt:lpstr>
      <vt:lpstr>PowerPoint Presentation</vt:lpstr>
      <vt:lpstr>PowerPoint Presentation</vt:lpstr>
      <vt:lpstr>PowerPoint Presentation</vt:lpstr>
      <vt:lpstr>How Charts Lie?</vt:lpstr>
      <vt:lpstr>PowerPoint Presentation</vt:lpstr>
      <vt:lpstr>PowerPoint Presentation</vt:lpstr>
      <vt:lpstr>PowerPoint Presentation</vt:lpstr>
      <vt:lpstr>How Charts Lie?</vt:lpstr>
      <vt:lpstr>PowerPoint Presentation</vt:lpstr>
      <vt:lpstr>PowerPoint Presentation</vt:lpstr>
      <vt:lpstr>How Charts Lie?</vt:lpstr>
      <vt:lpstr>PowerPoint Presentation</vt:lpstr>
      <vt:lpstr>PowerPoint Presentation</vt:lpstr>
      <vt:lpstr>PowerPoint Presentation</vt:lpstr>
      <vt:lpstr>PowerPoint Presentation</vt:lpstr>
      <vt:lpstr>Conclusions</vt:lpstr>
    </vt:vector>
  </TitlesOfParts>
  <Company>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Data Visualization </dc:title>
  <dc:creator>HL</dc:creator>
  <cp:lastModifiedBy>HL</cp:lastModifiedBy>
  <cp:revision>126</cp:revision>
  <dcterms:created xsi:type="dcterms:W3CDTF">2020-10-29T17:07:47Z</dcterms:created>
  <dcterms:modified xsi:type="dcterms:W3CDTF">2021-04-20T15:16:49Z</dcterms:modified>
</cp:coreProperties>
</file>