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6649" autoAdjust="0"/>
  </p:normalViewPr>
  <p:slideViewPr>
    <p:cSldViewPr snapToGrid="0">
      <p:cViewPr varScale="1">
        <p:scale>
          <a:sx n="70" d="100"/>
          <a:sy n="70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C2BB7-CA74-47AE-AC59-B309524482A6}" type="datetimeFigureOut">
              <a:rPr lang="en-US" smtClean="0"/>
              <a:t>7/8/2015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084DD-99A7-43B7-8F9E-32E0789C4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5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ertify.com/2014-10-03-Study-Shows-137-Million-Lost-in-Expense-Report-Fraud" TargetMode="External"/><Relationship Id="rId13" Type="http://schemas.openxmlformats.org/officeDocument/2006/relationships/hyperlink" Target="http://www.acfe.com/fraud-examiner.aspx?id=4294979665" TargetMode="External"/><Relationship Id="rId18" Type="http://schemas.openxmlformats.org/officeDocument/2006/relationships/hyperlink" Target="http://www.acfe.com/fraud-examiner.aspx?id=4294972114" TargetMode="External"/><Relationship Id="rId3" Type="http://schemas.openxmlformats.org/officeDocument/2006/relationships/hyperlink" Target="http://www.acfe.com/rttn-perpetrator-schemes.aspx" TargetMode="External"/><Relationship Id="rId7" Type="http://schemas.openxmlformats.org/officeDocument/2006/relationships/hyperlink" Target="http://www.bizjournals.com/boston/news/2014/02/04/metlife-banana-republic-victorias.html" TargetMode="External"/><Relationship Id="rId12" Type="http://schemas.openxmlformats.org/officeDocument/2006/relationships/hyperlink" Target="http://www.mncpa.org/publications/footnote/2015-02/employee-expense-reimbursements-legitimate-or-fraudulent.aspx" TargetMode="External"/><Relationship Id="rId17" Type="http://schemas.openxmlformats.org/officeDocument/2006/relationships/hyperlink" Target="http://www.bloomberg.com/apps/news?pid=newsarchive&amp;sid=aLKzGkSrUrZI&amp;refer=home" TargetMode="External"/><Relationship Id="rId2" Type="http://schemas.openxmlformats.org/officeDocument/2006/relationships/slide" Target="../slides/slide7.xml"/><Relationship Id="rId16" Type="http://schemas.openxmlformats.org/officeDocument/2006/relationships/hyperlink" Target="http://danielsethics.mgt.unm.edu/pdf/agriculture-commissioner.pdf" TargetMode="External"/><Relationship Id="rId20" Type="http://schemas.openxmlformats.org/officeDocument/2006/relationships/hyperlink" Target="file:///F:\Final%20Cases\website_cases\CFO%20Daily%20News,%20November%205,%202013,%20http:\www.cfodailynews.com\more-than-50-of-employees-own-up-to-committing-te-fraud\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watch?t=51&amp;v=SPR6UssAYus" TargetMode="External"/><Relationship Id="rId11" Type="http://schemas.openxmlformats.org/officeDocument/2006/relationships/hyperlink" Target="http://www.mcgoverngreene.com/archives/archive_articles/Craig_Greene_Archives/expense_acct_fraud.html" TargetMode="External"/><Relationship Id="rId5" Type="http://schemas.openxmlformats.org/officeDocument/2006/relationships/hyperlink" Target="http://www.businessinsider.com/mark-hurd-jodie-fisher-hp-2011-12" TargetMode="External"/><Relationship Id="rId15" Type="http://schemas.openxmlformats.org/officeDocument/2006/relationships/hyperlink" Target="http://www.cnn.com/2011/12/05/travel/expense-account-business-travel/" TargetMode="External"/><Relationship Id="rId10" Type="http://schemas.openxmlformats.org/officeDocument/2006/relationships/hyperlink" Target="http://www.nytimes.com/2010/11/16/business/16expenses.html" TargetMode="External"/><Relationship Id="rId19" Type="http://schemas.openxmlformats.org/officeDocument/2006/relationships/hyperlink" Target="http://www.wsj.com/news/articles/SB10001424052748704268004575417800832885086?cb=logged0.18489948357455432" TargetMode="External"/><Relationship Id="rId4" Type="http://schemas.openxmlformats.org/officeDocument/2006/relationships/hyperlink" Target="http://www.accessacloud.com/acloud-blog/posts/2015/february/expenses-fraud-nature,-nurture-or-a-bit-of-both/" TargetMode="External"/><Relationship Id="rId9" Type="http://schemas.openxmlformats.org/officeDocument/2006/relationships/hyperlink" Target="http://www.entrepreneur.com/article/238748" TargetMode="External"/><Relationship Id="rId14" Type="http://schemas.openxmlformats.org/officeDocument/2006/relationships/hyperlink" Target="http://blog.accountants.intuit.com/from-the-experts/the-tone-at-the-top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causes individuals to commit expense fraud? The Fraud Triangle is a model that explains three common factors that are behind most fraudulent behavior: pressure, opportunity, and rationalization.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Pressure to commit fraud (e.g. new salesperson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pressured by fellow salespeople to pad her expense account as they do)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Opportunity, or weaknesses in internal controls allowing employees to engage in unethical behavior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Rationalization is when employees try to justify the behavior to feel less guilty (e.g. They didn’t give me the raise I deserved)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84DD-99A7-43B7-8F9E-32E0789C4B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6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r>
              <a:rPr lang="en-US" baseline="0" dirty="0" smtClean="0"/>
              <a:t> example of fraud—when professors sign up for conferences in places where they want to vacation, sign in to the conference, skip all the sessions, and then submit for reimbursement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84DD-99A7-43B7-8F9E-32E0789C4B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1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84DD-99A7-43B7-8F9E-32E0789C4B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9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Tone at the top is crucially important, especially since much expense</a:t>
            </a:r>
            <a:r>
              <a:rPr lang="en-US" baseline="0" dirty="0" smtClean="0"/>
              <a:t> account fraud is committed by those in higher-level positions. Managers who are lax about separating legitimate business expenses from personal items will encourage other employees in the firm to do the same.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Sources used: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 of Certified Fraud Examiners, “Schemes Based on Perpetrator’s Department,”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Report to the Nations on Occupational Fraud and Abuse 2014 Global Fraud Survey,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http://www.acfe.com/rttn-perpetrator-schemes.aspx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Jazz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Aujla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“Expenses fraud: Nature, nurture or a bit of both?”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aCloud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blog,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February 27, 2015,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http://www.accessacloud.com/acloud-blog/posts/2015/february/expenses-fraud-nature,-nurture-or-a-bit-of-both/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Henry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Blodget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“Well, There’s No Longer Any Mystery Why HP Fired Mark Hurd,”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Insider,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December 30, 2011,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http://www.businessinsider.com/mark-hurd-jodie-fisher-hp-2011-12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Rich Brody and O.C. Ferrell, “Professor Rich Brody—Fraud Triangle,”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YouTube,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December 14, 2012,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https://www.youtube.com/watch?t=51&amp;v=SPR6UssAYus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L. Brown, “Former MetLife employee pleads guilty to fraud in phony drug expense scheme,”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Boston Business Journal,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February 4, 2014,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http://www.bizjournals.com/boston/news/2014/02/04/metlife-banana-republic-victorias.html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Certify, Inc., “Study Shows $13.7 Million Lost in Expense Report Fraud,” October 3, 2014,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https://www.certify.com/2014-10-03-Study-Shows-137-Million-Lost-in-Expense-Report-Fraud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Chris Farrell, “5 Simple Steps to Prevent Expense Fraud,”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Entrepreneur,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October 21, 2014,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http://www.entrepreneur.com/article/238748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O.C. Ferrell, John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Fraedrich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Linda Ferrell,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Ethics: Ethical Decision Making and Cases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10th ed. (Mason, OH: South-Western Cengage Learning,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Liz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Galst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“A Little Extra on the Road,”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New York Times,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November 15, 2010,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/>
              </a:rPr>
              <a:t>http://www.nytimes.com/2010/11/16/business/16expenses.html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Craig L. Greene, “Expense Account and Travel Fraud,”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McGovern &amp; Greene LLP,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/>
              </a:rPr>
              <a:t>http://www.mcgoverngreene.com/archives/archive_articles/Craig_Greene_Archives/expense_acct_fraud.html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Abigail Grenfell, “Employee expense reimbursements: Legitimate or fraudulent?”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Minnesota Society of Certified Public Accountants,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February/March 2015,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/>
              </a:rPr>
              <a:t>http://www.mncpa.org/publications/footnote/2015-02/employee-expense-reimbursements-legitimate-or-fraudulent.aspx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Misty Norris-Carter, “Are Your Travel Expenses Monitored?”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ACFE,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September 2013,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/>
              </a:rPr>
              <a:t>http://www.acfe.com/fraud-examiner.aspx?id=4294979665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 Ramey, “Detecting Fraud: The Tone at the Top,”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Intuit Accountants,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 22, 2012,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4"/>
              </a:rPr>
              <a:t>http://blog.accountants.intuit.com/from-the-experts/the-tone-at-the-top/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Ashley Strickland, “Check ‘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twice: Expense accounts get some travelers in trouble,”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CNN,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December 8, 2011,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5"/>
              </a:rPr>
              <a:t>http://www.cnn.com/2011/12/05/travel/expense-account-business-travel/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UNM Daniels Fund Ethics Initiative, “The Ethical Challenges Facing Public Officials: The Case of Former Kentucky Agriculture Commissioner,”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6"/>
              </a:rPr>
              <a:t>http://danielsethics.mgt.unm.edu/pdf/agriculture-commissioner.pdf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Bob Van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Jennifer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Boulden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“Wal-Mart Ex-Vice Chairman Coughlin Gets House Arrest (Update4),”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Bloomberg,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April 11, 20016,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7"/>
              </a:rPr>
              <a:t>http://www.bloomberg.com/apps/news?pid=newsarchive&amp;sid=aLKzGkSrUrZI&amp;refer=home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Yasmin Vazquez, “The Fraud Curve: White-Collar Crime in Higher Education,”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ACFE,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8"/>
              </a:rPr>
              <a:t>http://www.acfe.com/fraud-examiner.aspx?id=4294972114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Worthen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Joann S. Lublin, “Mark Hurd Neglected to Follow H-P Code,”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Wall Street Journal,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August 8, 2010,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9"/>
              </a:rPr>
              <a:t>http://www.wsj.com/news/articles/SB10001424052748704268004575417800832885086?cb=logged0.18489948357455432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Candice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Wierzbowski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“More than 50% of employees own up to committing T&amp;E fraud,” </a:t>
            </a:r>
            <a:r>
              <a:rPr lang="en-US" sz="1200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0"/>
              </a:rPr>
              <a:t>CFO Daily News,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0"/>
              </a:rPr>
              <a:t>November 5, 2013, </a:t>
            </a:r>
            <a:r>
              <a:rPr lang="en-US" sz="1200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0"/>
              </a:rPr>
              <a:t>http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0"/>
              </a:rPr>
              <a:t>://www.cfodailynews.com/more-than-50-of-employees-own-up-to-committing-te-fraud/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(accessed June 29, 2015).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84DD-99A7-43B7-8F9E-32E0789C4B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27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5867400"/>
            <a:ext cx="33528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065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6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4432"/>
            <a:ext cx="10058400" cy="16093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7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60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7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6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3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7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8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7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UNM Swish Bar R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439C7B9-1280-48FA-A904-310327D50B8C}" type="slidenum">
              <a:rPr lang="en-US" sz="1200" smtClean="0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5867400"/>
            <a:ext cx="33528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40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9108" y="2838632"/>
            <a:ext cx="8001000" cy="101003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Expense Account Fraud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59208" y="3810000"/>
            <a:ext cx="6400800" cy="1752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Jennifer Sawayda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Program Specialist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Anderson School of Management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University of New Mexico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Albuquerque, NM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© O.C. and Linda Ferrell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1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Some Stats…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01254"/>
            <a:ext cx="10058400" cy="467094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13.8% of fraud schemes involve expenses</a:t>
            </a:r>
          </a:p>
          <a:p>
            <a:r>
              <a:rPr lang="en-US" sz="2800" dirty="0" smtClean="0"/>
              <a:t>Common schemes involve padding expense accounts, using company expenses to purchase non-work-related items, and falsifying reimbursements</a:t>
            </a:r>
          </a:p>
          <a:p>
            <a:r>
              <a:rPr lang="en-US" sz="2800" dirty="0" smtClean="0"/>
              <a:t>27% of expense reimbursement fraud committed by managers and/or supervisors</a:t>
            </a:r>
          </a:p>
          <a:p>
            <a:r>
              <a:rPr lang="en-US" sz="2800" dirty="0" smtClean="0"/>
              <a:t>Median loss for organizations that are victims of expense accounting fraud is $30,000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931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 Triangle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168289" y="1625980"/>
            <a:ext cx="6048375" cy="4398407"/>
            <a:chOff x="3314700" y="1857994"/>
            <a:chExt cx="6048375" cy="4398407"/>
          </a:xfrm>
        </p:grpSpPr>
        <p:sp>
          <p:nvSpPr>
            <p:cNvPr id="7" name="Isosceles Triangle 6"/>
            <p:cNvSpPr/>
            <p:nvPr/>
          </p:nvSpPr>
          <p:spPr>
            <a:xfrm>
              <a:off x="4267199" y="2228850"/>
              <a:ext cx="4333875" cy="363855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48350" y="1857994"/>
              <a:ext cx="1476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Pressure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4700" y="5887069"/>
              <a:ext cx="14763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Opportunity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43800" y="5887069"/>
              <a:ext cx="1819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Rationalization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6913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57084"/>
            <a:ext cx="10600784" cy="1609344"/>
          </a:xfrm>
        </p:spPr>
        <p:txBody>
          <a:bodyPr/>
          <a:lstStyle/>
          <a:p>
            <a:r>
              <a:rPr lang="en-US" dirty="0" smtClean="0"/>
              <a:t>Examples of </a:t>
            </a:r>
            <a:r>
              <a:rPr lang="en-US" dirty="0" smtClean="0"/>
              <a:t>Expense </a:t>
            </a:r>
            <a:r>
              <a:rPr lang="en-US" dirty="0" smtClean="0"/>
              <a:t>Accounting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61714"/>
            <a:ext cx="10058400" cy="4050792"/>
          </a:xfrm>
        </p:spPr>
        <p:txBody>
          <a:bodyPr/>
          <a:lstStyle/>
          <a:p>
            <a:r>
              <a:rPr lang="en-US" sz="2400" dirty="0" smtClean="0"/>
              <a:t>Richie Farmer, former agriculture commissioner of Kentucky</a:t>
            </a:r>
          </a:p>
          <a:p>
            <a:pPr lvl="1"/>
            <a:r>
              <a:rPr lang="en-US" sz="2200" dirty="0" smtClean="0"/>
              <a:t>Used state funds to pay for personal items</a:t>
            </a:r>
          </a:p>
          <a:p>
            <a:pPr lvl="1"/>
            <a:r>
              <a:rPr lang="en-US" sz="2200" dirty="0" smtClean="0"/>
              <a:t>Sponsored a racing team owned by relative with $20K meant for a buy local initiative</a:t>
            </a:r>
          </a:p>
          <a:p>
            <a:pPr lvl="1"/>
            <a:r>
              <a:rPr lang="en-US" sz="2200" dirty="0" smtClean="0"/>
              <a:t>Pocketed extra gifts for commissioners paid for by state funds</a:t>
            </a:r>
          </a:p>
          <a:p>
            <a:r>
              <a:rPr lang="en-US" sz="2400" dirty="0" smtClean="0"/>
              <a:t>Thomas Coughlin, former vice chair of Walmart board</a:t>
            </a:r>
          </a:p>
          <a:p>
            <a:pPr lvl="1"/>
            <a:r>
              <a:rPr lang="en-US" sz="2200" dirty="0" smtClean="0"/>
              <a:t>Used company funds to pay for personal items, including a $2,590 dog enclosure</a:t>
            </a:r>
          </a:p>
          <a:p>
            <a:pPr lvl="1"/>
            <a:r>
              <a:rPr lang="en-US" sz="2200" dirty="0" smtClean="0"/>
              <a:t>Misused Walmart cash, reimbursements, shopping cards</a:t>
            </a:r>
          </a:p>
          <a:p>
            <a:r>
              <a:rPr lang="en-US" sz="2400" dirty="0" smtClean="0"/>
              <a:t>Mark Hurd, former CEO of Hewlett-Packard</a:t>
            </a:r>
          </a:p>
          <a:p>
            <a:pPr lvl="1"/>
            <a:r>
              <a:rPr lang="en-US" sz="2200" dirty="0" smtClean="0"/>
              <a:t>Misused $20K in company funds to pay for dates and hotel rooms with part-time employee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3906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Common Expense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275248"/>
            <a:ext cx="10058400" cy="4050792"/>
          </a:xfrm>
        </p:spPr>
        <p:txBody>
          <a:bodyPr>
            <a:noAutofit/>
          </a:bodyPr>
          <a:lstStyle/>
          <a:p>
            <a:r>
              <a:rPr lang="en-US" sz="3200" dirty="0" smtClean="0"/>
              <a:t>Hotels</a:t>
            </a:r>
          </a:p>
          <a:p>
            <a:pPr lvl="1"/>
            <a:r>
              <a:rPr lang="en-US" sz="3000" dirty="0" smtClean="0"/>
              <a:t>e.g. Placing a more expensive hotel on your expense account than where you actually stayed</a:t>
            </a:r>
          </a:p>
          <a:p>
            <a:r>
              <a:rPr lang="en-US" sz="3200" dirty="0" smtClean="0"/>
              <a:t>Meals</a:t>
            </a:r>
          </a:p>
          <a:p>
            <a:pPr lvl="1"/>
            <a:r>
              <a:rPr lang="en-US" sz="3000" dirty="0" smtClean="0"/>
              <a:t>e.g. Asking for blank receipts and filling them out with false information</a:t>
            </a:r>
          </a:p>
          <a:p>
            <a:r>
              <a:rPr lang="en-US" sz="3200" dirty="0" smtClean="0"/>
              <a:t>Mileage</a:t>
            </a:r>
          </a:p>
          <a:p>
            <a:pPr lvl="1"/>
            <a:r>
              <a:rPr lang="en-US" sz="3000" dirty="0" smtClean="0"/>
              <a:t>e.g. Using company car for personal use</a:t>
            </a:r>
          </a:p>
        </p:txBody>
      </p:sp>
    </p:spTree>
    <p:extLst>
      <p:ext uri="{BB962C8B-B14F-4D97-AF65-F5344CB8AC3E}">
        <p14:creationId xmlns:p14="http://schemas.microsoft.com/office/powerpoint/2010/main" val="194964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Common Expense Fraud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79962"/>
            <a:ext cx="10480468" cy="405079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Gifts &amp; </a:t>
            </a:r>
            <a:r>
              <a:rPr lang="en-US" sz="3200" dirty="0" smtClean="0"/>
              <a:t>Entertainment</a:t>
            </a:r>
          </a:p>
          <a:p>
            <a:pPr lvl="1"/>
            <a:r>
              <a:rPr lang="en-US" sz="3000" dirty="0" smtClean="0"/>
              <a:t>e.g. Pocketing company-funded gifts meant for others</a:t>
            </a:r>
            <a:endParaRPr lang="en-US" sz="3000" dirty="0"/>
          </a:p>
          <a:p>
            <a:r>
              <a:rPr lang="en-US" sz="3200" dirty="0"/>
              <a:t>Taxis and </a:t>
            </a:r>
            <a:r>
              <a:rPr lang="en-US" sz="3200" dirty="0" smtClean="0"/>
              <a:t>Rentals</a:t>
            </a:r>
          </a:p>
          <a:p>
            <a:pPr lvl="1"/>
            <a:r>
              <a:rPr lang="en-US" sz="3000" dirty="0" smtClean="0"/>
              <a:t>e.g. Receiving a blank taxi receipt and falsifying the amount</a:t>
            </a:r>
            <a:endParaRPr lang="en-US" sz="3000" dirty="0"/>
          </a:p>
          <a:p>
            <a:r>
              <a:rPr lang="en-US" sz="3200" dirty="0"/>
              <a:t>Company Accounts or </a:t>
            </a:r>
            <a:r>
              <a:rPr lang="en-US" sz="3200" dirty="0" smtClean="0"/>
              <a:t>Cards</a:t>
            </a:r>
          </a:p>
          <a:p>
            <a:pPr lvl="1"/>
            <a:r>
              <a:rPr lang="en-US" sz="3000" dirty="0" smtClean="0"/>
              <a:t>e.g. Purchasing personal items with company credit card</a:t>
            </a:r>
            <a:endParaRPr lang="en-US" sz="3000" dirty="0"/>
          </a:p>
          <a:p>
            <a:r>
              <a:rPr lang="en-US" sz="3200" dirty="0"/>
              <a:t>Air </a:t>
            </a:r>
            <a:r>
              <a:rPr lang="en-US" sz="3200" dirty="0" smtClean="0"/>
              <a:t>Travel</a:t>
            </a:r>
          </a:p>
          <a:p>
            <a:pPr lvl="1"/>
            <a:r>
              <a:rPr lang="en-US" sz="3000" dirty="0" smtClean="0"/>
              <a:t>e.g. Canceling a flight but still submitting in expense reports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0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 Companies Should 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657382"/>
            <a:ext cx="10058400" cy="4050792"/>
          </a:xfrm>
        </p:spPr>
        <p:txBody>
          <a:bodyPr/>
          <a:lstStyle/>
          <a:p>
            <a:r>
              <a:rPr lang="en-US" sz="2800" dirty="0" smtClean="0"/>
              <a:t>Have clear policies and procedures on legitimate expenses and reimbursements</a:t>
            </a:r>
          </a:p>
          <a:p>
            <a:r>
              <a:rPr lang="en-US" sz="2800" dirty="0" smtClean="0"/>
              <a:t>Always request itemized receipts</a:t>
            </a:r>
          </a:p>
          <a:p>
            <a:r>
              <a:rPr lang="en-US" sz="2800" dirty="0" smtClean="0"/>
              <a:t>If necessary, double-check with the airline, hotel, etc.</a:t>
            </a:r>
          </a:p>
          <a:p>
            <a:r>
              <a:rPr lang="en-US" sz="2800" dirty="0" smtClean="0"/>
              <a:t>Random auditing of expense reports</a:t>
            </a:r>
          </a:p>
          <a:p>
            <a:r>
              <a:rPr lang="en-US" sz="2800" dirty="0" smtClean="0"/>
              <a:t>Clear disciplinary procedures for violations</a:t>
            </a:r>
          </a:p>
          <a:p>
            <a:r>
              <a:rPr lang="en-US" sz="2800" dirty="0" smtClean="0"/>
              <a:t>Tone at the top support and adherence to expense guidelines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7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B82290B-9325-416D-99D4-2C0708BA4773}" vid="{D9E96B9B-A5E9-43ED-A8BA-7C8017F04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54</TotalTime>
  <Words>1140</Words>
  <Application>Microsoft Office PowerPoint</Application>
  <PresentationFormat>Widescreen</PresentationFormat>
  <Paragraphs>80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Theme1</vt:lpstr>
      <vt:lpstr>PowerPoint Presentation</vt:lpstr>
      <vt:lpstr>First, Some Stats…</vt:lpstr>
      <vt:lpstr>Fraud Triangle</vt:lpstr>
      <vt:lpstr>Examples of Expense Accounting Fraud</vt:lpstr>
      <vt:lpstr>Types of Common Expense Fraud</vt:lpstr>
      <vt:lpstr>Types of Common Expense Fraud</vt:lpstr>
      <vt:lpstr>Controls Companies Should Take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Expense Account Fraud</dc:title>
  <dc:creator>Jennifer Sawayda</dc:creator>
  <cp:lastModifiedBy>Jennifer Sawayda</cp:lastModifiedBy>
  <cp:revision>10</cp:revision>
  <dcterms:created xsi:type="dcterms:W3CDTF">2015-07-02T19:44:13Z</dcterms:created>
  <dcterms:modified xsi:type="dcterms:W3CDTF">2015-07-08T22:09:18Z</dcterms:modified>
</cp:coreProperties>
</file>