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0" r:id="rId3"/>
    <p:sldId id="261" r:id="rId4"/>
    <p:sldId id="283" r:id="rId5"/>
    <p:sldId id="262" r:id="rId6"/>
    <p:sldId id="284" r:id="rId7"/>
    <p:sldId id="285" r:id="rId8"/>
    <p:sldId id="287" r:id="rId9"/>
    <p:sldId id="277" r:id="rId10"/>
    <p:sldId id="288" r:id="rId11"/>
    <p:sldId id="289" r:id="rId12"/>
    <p:sldId id="290" r:id="rId13"/>
    <p:sldId id="291" r:id="rId14"/>
    <p:sldId id="29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3300"/>
    <a:srgbClr val="0000FF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2304" y="11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4038-B49C-4E08-81EB-4AEB1F8C8472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018B-9EEE-41A2-BE36-F6E65002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19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4038-B49C-4E08-81EB-4AEB1F8C8472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018B-9EEE-41A2-BE36-F6E65002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7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4038-B49C-4E08-81EB-4AEB1F8C8472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018B-9EEE-41A2-BE36-F6E65002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4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4038-B49C-4E08-81EB-4AEB1F8C8472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018B-9EEE-41A2-BE36-F6E65002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15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4038-B49C-4E08-81EB-4AEB1F8C8472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018B-9EEE-41A2-BE36-F6E65002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2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4038-B49C-4E08-81EB-4AEB1F8C8472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018B-9EEE-41A2-BE36-F6E65002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8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4038-B49C-4E08-81EB-4AEB1F8C8472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018B-9EEE-41A2-BE36-F6E65002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4038-B49C-4E08-81EB-4AEB1F8C8472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018B-9EEE-41A2-BE36-F6E65002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8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4038-B49C-4E08-81EB-4AEB1F8C8472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018B-9EEE-41A2-BE36-F6E65002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3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4038-B49C-4E08-81EB-4AEB1F8C8472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018B-9EEE-41A2-BE36-F6E65002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1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4038-B49C-4E08-81EB-4AEB1F8C8472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018B-9EEE-41A2-BE36-F6E65002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94038-B49C-4E08-81EB-4AEB1F8C8472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D018B-9EEE-41A2-BE36-F6E65002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9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balancecareers.com/gain-coworker-respect-403179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balancecareers.com/dale-carnegie-principles-for-the-workplace-4155858" TargetMode="Externa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70C660-5844-440F-A314-546940310D0D}"/>
              </a:ext>
            </a:extLst>
          </p:cNvPr>
          <p:cNvSpPr/>
          <p:nvPr/>
        </p:nvSpPr>
        <p:spPr>
          <a:xfrm>
            <a:off x="9282896" y="0"/>
            <a:ext cx="2909104" cy="3194613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B0BF66-A565-4605-93D8-58D22D620C59}"/>
              </a:ext>
            </a:extLst>
          </p:cNvPr>
          <p:cNvSpPr/>
          <p:nvPr/>
        </p:nvSpPr>
        <p:spPr>
          <a:xfrm rot="5400000">
            <a:off x="9383623" y="1058697"/>
            <a:ext cx="28696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Daniels Ethics</a:t>
            </a:r>
          </a:p>
          <a:p>
            <a:pPr algn="ctr"/>
            <a:r>
              <a:rPr lang="en-US" sz="32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Initiative</a:t>
            </a:r>
            <a:endParaRPr lang="en-US" sz="4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AE31E8-D2E3-4BF3-9574-2AA59C0F5E44}"/>
              </a:ext>
            </a:extLst>
          </p:cNvPr>
          <p:cNvSpPr/>
          <p:nvPr/>
        </p:nvSpPr>
        <p:spPr>
          <a:xfrm>
            <a:off x="5254907" y="4282634"/>
            <a:ext cx="3634450" cy="1226916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entury Gothic" panose="020B0502020202020204" pitchFamily="34" charset="0"/>
              </a:rPr>
              <a:t>Mohammad Nazrul Islam</a:t>
            </a:r>
          </a:p>
          <a:p>
            <a:r>
              <a:rPr lang="en-US" dirty="0">
                <a:latin typeface="Century Gothic" panose="020B0502020202020204" pitchFamily="34" charset="0"/>
              </a:rPr>
              <a:t>Dept. of Accounting</a:t>
            </a:r>
          </a:p>
          <a:p>
            <a:r>
              <a:rPr lang="en-US" dirty="0">
                <a:latin typeface="Century Gothic" panose="020B0502020202020204" pitchFamily="34" charset="0"/>
              </a:rPr>
              <a:t>Anderson School of Management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E642C4-5BA5-42EF-8347-27F868C07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35719" y="2916820"/>
            <a:ext cx="2909104" cy="3438511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EA8E880-C2A6-46C9-9966-90B63CF979D2}"/>
              </a:ext>
            </a:extLst>
          </p:cNvPr>
          <p:cNvSpPr/>
          <p:nvPr/>
        </p:nvSpPr>
        <p:spPr>
          <a:xfrm rot="1944622">
            <a:off x="-1844237" y="1800017"/>
            <a:ext cx="5772172" cy="5222860"/>
          </a:xfrm>
          <a:custGeom>
            <a:avLst/>
            <a:gdLst>
              <a:gd name="connsiteX0" fmla="*/ 0 w 5772172"/>
              <a:gd name="connsiteY0" fmla="*/ 0 h 5222860"/>
              <a:gd name="connsiteX1" fmla="*/ 5772172 w 5772172"/>
              <a:gd name="connsiteY1" fmla="*/ 0 h 5222860"/>
              <a:gd name="connsiteX2" fmla="*/ 5772172 w 5772172"/>
              <a:gd name="connsiteY2" fmla="*/ 3690802 h 5222860"/>
              <a:gd name="connsiteX3" fmla="*/ 3358999 w 5772172"/>
              <a:gd name="connsiteY3" fmla="*/ 5222860 h 5222860"/>
              <a:gd name="connsiteX4" fmla="*/ 3315854 w 5772172"/>
              <a:gd name="connsiteY4" fmla="*/ 5222860 h 522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72" h="5222860">
                <a:moveTo>
                  <a:pt x="0" y="0"/>
                </a:moveTo>
                <a:lnTo>
                  <a:pt x="5772172" y="0"/>
                </a:lnTo>
                <a:lnTo>
                  <a:pt x="5772172" y="3690802"/>
                </a:lnTo>
                <a:lnTo>
                  <a:pt x="3358999" y="5222860"/>
                </a:lnTo>
                <a:lnTo>
                  <a:pt x="3315854" y="5222860"/>
                </a:lnTo>
                <a:close/>
              </a:path>
            </a:pathLst>
          </a:custGeom>
          <a:solidFill>
            <a:srgbClr val="003300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098E9E-306C-46DB-9070-4B3B208B90B7}"/>
              </a:ext>
            </a:extLst>
          </p:cNvPr>
          <p:cNvSpPr/>
          <p:nvPr/>
        </p:nvSpPr>
        <p:spPr>
          <a:xfrm rot="1970397">
            <a:off x="1128918" y="1880255"/>
            <a:ext cx="4283545" cy="830997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Two Principles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113593-8F51-43B9-B15E-7DFEC8DA150D}"/>
              </a:ext>
            </a:extLst>
          </p:cNvPr>
          <p:cNvSpPr/>
          <p:nvPr/>
        </p:nvSpPr>
        <p:spPr>
          <a:xfrm>
            <a:off x="747177" y="4192146"/>
            <a:ext cx="25875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Respect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34CB78-7EA8-4289-B541-9472315409A0}"/>
              </a:ext>
            </a:extLst>
          </p:cNvPr>
          <p:cNvSpPr/>
          <p:nvPr/>
        </p:nvSpPr>
        <p:spPr>
          <a:xfrm>
            <a:off x="747177" y="3365881"/>
            <a:ext cx="25362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Fairness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3D9B77-5B7D-413C-BE8A-5F28B1873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660" y="502669"/>
            <a:ext cx="6161493" cy="137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4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099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19" y="0"/>
            <a:ext cx="90007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C697BB-B4FD-4650-87AB-DADF3571B8F3}"/>
              </a:ext>
            </a:extLst>
          </p:cNvPr>
          <p:cNvSpPr/>
          <p:nvPr/>
        </p:nvSpPr>
        <p:spPr>
          <a:xfrm rot="216332">
            <a:off x="4821603" y="3480650"/>
            <a:ext cx="16610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Respect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E25651-1D4B-427D-BFA7-CA7BC2E75D0D}"/>
              </a:ext>
            </a:extLst>
          </p:cNvPr>
          <p:cNvSpPr/>
          <p:nvPr/>
        </p:nvSpPr>
        <p:spPr>
          <a:xfrm>
            <a:off x="320904" y="2849707"/>
            <a:ext cx="2672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Respect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591DF9-9924-4EB9-863E-83905F009AAC}"/>
              </a:ext>
            </a:extLst>
          </p:cNvPr>
          <p:cNvSpPr/>
          <p:nvPr/>
        </p:nvSpPr>
        <p:spPr>
          <a:xfrm>
            <a:off x="4143375" y="697600"/>
            <a:ext cx="76991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" panose="02040604050505020304" pitchFamily="18" charset="0"/>
              </a:rPr>
              <a:t>The Meaning of Respect in the Workplace</a:t>
            </a:r>
          </a:p>
          <a:p>
            <a:endParaRPr lang="en-US" sz="2000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entury" panose="02040604050505020304" pitchFamily="18" charset="0"/>
              </a:rPr>
              <a:t>Always treat people the way you want to be treated—with respect. Recognize that, like you, your </a:t>
            </a:r>
            <a:r>
              <a:rPr lang="en-US" sz="2000" dirty="0">
                <a:solidFill>
                  <a:schemeClr val="bg1"/>
                </a:solidFill>
                <a:latin typeface="Century" panose="020406040505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coworkers</a:t>
            </a:r>
            <a:r>
              <a:rPr lang="en-US" sz="2000" dirty="0">
                <a:solidFill>
                  <a:schemeClr val="bg1"/>
                </a:solidFill>
                <a:latin typeface="Century" panose="02040604050505020304" pitchFamily="18" charset="0"/>
              </a:rPr>
              <a:t>, reports, and superiors have rights, opinions, wishes, experience, and competence</a:t>
            </a:r>
            <a:endParaRPr lang="en-US" sz="2000" b="0" i="0" dirty="0"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454932-11F6-4669-A7F8-51C97475506F}"/>
              </a:ext>
            </a:extLst>
          </p:cNvPr>
          <p:cNvSpPr/>
          <p:nvPr/>
        </p:nvSpPr>
        <p:spPr>
          <a:xfrm>
            <a:off x="6810934" y="2865096"/>
            <a:ext cx="463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entury" panose="02040604050505020304" pitchFamily="18" charset="0"/>
              </a:rPr>
              <a:t>Respect in the workplace fosters </a:t>
            </a:r>
            <a:r>
              <a:rPr lang="en-US" sz="2800" b="1" dirty="0">
                <a:solidFill>
                  <a:srgbClr val="FF0000"/>
                </a:solidFill>
                <a:latin typeface="Century" panose="02040604050505020304" pitchFamily="18" charset="0"/>
              </a:rPr>
              <a:t>productivity</a:t>
            </a:r>
            <a:r>
              <a:rPr lang="en-US" sz="2800" b="1" dirty="0">
                <a:latin typeface="Century" panose="02040604050505020304" pitchFamily="18" charset="0"/>
              </a:rPr>
              <a:t>, 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growth</a:t>
            </a:r>
            <a:r>
              <a:rPr lang="en-US" sz="2800" b="1" dirty="0">
                <a:latin typeface="Century" panose="02040604050505020304" pitchFamily="18" charset="0"/>
              </a:rPr>
              <a:t>, and </a:t>
            </a:r>
            <a:r>
              <a:rPr lang="en-US" sz="2800" b="1" dirty="0">
                <a:solidFill>
                  <a:srgbClr val="FF0000"/>
                </a:solidFill>
                <a:latin typeface="Century" panose="02040604050505020304" pitchFamily="18" charset="0"/>
              </a:rPr>
              <a:t>success </a:t>
            </a:r>
            <a:r>
              <a:rPr lang="en-US" sz="2800" b="1" dirty="0">
                <a:latin typeface="Century" panose="02040604050505020304" pitchFamily="18" charset="0"/>
              </a:rPr>
              <a:t>for the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332585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099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19" y="-11040"/>
            <a:ext cx="90007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C697BB-B4FD-4650-87AB-DADF3571B8F3}"/>
              </a:ext>
            </a:extLst>
          </p:cNvPr>
          <p:cNvSpPr/>
          <p:nvPr/>
        </p:nvSpPr>
        <p:spPr>
          <a:xfrm rot="216332">
            <a:off x="4821603" y="3480650"/>
            <a:ext cx="16610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Respect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E25651-1D4B-427D-BFA7-CA7BC2E75D0D}"/>
              </a:ext>
            </a:extLst>
          </p:cNvPr>
          <p:cNvSpPr/>
          <p:nvPr/>
        </p:nvSpPr>
        <p:spPr>
          <a:xfrm>
            <a:off x="320904" y="2849707"/>
            <a:ext cx="2672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Respect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9D5A13-569A-440B-98CB-1F745DE4B353}"/>
              </a:ext>
            </a:extLst>
          </p:cNvPr>
          <p:cNvSpPr/>
          <p:nvPr/>
        </p:nvSpPr>
        <p:spPr>
          <a:xfrm>
            <a:off x="4199391" y="688075"/>
            <a:ext cx="7523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" panose="02040604050505020304" pitchFamily="18" charset="0"/>
              </a:rPr>
              <a:t>Determining Respect in the Workplace</a:t>
            </a:r>
            <a:endParaRPr lang="en-US" sz="3200" b="1" i="0" dirty="0"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E72FB2-E666-424D-9C57-C6DE7C1A44C8}"/>
              </a:ext>
            </a:extLst>
          </p:cNvPr>
          <p:cNvSpPr/>
          <p:nvPr/>
        </p:nvSpPr>
        <p:spPr>
          <a:xfrm>
            <a:off x="5917743" y="1827705"/>
            <a:ext cx="5880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" panose="02040604050505020304" pitchFamily="18" charset="0"/>
              </a:rPr>
              <a:t>Respect can be heard in a person's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F7CFF0-6BDA-4CE5-B21A-9225763E3434}"/>
              </a:ext>
            </a:extLst>
          </p:cNvPr>
          <p:cNvSpPr/>
          <p:nvPr/>
        </p:nvSpPr>
        <p:spPr>
          <a:xfrm>
            <a:off x="7122092" y="2838945"/>
            <a:ext cx="2896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Century" panose="02040604050505020304" pitchFamily="18" charset="0"/>
              </a:rPr>
              <a:t>Tone of voice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8A13A-FCAA-4017-94CF-8E24E43CAF8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828" y="3657600"/>
            <a:ext cx="2718602" cy="1812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DDAFC1-C9DC-49A6-B4DA-32A2416B9F45}"/>
              </a:ext>
            </a:extLst>
          </p:cNvPr>
          <p:cNvSpPr/>
          <p:nvPr/>
        </p:nvSpPr>
        <p:spPr>
          <a:xfrm>
            <a:off x="6362341" y="3311372"/>
            <a:ext cx="5966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" panose="02040604050505020304" pitchFamily="18" charset="0"/>
              </a:rPr>
              <a:t>Non-verbal communication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9B37DF-29EE-4D64-9C13-C76339DBC5A3}"/>
              </a:ext>
            </a:extLst>
          </p:cNvPr>
          <p:cNvSpPr/>
          <p:nvPr/>
        </p:nvSpPr>
        <p:spPr>
          <a:xfrm>
            <a:off x="7122092" y="3948931"/>
            <a:ext cx="40777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" panose="02040604050505020304" pitchFamily="18" charset="0"/>
              </a:rPr>
              <a:t>Way of addressing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02ECF3-AB38-473E-AF10-65A0FAEAE5B6}"/>
              </a:ext>
            </a:extLst>
          </p:cNvPr>
          <p:cNvSpPr/>
          <p:nvPr/>
        </p:nvSpPr>
        <p:spPr>
          <a:xfrm>
            <a:off x="7122092" y="4606739"/>
            <a:ext cx="3624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3300"/>
                </a:solidFill>
                <a:latin typeface="Century" panose="02040604050505020304" pitchFamily="18" charset="0"/>
              </a:rPr>
              <a:t>Way of listening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EE60BC-1F99-436A-81F0-1C5E9FB193BB}"/>
              </a:ext>
            </a:extLst>
          </p:cNvPr>
          <p:cNvSpPr/>
          <p:nvPr/>
        </p:nvSpPr>
        <p:spPr>
          <a:xfrm>
            <a:off x="7558181" y="5428723"/>
            <a:ext cx="47708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entury" panose="02040604050505020304" pitchFamily="18" charset="0"/>
              </a:rPr>
              <a:t>Way of asking questions</a:t>
            </a:r>
          </a:p>
        </p:txBody>
      </p:sp>
    </p:spTree>
    <p:extLst>
      <p:ext uri="{BB962C8B-B14F-4D97-AF65-F5344CB8AC3E}">
        <p14:creationId xmlns:p14="http://schemas.microsoft.com/office/powerpoint/2010/main" val="50661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099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612" y="-12914"/>
            <a:ext cx="90007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C697BB-B4FD-4650-87AB-DADF3571B8F3}"/>
              </a:ext>
            </a:extLst>
          </p:cNvPr>
          <p:cNvSpPr/>
          <p:nvPr/>
        </p:nvSpPr>
        <p:spPr>
          <a:xfrm rot="216332">
            <a:off x="4821603" y="3480650"/>
            <a:ext cx="16610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Respect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E25651-1D4B-427D-BFA7-CA7BC2E75D0D}"/>
              </a:ext>
            </a:extLst>
          </p:cNvPr>
          <p:cNvSpPr/>
          <p:nvPr/>
        </p:nvSpPr>
        <p:spPr>
          <a:xfrm>
            <a:off x="320904" y="2849707"/>
            <a:ext cx="2672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Respect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F15677-3F51-4776-9238-587F32180482}"/>
              </a:ext>
            </a:extLst>
          </p:cNvPr>
          <p:cNvSpPr/>
          <p:nvPr/>
        </p:nvSpPr>
        <p:spPr>
          <a:xfrm>
            <a:off x="3821767" y="503409"/>
            <a:ext cx="6668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" panose="02040604050505020304" pitchFamily="18" charset="0"/>
              </a:rPr>
              <a:t>How to Show Respect in the Workplace</a:t>
            </a:r>
            <a:endParaRPr lang="en-US" sz="2800" b="0" i="0" dirty="0">
              <a:solidFill>
                <a:schemeClr val="bg1"/>
              </a:solidFill>
              <a:effectLst/>
              <a:latin typeface="Century" panose="020406040505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5DECF-C5DF-4D40-9F70-FAC31D8A784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387" y="3920305"/>
            <a:ext cx="3040832" cy="17104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E5D809-8960-419C-B237-C939D3ECA6C1}"/>
              </a:ext>
            </a:extLst>
          </p:cNvPr>
          <p:cNvSpPr/>
          <p:nvPr/>
        </p:nvSpPr>
        <p:spPr>
          <a:xfrm>
            <a:off x="5212465" y="1171222"/>
            <a:ext cx="6979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Treat people with courtesy, politeness, and kindness.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" panose="02040604050505020304" pitchFamily="18" charset="0"/>
              </a:rPr>
              <a:t>Encourage coworkers to express opinions and ideas.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entury" panose="02040604050505020304" pitchFamily="18" charset="0"/>
              </a:rPr>
              <a:t>Listen to what others have to say before expressing your viewpoint.</a:t>
            </a:r>
            <a:endParaRPr lang="en-US" sz="2000" b="0" i="0" dirty="0">
              <a:solidFill>
                <a:srgbClr val="FFFF00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49159-9E19-4AAF-AD29-37B4658337E9}"/>
              </a:ext>
            </a:extLst>
          </p:cNvPr>
          <p:cNvSpPr/>
          <p:nvPr/>
        </p:nvSpPr>
        <p:spPr>
          <a:xfrm>
            <a:off x="6499379" y="2812473"/>
            <a:ext cx="55422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entury" panose="02040604050505020304" pitchFamily="18" charset="0"/>
              </a:rPr>
              <a:t>Use peoples' ideas</a:t>
            </a:r>
            <a:r>
              <a:rPr lang="en-US" sz="2000" u="sng" dirty="0">
                <a:solidFill>
                  <a:schemeClr val="bg1"/>
                </a:solidFill>
                <a:latin typeface="Century" panose="02040604050505020304" pitchFamily="18" charset="0"/>
              </a:rPr>
              <a:t> </a:t>
            </a:r>
            <a:r>
              <a:rPr lang="en-US" sz="2000" u="sng" dirty="0">
                <a:solidFill>
                  <a:schemeClr val="bg1"/>
                </a:solidFill>
                <a:latin typeface="Century" panose="020406040505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change or improve work</a:t>
            </a:r>
            <a:r>
              <a:rPr lang="en-US" sz="2000" u="sng" dirty="0">
                <a:solidFill>
                  <a:schemeClr val="bg1"/>
                </a:solidFill>
                <a:latin typeface="Century" panose="02040604050505020304" pitchFamily="18" charset="0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002060"/>
                </a:solidFill>
                <a:latin typeface="Century" panose="02040604050505020304" pitchFamily="18" charset="0"/>
              </a:rPr>
              <a:t>Never insult, use na</a:t>
            </a:r>
            <a:r>
              <a:rPr lang="en-US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me-calling, disparage, or belittle people or their ideas.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Century" panose="02040604050505020304" pitchFamily="18" charset="0"/>
              </a:rPr>
              <a:t>Do not constantly criticize, judge, demean, or patronize a worker. </a:t>
            </a:r>
            <a:endParaRPr lang="en-US" sz="2000" b="0" i="0" dirty="0">
              <a:effectLst/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7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099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19" y="0"/>
            <a:ext cx="90007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C697BB-B4FD-4650-87AB-DADF3571B8F3}"/>
              </a:ext>
            </a:extLst>
          </p:cNvPr>
          <p:cNvSpPr/>
          <p:nvPr/>
        </p:nvSpPr>
        <p:spPr>
          <a:xfrm rot="216332">
            <a:off x="4821603" y="3480650"/>
            <a:ext cx="16610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Respect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E25651-1D4B-427D-BFA7-CA7BC2E75D0D}"/>
              </a:ext>
            </a:extLst>
          </p:cNvPr>
          <p:cNvSpPr/>
          <p:nvPr/>
        </p:nvSpPr>
        <p:spPr>
          <a:xfrm>
            <a:off x="320904" y="2849707"/>
            <a:ext cx="2672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Respect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EF49EA-A053-4B3C-8BB5-BD2D683B4D33}"/>
              </a:ext>
            </a:extLst>
          </p:cNvPr>
          <p:cNvSpPr/>
          <p:nvPr/>
        </p:nvSpPr>
        <p:spPr>
          <a:xfrm>
            <a:off x="4139154" y="456363"/>
            <a:ext cx="75713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Benefits of showing respects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2FB89C-46F3-4FC3-A2E4-33E1A6777204}"/>
              </a:ext>
            </a:extLst>
          </p:cNvPr>
          <p:cNvSpPr/>
          <p:nvPr/>
        </p:nvSpPr>
        <p:spPr>
          <a:xfrm>
            <a:off x="6085200" y="1404072"/>
            <a:ext cx="36792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Reduces stress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D95552-3782-4C27-A111-4D79025AD221}"/>
              </a:ext>
            </a:extLst>
          </p:cNvPr>
          <p:cNvSpPr/>
          <p:nvPr/>
        </p:nvSpPr>
        <p:spPr>
          <a:xfrm>
            <a:off x="6350033" y="2340336"/>
            <a:ext cx="54665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Increases productivity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C1D721-6D6D-496B-983E-0FA0E8B71CAE}"/>
              </a:ext>
            </a:extLst>
          </p:cNvPr>
          <p:cNvSpPr/>
          <p:nvPr/>
        </p:nvSpPr>
        <p:spPr>
          <a:xfrm>
            <a:off x="6564084" y="3367625"/>
            <a:ext cx="5314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Increases satisfaction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A7FC88-5E7C-4336-A7BC-5E4D019F017E}"/>
              </a:ext>
            </a:extLst>
          </p:cNvPr>
          <p:cNvSpPr/>
          <p:nvPr/>
        </p:nvSpPr>
        <p:spPr>
          <a:xfrm>
            <a:off x="6099194" y="4296565"/>
            <a:ext cx="61798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Creates fair environment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BC166A-B807-485B-BC1A-FDC248C84D78}"/>
              </a:ext>
            </a:extLst>
          </p:cNvPr>
          <p:cNvSpPr/>
          <p:nvPr/>
        </p:nvSpPr>
        <p:spPr>
          <a:xfrm>
            <a:off x="7587373" y="5225505"/>
            <a:ext cx="43540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Improves sharing</a:t>
            </a:r>
          </a:p>
        </p:txBody>
      </p:sp>
    </p:spTree>
    <p:extLst>
      <p:ext uri="{BB962C8B-B14F-4D97-AF65-F5344CB8AC3E}">
        <p14:creationId xmlns:p14="http://schemas.microsoft.com/office/powerpoint/2010/main" val="426519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70C660-5844-440F-A314-546940310D0D}"/>
              </a:ext>
            </a:extLst>
          </p:cNvPr>
          <p:cNvSpPr/>
          <p:nvPr/>
        </p:nvSpPr>
        <p:spPr>
          <a:xfrm>
            <a:off x="9282896" y="0"/>
            <a:ext cx="2909104" cy="3194613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B0BF66-A565-4605-93D8-58D22D620C59}"/>
              </a:ext>
            </a:extLst>
          </p:cNvPr>
          <p:cNvSpPr/>
          <p:nvPr/>
        </p:nvSpPr>
        <p:spPr>
          <a:xfrm rot="5400000">
            <a:off x="9383623" y="1058697"/>
            <a:ext cx="28696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Daniels Ethics</a:t>
            </a:r>
          </a:p>
          <a:p>
            <a:pPr algn="ctr"/>
            <a:r>
              <a:rPr lang="en-US" sz="32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Initiative</a:t>
            </a:r>
            <a:endParaRPr lang="en-US" sz="4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AE31E8-D2E3-4BF3-9574-2AA59C0F5E44}"/>
              </a:ext>
            </a:extLst>
          </p:cNvPr>
          <p:cNvSpPr/>
          <p:nvPr/>
        </p:nvSpPr>
        <p:spPr>
          <a:xfrm>
            <a:off x="5254907" y="4282634"/>
            <a:ext cx="3634450" cy="1226916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entury Gothic" panose="020B0502020202020204" pitchFamily="34" charset="0"/>
              </a:rPr>
              <a:t>Mohammad Nazrul Islam</a:t>
            </a:r>
          </a:p>
          <a:p>
            <a:r>
              <a:rPr lang="en-US" dirty="0">
                <a:latin typeface="Century Gothic" panose="020B0502020202020204" pitchFamily="34" charset="0"/>
              </a:rPr>
              <a:t>Dept. of Accounting</a:t>
            </a:r>
          </a:p>
          <a:p>
            <a:r>
              <a:rPr lang="en-US" dirty="0">
                <a:latin typeface="Century Gothic" panose="020B0502020202020204" pitchFamily="34" charset="0"/>
              </a:rPr>
              <a:t>Anderson School of Management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E642C4-5BA5-42EF-8347-27F868C07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35719" y="2916820"/>
            <a:ext cx="2909104" cy="3438511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EA8E880-C2A6-46C9-9966-90B63CF979D2}"/>
              </a:ext>
            </a:extLst>
          </p:cNvPr>
          <p:cNvSpPr/>
          <p:nvPr/>
        </p:nvSpPr>
        <p:spPr>
          <a:xfrm rot="1944622">
            <a:off x="-1844237" y="1800017"/>
            <a:ext cx="5772172" cy="5222860"/>
          </a:xfrm>
          <a:custGeom>
            <a:avLst/>
            <a:gdLst>
              <a:gd name="connsiteX0" fmla="*/ 0 w 5772172"/>
              <a:gd name="connsiteY0" fmla="*/ 0 h 5222860"/>
              <a:gd name="connsiteX1" fmla="*/ 5772172 w 5772172"/>
              <a:gd name="connsiteY1" fmla="*/ 0 h 5222860"/>
              <a:gd name="connsiteX2" fmla="*/ 5772172 w 5772172"/>
              <a:gd name="connsiteY2" fmla="*/ 3690802 h 5222860"/>
              <a:gd name="connsiteX3" fmla="*/ 3358999 w 5772172"/>
              <a:gd name="connsiteY3" fmla="*/ 5222860 h 5222860"/>
              <a:gd name="connsiteX4" fmla="*/ 3315854 w 5772172"/>
              <a:gd name="connsiteY4" fmla="*/ 5222860 h 522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72" h="5222860">
                <a:moveTo>
                  <a:pt x="0" y="0"/>
                </a:moveTo>
                <a:lnTo>
                  <a:pt x="5772172" y="0"/>
                </a:lnTo>
                <a:lnTo>
                  <a:pt x="5772172" y="3690802"/>
                </a:lnTo>
                <a:lnTo>
                  <a:pt x="3358999" y="5222860"/>
                </a:lnTo>
                <a:lnTo>
                  <a:pt x="3315854" y="5222860"/>
                </a:lnTo>
                <a:close/>
              </a:path>
            </a:pathLst>
          </a:custGeom>
          <a:solidFill>
            <a:srgbClr val="003300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098E9E-306C-46DB-9070-4B3B208B90B7}"/>
              </a:ext>
            </a:extLst>
          </p:cNvPr>
          <p:cNvSpPr/>
          <p:nvPr/>
        </p:nvSpPr>
        <p:spPr>
          <a:xfrm rot="1970397">
            <a:off x="1128918" y="1880255"/>
            <a:ext cx="4283545" cy="830997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Two Principles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3D9B77-5B7D-413C-BE8A-5F28B1873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660" y="502669"/>
            <a:ext cx="6161493" cy="13746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515B3B-5FC3-4F13-A6C2-6069A722D5B3}"/>
              </a:ext>
            </a:extLst>
          </p:cNvPr>
          <p:cNvSpPr/>
          <p:nvPr/>
        </p:nvSpPr>
        <p:spPr>
          <a:xfrm>
            <a:off x="203941" y="3754956"/>
            <a:ext cx="3621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0636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20164337">
            <a:off x="-1145825" y="-47447"/>
            <a:ext cx="4278890" cy="8050809"/>
          </a:xfrm>
          <a:custGeom>
            <a:avLst/>
            <a:gdLst>
              <a:gd name="connsiteX0" fmla="*/ 2781494 w 4187482"/>
              <a:gd name="connsiteY0" fmla="*/ 0 h 8050809"/>
              <a:gd name="connsiteX1" fmla="*/ 4187482 w 4187482"/>
              <a:gd name="connsiteY1" fmla="*/ 623862 h 8050809"/>
              <a:gd name="connsiteX2" fmla="*/ 4103581 w 4187482"/>
              <a:gd name="connsiteY2" fmla="*/ 758264 h 8050809"/>
              <a:gd name="connsiteX3" fmla="*/ 3351080 w 4187482"/>
              <a:gd name="connsiteY3" fmla="*/ 4490378 h 8050809"/>
              <a:gd name="connsiteX4" fmla="*/ 3972170 w 4187482"/>
              <a:gd name="connsiteY4" fmla="*/ 7963365 h 8050809"/>
              <a:gd name="connsiteX5" fmla="*/ 4016516 w 4187482"/>
              <a:gd name="connsiteY5" fmla="*/ 8050809 h 8050809"/>
              <a:gd name="connsiteX6" fmla="*/ 0 w 4187482"/>
              <a:gd name="connsiteY6" fmla="*/ 6268609 h 805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7482" h="8050809">
                <a:moveTo>
                  <a:pt x="2781494" y="0"/>
                </a:moveTo>
                <a:lnTo>
                  <a:pt x="4187482" y="623862"/>
                </a:lnTo>
                <a:lnTo>
                  <a:pt x="4103581" y="758264"/>
                </a:lnTo>
                <a:cubicBezTo>
                  <a:pt x="3649500" y="1567186"/>
                  <a:pt x="3351080" y="2937006"/>
                  <a:pt x="3351080" y="4490378"/>
                </a:cubicBezTo>
                <a:cubicBezTo>
                  <a:pt x="3351080" y="5888412"/>
                  <a:pt x="3592800" y="7137770"/>
                  <a:pt x="3972170" y="7963365"/>
                </a:cubicBezTo>
                <a:lnTo>
                  <a:pt x="4016516" y="8050809"/>
                </a:lnTo>
                <a:lnTo>
                  <a:pt x="0" y="6268609"/>
                </a:lnTo>
                <a:close/>
              </a:path>
            </a:pathLst>
          </a:cu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33696" y="2654518"/>
            <a:ext cx="43107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Fairness</a:t>
            </a:r>
          </a:p>
        </p:txBody>
      </p:sp>
      <p:pic>
        <p:nvPicPr>
          <p:cNvPr id="7170" name="Picture 2" descr="A hand making word Unfair into F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6" y="5192826"/>
            <a:ext cx="2223440" cy="1482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206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9103" y="344315"/>
            <a:ext cx="6392333" cy="857567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Century" panose="02040604050505020304" pitchFamily="18" charset="0"/>
              </a:rPr>
              <a:t>Fairness</a:t>
            </a:r>
          </a:p>
        </p:txBody>
      </p:sp>
      <p:sp>
        <p:nvSpPr>
          <p:cNvPr id="10" name="Freeform 9"/>
          <p:cNvSpPr/>
          <p:nvPr/>
        </p:nvSpPr>
        <p:spPr>
          <a:xfrm rot="20164337">
            <a:off x="-1155762" y="-94341"/>
            <a:ext cx="4186166" cy="8119457"/>
          </a:xfrm>
          <a:custGeom>
            <a:avLst/>
            <a:gdLst>
              <a:gd name="connsiteX0" fmla="*/ 2781494 w 4187482"/>
              <a:gd name="connsiteY0" fmla="*/ 0 h 8050809"/>
              <a:gd name="connsiteX1" fmla="*/ 4187482 w 4187482"/>
              <a:gd name="connsiteY1" fmla="*/ 623862 h 8050809"/>
              <a:gd name="connsiteX2" fmla="*/ 4103581 w 4187482"/>
              <a:gd name="connsiteY2" fmla="*/ 758264 h 8050809"/>
              <a:gd name="connsiteX3" fmla="*/ 3351080 w 4187482"/>
              <a:gd name="connsiteY3" fmla="*/ 4490378 h 8050809"/>
              <a:gd name="connsiteX4" fmla="*/ 3972170 w 4187482"/>
              <a:gd name="connsiteY4" fmla="*/ 7963365 h 8050809"/>
              <a:gd name="connsiteX5" fmla="*/ 4016516 w 4187482"/>
              <a:gd name="connsiteY5" fmla="*/ 8050809 h 8050809"/>
              <a:gd name="connsiteX6" fmla="*/ 0 w 4187482"/>
              <a:gd name="connsiteY6" fmla="*/ 6268609 h 805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7482" h="8050809">
                <a:moveTo>
                  <a:pt x="2781494" y="0"/>
                </a:moveTo>
                <a:lnTo>
                  <a:pt x="4187482" y="623862"/>
                </a:lnTo>
                <a:lnTo>
                  <a:pt x="4103581" y="758264"/>
                </a:lnTo>
                <a:cubicBezTo>
                  <a:pt x="3649500" y="1567186"/>
                  <a:pt x="3351080" y="2937006"/>
                  <a:pt x="3351080" y="4490378"/>
                </a:cubicBezTo>
                <a:cubicBezTo>
                  <a:pt x="3351080" y="5888412"/>
                  <a:pt x="3592800" y="7137770"/>
                  <a:pt x="3972170" y="7963365"/>
                </a:cubicBezTo>
                <a:lnTo>
                  <a:pt x="4016516" y="8050809"/>
                </a:lnTo>
                <a:lnTo>
                  <a:pt x="0" y="6268609"/>
                </a:lnTo>
                <a:close/>
              </a:path>
            </a:pathLst>
          </a:cu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13892" y="1738899"/>
            <a:ext cx="85251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0" dirty="0">
                <a:solidFill>
                  <a:srgbClr val="111111"/>
                </a:solidFill>
                <a:effectLst/>
                <a:latin typeface="Century" panose="02040604050505020304" pitchFamily="18" charset="0"/>
              </a:rPr>
              <a:t>Fairness</a:t>
            </a:r>
            <a:r>
              <a:rPr lang="en-US" sz="2800" b="0" i="0" dirty="0">
                <a:solidFill>
                  <a:srgbClr val="111111"/>
                </a:solidFill>
                <a:effectLst/>
                <a:latin typeface="Century" panose="02040604050505020304" pitchFamily="18" charset="0"/>
              </a:rPr>
              <a:t> </a:t>
            </a:r>
            <a:r>
              <a:rPr lang="en-US" sz="2800" b="1" i="0" dirty="0">
                <a:solidFill>
                  <a:srgbClr val="111111"/>
                </a:solidFill>
                <a:effectLst/>
                <a:latin typeface="Century" panose="02040604050505020304" pitchFamily="18" charset="0"/>
              </a:rPr>
              <a:t>in</a:t>
            </a:r>
            <a:r>
              <a:rPr lang="en-US" sz="2800" b="0" i="0" dirty="0">
                <a:solidFill>
                  <a:srgbClr val="111111"/>
                </a:solidFill>
                <a:effectLst/>
                <a:latin typeface="Century" panose="02040604050505020304" pitchFamily="18" charset="0"/>
              </a:rPr>
              <a:t> </a:t>
            </a:r>
            <a:r>
              <a:rPr lang="en-US" sz="2800" b="1" i="0" dirty="0">
                <a:solidFill>
                  <a:srgbClr val="111111"/>
                </a:solidFill>
                <a:effectLst/>
                <a:latin typeface="Century" panose="02040604050505020304" pitchFamily="18" charset="0"/>
              </a:rPr>
              <a:t>business</a:t>
            </a:r>
            <a:r>
              <a:rPr lang="en-US" sz="2800" b="0" i="0" dirty="0">
                <a:solidFill>
                  <a:srgbClr val="111111"/>
                </a:solidFill>
                <a:effectLst/>
                <a:latin typeface="Century" panose="02040604050505020304" pitchFamily="18" charset="0"/>
              </a:rPr>
              <a:t> refers to the value of treating people with a </a:t>
            </a:r>
            <a:r>
              <a:rPr lang="en-US" sz="2800" b="1" i="0" dirty="0">
                <a:solidFill>
                  <a:srgbClr val="111111"/>
                </a:solidFill>
                <a:effectLst/>
                <a:latin typeface="Century" panose="02040604050505020304" pitchFamily="18" charset="0"/>
              </a:rPr>
              <a:t>standard of performance </a:t>
            </a:r>
            <a:r>
              <a:rPr lang="en-US" sz="2800" b="0" i="0" dirty="0">
                <a:solidFill>
                  <a:srgbClr val="111111"/>
                </a:solidFill>
                <a:effectLst/>
                <a:latin typeface="Century" panose="02040604050505020304" pitchFamily="18" charset="0"/>
              </a:rPr>
              <a:t>that is consistent and equal based on one’s commitments. </a:t>
            </a:r>
            <a:endParaRPr lang="en-US" sz="2800" dirty="0">
              <a:latin typeface="Century" panose="020406040505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79170" y="4091798"/>
            <a:ext cx="74478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Century" panose="02040604050505020304" pitchFamily="18" charset="0"/>
              </a:rPr>
              <a:t>Making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Century" panose="02040604050505020304" pitchFamily="18" charset="0"/>
              </a:rPr>
              <a:t> judgments free from discrimination</a:t>
            </a:r>
          </a:p>
          <a:p>
            <a:r>
              <a:rPr lang="en-US" sz="2800" b="1" i="1" dirty="0">
                <a:solidFill>
                  <a:srgbClr val="002060"/>
                </a:solidFill>
                <a:effectLst/>
                <a:latin typeface="Century" panose="02040604050505020304" pitchFamily="18" charset="0"/>
              </a:rPr>
              <a:t>or dishonesty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entury" panose="020406040505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6146" name="Picture 2" descr="A hand making word Unfair into F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7" y="4872788"/>
            <a:ext cx="2270359" cy="151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077857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9103" y="344315"/>
            <a:ext cx="7775017" cy="857567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Century" panose="02040604050505020304" pitchFamily="18" charset="0"/>
              </a:rPr>
              <a:t>Fairness in customer dealing</a:t>
            </a:r>
          </a:p>
        </p:txBody>
      </p:sp>
      <p:sp>
        <p:nvSpPr>
          <p:cNvPr id="10" name="Freeform 9"/>
          <p:cNvSpPr/>
          <p:nvPr/>
        </p:nvSpPr>
        <p:spPr>
          <a:xfrm rot="20164337">
            <a:off x="-1155762" y="-94341"/>
            <a:ext cx="4186166" cy="8119457"/>
          </a:xfrm>
          <a:custGeom>
            <a:avLst/>
            <a:gdLst>
              <a:gd name="connsiteX0" fmla="*/ 2781494 w 4187482"/>
              <a:gd name="connsiteY0" fmla="*/ 0 h 8050809"/>
              <a:gd name="connsiteX1" fmla="*/ 4187482 w 4187482"/>
              <a:gd name="connsiteY1" fmla="*/ 623862 h 8050809"/>
              <a:gd name="connsiteX2" fmla="*/ 4103581 w 4187482"/>
              <a:gd name="connsiteY2" fmla="*/ 758264 h 8050809"/>
              <a:gd name="connsiteX3" fmla="*/ 3351080 w 4187482"/>
              <a:gd name="connsiteY3" fmla="*/ 4490378 h 8050809"/>
              <a:gd name="connsiteX4" fmla="*/ 3972170 w 4187482"/>
              <a:gd name="connsiteY4" fmla="*/ 7963365 h 8050809"/>
              <a:gd name="connsiteX5" fmla="*/ 4016516 w 4187482"/>
              <a:gd name="connsiteY5" fmla="*/ 8050809 h 8050809"/>
              <a:gd name="connsiteX6" fmla="*/ 0 w 4187482"/>
              <a:gd name="connsiteY6" fmla="*/ 6268609 h 805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7482" h="8050809">
                <a:moveTo>
                  <a:pt x="2781494" y="0"/>
                </a:moveTo>
                <a:lnTo>
                  <a:pt x="4187482" y="623862"/>
                </a:lnTo>
                <a:lnTo>
                  <a:pt x="4103581" y="758264"/>
                </a:lnTo>
                <a:cubicBezTo>
                  <a:pt x="3649500" y="1567186"/>
                  <a:pt x="3351080" y="2937006"/>
                  <a:pt x="3351080" y="4490378"/>
                </a:cubicBezTo>
                <a:cubicBezTo>
                  <a:pt x="3351080" y="5888412"/>
                  <a:pt x="3592800" y="7137770"/>
                  <a:pt x="3972170" y="7963365"/>
                </a:cubicBezTo>
                <a:lnTo>
                  <a:pt x="4016516" y="8050809"/>
                </a:lnTo>
                <a:lnTo>
                  <a:pt x="0" y="6268609"/>
                </a:lnTo>
                <a:close/>
              </a:path>
            </a:pathLst>
          </a:cu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29103" y="1232616"/>
            <a:ext cx="8309910" cy="18158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" panose="02040604050505020304" pitchFamily="18" charset="0"/>
              </a:rPr>
              <a:t>First come/first served: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Century" panose="02040604050505020304" pitchFamily="18" charset="0"/>
              </a:rPr>
              <a:t>Sometimes referred to as “queuing” allocates  limited resources based on the order in which customers request.</a:t>
            </a:r>
          </a:p>
        </p:txBody>
      </p:sp>
      <p:pic>
        <p:nvPicPr>
          <p:cNvPr id="6146" name="Picture 2" descr="A hand making word Unfair into F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7" y="4872788"/>
            <a:ext cx="2270359" cy="151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448A6C-BA0E-43BB-8375-4B8FC6AAA889}"/>
              </a:ext>
            </a:extLst>
          </p:cNvPr>
          <p:cNvSpPr/>
          <p:nvPr/>
        </p:nvSpPr>
        <p:spPr>
          <a:xfrm>
            <a:off x="3455452" y="3566912"/>
            <a:ext cx="8309910" cy="181588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entury" panose="02040604050505020304" pitchFamily="18" charset="0"/>
              </a:rPr>
              <a:t>A random allocation:</a:t>
            </a:r>
          </a:p>
          <a:p>
            <a:pPr algn="just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entury" panose="02040604050505020304" pitchFamily="18" charset="0"/>
              </a:rPr>
              <a:t>Sometimes referred to as “lottery” is one whereby all claimants are given an equal opportunity and allocation is determined solely by chance.</a:t>
            </a:r>
          </a:p>
        </p:txBody>
      </p:sp>
    </p:spTree>
    <p:extLst>
      <p:ext uri="{BB962C8B-B14F-4D97-AF65-F5344CB8AC3E}">
        <p14:creationId xmlns:p14="http://schemas.microsoft.com/office/powerpoint/2010/main" val="2571718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7975" y="664618"/>
            <a:ext cx="9712915" cy="857567"/>
          </a:xfrm>
        </p:spPr>
        <p:txBody>
          <a:bodyPr>
            <a:normAutofit fontScale="85000" lnSpcReduction="10000"/>
          </a:bodyPr>
          <a:lstStyle/>
          <a:p>
            <a:r>
              <a:rPr lang="en-US" sz="4400" b="1" dirty="0">
                <a:latin typeface="Century" panose="02040604050505020304" pitchFamily="18" charset="0"/>
              </a:rPr>
              <a:t>Why Fairness in Dealing with Customers</a:t>
            </a:r>
          </a:p>
        </p:txBody>
      </p:sp>
      <p:sp>
        <p:nvSpPr>
          <p:cNvPr id="10" name="Freeform 9"/>
          <p:cNvSpPr/>
          <p:nvPr/>
        </p:nvSpPr>
        <p:spPr>
          <a:xfrm rot="20164337">
            <a:off x="-1145825" y="-47447"/>
            <a:ext cx="4278890" cy="8050809"/>
          </a:xfrm>
          <a:custGeom>
            <a:avLst/>
            <a:gdLst>
              <a:gd name="connsiteX0" fmla="*/ 2781494 w 4187482"/>
              <a:gd name="connsiteY0" fmla="*/ 0 h 8050809"/>
              <a:gd name="connsiteX1" fmla="*/ 4187482 w 4187482"/>
              <a:gd name="connsiteY1" fmla="*/ 623862 h 8050809"/>
              <a:gd name="connsiteX2" fmla="*/ 4103581 w 4187482"/>
              <a:gd name="connsiteY2" fmla="*/ 758264 h 8050809"/>
              <a:gd name="connsiteX3" fmla="*/ 3351080 w 4187482"/>
              <a:gd name="connsiteY3" fmla="*/ 4490378 h 8050809"/>
              <a:gd name="connsiteX4" fmla="*/ 3972170 w 4187482"/>
              <a:gd name="connsiteY4" fmla="*/ 7963365 h 8050809"/>
              <a:gd name="connsiteX5" fmla="*/ 4016516 w 4187482"/>
              <a:gd name="connsiteY5" fmla="*/ 8050809 h 8050809"/>
              <a:gd name="connsiteX6" fmla="*/ 0 w 4187482"/>
              <a:gd name="connsiteY6" fmla="*/ 6268609 h 805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7482" h="8050809">
                <a:moveTo>
                  <a:pt x="2781494" y="0"/>
                </a:moveTo>
                <a:lnTo>
                  <a:pt x="4187482" y="623862"/>
                </a:lnTo>
                <a:lnTo>
                  <a:pt x="4103581" y="758264"/>
                </a:lnTo>
                <a:cubicBezTo>
                  <a:pt x="3649500" y="1567186"/>
                  <a:pt x="3351080" y="2937006"/>
                  <a:pt x="3351080" y="4490378"/>
                </a:cubicBezTo>
                <a:cubicBezTo>
                  <a:pt x="3351080" y="5888412"/>
                  <a:pt x="3592800" y="7137770"/>
                  <a:pt x="3972170" y="7963365"/>
                </a:cubicBezTo>
                <a:lnTo>
                  <a:pt x="4016516" y="8050809"/>
                </a:lnTo>
                <a:lnTo>
                  <a:pt x="0" y="6268609"/>
                </a:lnTo>
                <a:close/>
              </a:path>
            </a:pathLst>
          </a:cu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 hand making word Unfair into F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5157931"/>
            <a:ext cx="2311112" cy="154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0503" y="1582312"/>
            <a:ext cx="9712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Fairness increases reputation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370093" y="2386664"/>
            <a:ext cx="9148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Fairness increases the trust</a:t>
            </a:r>
          </a:p>
        </p:txBody>
      </p:sp>
      <p:sp>
        <p:nvSpPr>
          <p:cNvPr id="8" name="Rectangle 7"/>
          <p:cNvSpPr/>
          <p:nvPr/>
        </p:nvSpPr>
        <p:spPr>
          <a:xfrm>
            <a:off x="2370093" y="3237183"/>
            <a:ext cx="94564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Fairness increases customer </a:t>
            </a:r>
          </a:p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satisfaction</a:t>
            </a:r>
          </a:p>
        </p:txBody>
      </p:sp>
    </p:spTree>
    <p:extLst>
      <p:ext uri="{BB962C8B-B14F-4D97-AF65-F5344CB8AC3E}">
        <p14:creationId xmlns:p14="http://schemas.microsoft.com/office/powerpoint/2010/main" val="5036430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9103" y="344315"/>
            <a:ext cx="6392333" cy="857567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Century" panose="02040604050505020304" pitchFamily="18" charset="0"/>
              </a:rPr>
              <a:t>Fairness in Work Place</a:t>
            </a:r>
          </a:p>
        </p:txBody>
      </p:sp>
      <p:sp>
        <p:nvSpPr>
          <p:cNvPr id="10" name="Freeform 9"/>
          <p:cNvSpPr/>
          <p:nvPr/>
        </p:nvSpPr>
        <p:spPr>
          <a:xfrm rot="20164337">
            <a:off x="-1155762" y="-94341"/>
            <a:ext cx="4186166" cy="8119457"/>
          </a:xfrm>
          <a:custGeom>
            <a:avLst/>
            <a:gdLst>
              <a:gd name="connsiteX0" fmla="*/ 2781494 w 4187482"/>
              <a:gd name="connsiteY0" fmla="*/ 0 h 8050809"/>
              <a:gd name="connsiteX1" fmla="*/ 4187482 w 4187482"/>
              <a:gd name="connsiteY1" fmla="*/ 623862 h 8050809"/>
              <a:gd name="connsiteX2" fmla="*/ 4103581 w 4187482"/>
              <a:gd name="connsiteY2" fmla="*/ 758264 h 8050809"/>
              <a:gd name="connsiteX3" fmla="*/ 3351080 w 4187482"/>
              <a:gd name="connsiteY3" fmla="*/ 4490378 h 8050809"/>
              <a:gd name="connsiteX4" fmla="*/ 3972170 w 4187482"/>
              <a:gd name="connsiteY4" fmla="*/ 7963365 h 8050809"/>
              <a:gd name="connsiteX5" fmla="*/ 4016516 w 4187482"/>
              <a:gd name="connsiteY5" fmla="*/ 8050809 h 8050809"/>
              <a:gd name="connsiteX6" fmla="*/ 0 w 4187482"/>
              <a:gd name="connsiteY6" fmla="*/ 6268609 h 805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7482" h="8050809">
                <a:moveTo>
                  <a:pt x="2781494" y="0"/>
                </a:moveTo>
                <a:lnTo>
                  <a:pt x="4187482" y="623862"/>
                </a:lnTo>
                <a:lnTo>
                  <a:pt x="4103581" y="758264"/>
                </a:lnTo>
                <a:cubicBezTo>
                  <a:pt x="3649500" y="1567186"/>
                  <a:pt x="3351080" y="2937006"/>
                  <a:pt x="3351080" y="4490378"/>
                </a:cubicBezTo>
                <a:cubicBezTo>
                  <a:pt x="3351080" y="5888412"/>
                  <a:pt x="3592800" y="7137770"/>
                  <a:pt x="3972170" y="7963365"/>
                </a:cubicBezTo>
                <a:lnTo>
                  <a:pt x="4016516" y="8050809"/>
                </a:lnTo>
                <a:lnTo>
                  <a:pt x="0" y="6268609"/>
                </a:lnTo>
                <a:close/>
              </a:path>
            </a:pathLst>
          </a:cu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46677" y="1185107"/>
            <a:ext cx="85251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0" dirty="0">
                <a:solidFill>
                  <a:srgbClr val="111111"/>
                </a:solidFill>
                <a:effectLst/>
                <a:latin typeface="Century" panose="02040604050505020304" pitchFamily="18" charset="0"/>
              </a:rPr>
              <a:t>To retain employees, management should practice fairness in workplace (</a:t>
            </a:r>
            <a:r>
              <a:rPr lang="en-US" sz="2800" i="0" dirty="0">
                <a:solidFill>
                  <a:srgbClr val="0000FF"/>
                </a:solidFill>
                <a:effectLst/>
                <a:latin typeface="Century" panose="02040604050505020304" pitchFamily="18" charset="0"/>
              </a:rPr>
              <a:t>Victor 2015</a:t>
            </a:r>
            <a:r>
              <a:rPr lang="en-US" sz="2800" i="0" dirty="0">
                <a:solidFill>
                  <a:srgbClr val="111111"/>
                </a:solidFill>
                <a:effectLst/>
                <a:latin typeface="Century" panose="02040604050505020304" pitchFamily="18" charset="0"/>
              </a:rPr>
              <a:t>).</a:t>
            </a:r>
            <a:endParaRPr lang="en-US" sz="2800" dirty="0">
              <a:latin typeface="Century" panose="020406040505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46677" y="2920889"/>
            <a:ext cx="9586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entury" panose="02040604050505020304" pitchFamily="18" charset="0"/>
              </a:rPr>
              <a:t>2. Make</a:t>
            </a:r>
            <a:r>
              <a:rPr lang="en-US" sz="2400" b="1" dirty="0">
                <a:solidFill>
                  <a:srgbClr val="C00000"/>
                </a:solidFill>
                <a:effectLst/>
                <a:latin typeface="Century" panose="02040604050505020304" pitchFamily="18" charset="0"/>
              </a:rPr>
              <a:t> judgments free from discrimination or dishonesty.</a:t>
            </a:r>
            <a:endParaRPr lang="en-US" sz="2400" b="1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6146" name="Picture 2" descr="A hand making word Unfair into F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7" y="4872788"/>
            <a:ext cx="2270359" cy="151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6F70AC-7389-4F72-B303-66D58076D1BE}"/>
              </a:ext>
            </a:extLst>
          </p:cNvPr>
          <p:cNvSpPr/>
          <p:nvPr/>
        </p:nvSpPr>
        <p:spPr>
          <a:xfrm>
            <a:off x="2329103" y="2299219"/>
            <a:ext cx="92159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1. Reward &amp; Recognize employees based on impartial measures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612BD1-AB35-453A-A8D7-3AA37C5DCE18}"/>
              </a:ext>
            </a:extLst>
          </p:cNvPr>
          <p:cNvSpPr/>
          <p:nvPr/>
        </p:nvSpPr>
        <p:spPr>
          <a:xfrm>
            <a:off x="2316197" y="3542340"/>
            <a:ext cx="9586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entury" panose="02040604050505020304" pitchFamily="18" charset="0"/>
              </a:rPr>
              <a:t>3. Know your employees</a:t>
            </a:r>
            <a:r>
              <a:rPr lang="en-US" sz="2400" b="1" dirty="0"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. (Listening is one of the easiest ways)</a:t>
            </a:r>
            <a:endParaRPr lang="en-US" sz="2400" b="1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748033-C33D-4F1E-A9F1-0E437CDBF440}"/>
              </a:ext>
            </a:extLst>
          </p:cNvPr>
          <p:cNvSpPr/>
          <p:nvPr/>
        </p:nvSpPr>
        <p:spPr>
          <a:xfrm>
            <a:off x="2921820" y="4207564"/>
            <a:ext cx="9586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4. Allocate work evenly and based on the employee skills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/>
                <a:latin typeface="Century" panose="02040604050505020304" pitchFamily="18" charset="0"/>
              </a:rPr>
              <a:t>.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C4A870-D00C-42CB-A72A-729017C4ABB1}"/>
              </a:ext>
            </a:extLst>
          </p:cNvPr>
          <p:cNvSpPr/>
          <p:nvPr/>
        </p:nvSpPr>
        <p:spPr>
          <a:xfrm>
            <a:off x="3406639" y="5032574"/>
            <a:ext cx="9586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5. Avoid assigning overloads</a:t>
            </a:r>
            <a:r>
              <a:rPr lang="en-US" sz="2400" b="1" dirty="0">
                <a:solidFill>
                  <a:srgbClr val="002060"/>
                </a:solidFill>
                <a:effectLst/>
                <a:latin typeface="Century" panose="020406040505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5827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794" y="500657"/>
            <a:ext cx="8315223" cy="857567"/>
          </a:xfrm>
        </p:spPr>
        <p:txBody>
          <a:bodyPr>
            <a:normAutofit fontScale="92500"/>
          </a:bodyPr>
          <a:lstStyle/>
          <a:p>
            <a:pPr algn="l"/>
            <a:r>
              <a:rPr lang="en-US" sz="4400" b="1" dirty="0">
                <a:latin typeface="Century" panose="02040604050505020304" pitchFamily="18" charset="0"/>
              </a:rPr>
              <a:t>Benefits of Fairness in Workplace</a:t>
            </a:r>
          </a:p>
        </p:txBody>
      </p:sp>
      <p:sp>
        <p:nvSpPr>
          <p:cNvPr id="10" name="Freeform 9"/>
          <p:cNvSpPr/>
          <p:nvPr/>
        </p:nvSpPr>
        <p:spPr>
          <a:xfrm rot="20164337">
            <a:off x="-1155762" y="-94341"/>
            <a:ext cx="4186166" cy="8119457"/>
          </a:xfrm>
          <a:custGeom>
            <a:avLst/>
            <a:gdLst>
              <a:gd name="connsiteX0" fmla="*/ 2781494 w 4187482"/>
              <a:gd name="connsiteY0" fmla="*/ 0 h 8050809"/>
              <a:gd name="connsiteX1" fmla="*/ 4187482 w 4187482"/>
              <a:gd name="connsiteY1" fmla="*/ 623862 h 8050809"/>
              <a:gd name="connsiteX2" fmla="*/ 4103581 w 4187482"/>
              <a:gd name="connsiteY2" fmla="*/ 758264 h 8050809"/>
              <a:gd name="connsiteX3" fmla="*/ 3351080 w 4187482"/>
              <a:gd name="connsiteY3" fmla="*/ 4490378 h 8050809"/>
              <a:gd name="connsiteX4" fmla="*/ 3972170 w 4187482"/>
              <a:gd name="connsiteY4" fmla="*/ 7963365 h 8050809"/>
              <a:gd name="connsiteX5" fmla="*/ 4016516 w 4187482"/>
              <a:gd name="connsiteY5" fmla="*/ 8050809 h 8050809"/>
              <a:gd name="connsiteX6" fmla="*/ 0 w 4187482"/>
              <a:gd name="connsiteY6" fmla="*/ 6268609 h 805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7482" h="8050809">
                <a:moveTo>
                  <a:pt x="2781494" y="0"/>
                </a:moveTo>
                <a:lnTo>
                  <a:pt x="4187482" y="623862"/>
                </a:lnTo>
                <a:lnTo>
                  <a:pt x="4103581" y="758264"/>
                </a:lnTo>
                <a:cubicBezTo>
                  <a:pt x="3649500" y="1567186"/>
                  <a:pt x="3351080" y="2937006"/>
                  <a:pt x="3351080" y="4490378"/>
                </a:cubicBezTo>
                <a:cubicBezTo>
                  <a:pt x="3351080" y="5888412"/>
                  <a:pt x="3592800" y="7137770"/>
                  <a:pt x="3972170" y="7963365"/>
                </a:cubicBezTo>
                <a:lnTo>
                  <a:pt x="4016516" y="8050809"/>
                </a:lnTo>
                <a:lnTo>
                  <a:pt x="0" y="6268609"/>
                </a:lnTo>
                <a:close/>
              </a:path>
            </a:pathLst>
          </a:cu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13892" y="1738899"/>
            <a:ext cx="8525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entury" panose="02040604050505020304" pitchFamily="18" charset="0"/>
              </a:rPr>
              <a:t>Increases the employer brand.</a:t>
            </a:r>
          </a:p>
        </p:txBody>
      </p:sp>
      <p:sp>
        <p:nvSpPr>
          <p:cNvPr id="4" name="Rectangle 3"/>
          <p:cNvSpPr/>
          <p:nvPr/>
        </p:nvSpPr>
        <p:spPr>
          <a:xfrm>
            <a:off x="2887393" y="2425415"/>
            <a:ext cx="8374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" panose="02040604050505020304" pitchFamily="18" charset="0"/>
              </a:rPr>
              <a:t>Quality employees want to work for the employer</a:t>
            </a:r>
          </a:p>
        </p:txBody>
      </p:sp>
      <p:pic>
        <p:nvPicPr>
          <p:cNvPr id="6146" name="Picture 2" descr="A hand making word Unfair into F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7" y="4872788"/>
            <a:ext cx="2270359" cy="151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D4FCDE-55DF-438D-961A-A2CF7364A08F}"/>
              </a:ext>
            </a:extLst>
          </p:cNvPr>
          <p:cNvSpPr/>
          <p:nvPr/>
        </p:nvSpPr>
        <p:spPr>
          <a:xfrm>
            <a:off x="3201652" y="3103766"/>
            <a:ext cx="8525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00"/>
                </a:solidFill>
                <a:latin typeface="Century" panose="02040604050505020304" pitchFamily="18" charset="0"/>
              </a:rPr>
              <a:t>Ensure company growth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D77D39-8351-43A2-8F67-1C8DF5A4C7EB}"/>
              </a:ext>
            </a:extLst>
          </p:cNvPr>
          <p:cNvSpPr/>
          <p:nvPr/>
        </p:nvSpPr>
        <p:spPr>
          <a:xfrm>
            <a:off x="3666836" y="3703777"/>
            <a:ext cx="8525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Century" panose="02040604050505020304" pitchFamily="18" charset="0"/>
              </a:rPr>
              <a:t>Increases employee morale.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4908E6-1FB9-4F2C-8080-699A087CC62F}"/>
              </a:ext>
            </a:extLst>
          </p:cNvPr>
          <p:cNvSpPr/>
          <p:nvPr/>
        </p:nvSpPr>
        <p:spPr>
          <a:xfrm>
            <a:off x="4160087" y="4303788"/>
            <a:ext cx="8525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entury" panose="02040604050505020304" pitchFamily="18" charset="0"/>
              </a:rPr>
              <a:t>Everyone wins in a fair workplace</a:t>
            </a:r>
          </a:p>
        </p:txBody>
      </p:sp>
    </p:spTree>
    <p:extLst>
      <p:ext uri="{BB962C8B-B14F-4D97-AF65-F5344CB8AC3E}">
        <p14:creationId xmlns:p14="http://schemas.microsoft.com/office/powerpoint/2010/main" val="39917423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0099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19" y="0"/>
            <a:ext cx="9000781" cy="68580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C697BB-B4FD-4650-87AB-DADF3571B8F3}"/>
              </a:ext>
            </a:extLst>
          </p:cNvPr>
          <p:cNvSpPr/>
          <p:nvPr/>
        </p:nvSpPr>
        <p:spPr>
          <a:xfrm rot="216332">
            <a:off x="4821603" y="3480650"/>
            <a:ext cx="16610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Respect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E25651-1D4B-427D-BFA7-CA7BC2E75D0D}"/>
              </a:ext>
            </a:extLst>
          </p:cNvPr>
          <p:cNvSpPr/>
          <p:nvPr/>
        </p:nvSpPr>
        <p:spPr>
          <a:xfrm>
            <a:off x="320904" y="2849707"/>
            <a:ext cx="2672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Respect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3711DF-AA77-4536-AE6F-A75DE2CF7E09}"/>
              </a:ext>
            </a:extLst>
          </p:cNvPr>
          <p:cNvSpPr/>
          <p:nvPr/>
        </p:nvSpPr>
        <p:spPr>
          <a:xfrm>
            <a:off x="4095750" y="575786"/>
            <a:ext cx="80962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" panose="02040604050505020304" pitchFamily="18" charset="0"/>
              </a:rPr>
              <a:t>Respect</a:t>
            </a:r>
            <a:r>
              <a:rPr lang="en-US" sz="2400" dirty="0">
                <a:solidFill>
                  <a:schemeClr val="bg1"/>
                </a:solidFill>
                <a:latin typeface="Century" panose="02040604050505020304" pitchFamily="18" charset="0"/>
              </a:rPr>
              <a:t> is the feeling of regarding someone well for their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qualities</a:t>
            </a:r>
            <a:r>
              <a:rPr lang="en-US" sz="2400" dirty="0">
                <a:solidFill>
                  <a:schemeClr val="bg1"/>
                </a:solidFill>
                <a:latin typeface="Century" panose="02040604050505020304" pitchFamily="18" charset="0"/>
              </a:rPr>
              <a:t> or 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traits</a:t>
            </a:r>
            <a:r>
              <a:rPr lang="en-US" sz="2400" dirty="0">
                <a:solidFill>
                  <a:schemeClr val="bg1"/>
                </a:solidFill>
                <a:latin typeface="Century" panose="02040604050505020304" pitchFamily="18" charset="0"/>
              </a:rPr>
              <a:t>, but </a:t>
            </a:r>
            <a:r>
              <a:rPr lang="en-US" sz="2400" b="1" dirty="0">
                <a:solidFill>
                  <a:schemeClr val="bg1"/>
                </a:solidFill>
                <a:latin typeface="Century" panose="02040604050505020304" pitchFamily="18" charset="0"/>
              </a:rPr>
              <a:t>respect</a:t>
            </a:r>
            <a:r>
              <a:rPr lang="en-US" sz="2400" dirty="0">
                <a:solidFill>
                  <a:schemeClr val="bg1"/>
                </a:solidFill>
                <a:latin typeface="Century" panose="02040604050505020304" pitchFamily="18" charset="0"/>
              </a:rPr>
              <a:t> can also be the action of treating people with 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appreciation</a:t>
            </a:r>
            <a:r>
              <a:rPr lang="en-US" sz="2400" dirty="0">
                <a:solidFill>
                  <a:schemeClr val="bg1"/>
                </a:solidFill>
                <a:latin typeface="Century" panose="02040604050505020304" pitchFamily="18" charset="0"/>
              </a:rPr>
              <a:t> and 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" panose="02040604050505020304" pitchFamily="18" charset="0"/>
              </a:rPr>
              <a:t>dignity</a:t>
            </a:r>
            <a:r>
              <a:rPr lang="en-US" sz="2400" dirty="0">
                <a:solidFill>
                  <a:schemeClr val="bg1"/>
                </a:solidFill>
                <a:latin typeface="Century" panose="02040604050505020304" pitchFamily="18" charset="0"/>
              </a:rPr>
              <a:t>. A respectful attitude should be standard in the </a:t>
            </a:r>
            <a:r>
              <a:rPr lang="en-US" sz="2400" b="1" dirty="0">
                <a:solidFill>
                  <a:schemeClr val="bg1"/>
                </a:solidFill>
                <a:latin typeface="Century" panose="02040604050505020304" pitchFamily="18" charset="0"/>
              </a:rPr>
              <a:t>workplace</a:t>
            </a:r>
            <a:r>
              <a:rPr lang="en-US" sz="2400" dirty="0">
                <a:solidFill>
                  <a:schemeClr val="bg1"/>
                </a:solidFill>
                <a:latin typeface="Century" panose="02040604050505020304" pitchFamily="18" charset="0"/>
              </a:rPr>
              <a:t> regardless of personal feelings.</a:t>
            </a:r>
          </a:p>
        </p:txBody>
      </p:sp>
    </p:spTree>
    <p:extLst>
      <p:ext uri="{BB962C8B-B14F-4D97-AF65-F5344CB8AC3E}">
        <p14:creationId xmlns:p14="http://schemas.microsoft.com/office/powerpoint/2010/main" val="2755803130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099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19" y="0"/>
            <a:ext cx="90007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C697BB-B4FD-4650-87AB-DADF3571B8F3}"/>
              </a:ext>
            </a:extLst>
          </p:cNvPr>
          <p:cNvSpPr/>
          <p:nvPr/>
        </p:nvSpPr>
        <p:spPr>
          <a:xfrm rot="216332">
            <a:off x="4821603" y="3480650"/>
            <a:ext cx="16610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Respect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E25651-1D4B-427D-BFA7-CA7BC2E75D0D}"/>
              </a:ext>
            </a:extLst>
          </p:cNvPr>
          <p:cNvSpPr/>
          <p:nvPr/>
        </p:nvSpPr>
        <p:spPr>
          <a:xfrm>
            <a:off x="320904" y="2849707"/>
            <a:ext cx="2672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Respect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F20E58-AE66-4B2F-9BAE-35BB12876111}"/>
              </a:ext>
            </a:extLst>
          </p:cNvPr>
          <p:cNvSpPr/>
          <p:nvPr/>
        </p:nvSpPr>
        <p:spPr>
          <a:xfrm>
            <a:off x="4114218" y="806559"/>
            <a:ext cx="76486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" panose="02040604050505020304" pitchFamily="18" charset="0"/>
              </a:rPr>
              <a:t>Respect</a:t>
            </a:r>
            <a:r>
              <a:rPr lang="en-US" sz="2800" dirty="0">
                <a:solidFill>
                  <a:schemeClr val="bg1"/>
                </a:solidFill>
                <a:latin typeface="Century" panose="02040604050505020304" pitchFamily="18" charset="0"/>
              </a:rPr>
              <a:t> is a key requirement for a healthy work environment. It promotes teamwork and increases productivity and efficiencies in the workplace.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entury" panose="02040604050505020304" pitchFamily="18" charset="0"/>
              </a:rPr>
              <a:t> </a:t>
            </a:r>
            <a:endParaRPr lang="en-US" sz="28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769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22291</TotalTime>
  <Words>519</Words>
  <Application>Microsoft Office PowerPoint</Application>
  <PresentationFormat>Widescreen</PresentationFormat>
  <Paragraphs>82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Nazrul Islam</dc:creator>
  <cp:lastModifiedBy>Anderson</cp:lastModifiedBy>
  <cp:revision>28</cp:revision>
  <dcterms:created xsi:type="dcterms:W3CDTF">2021-01-21T17:38:56Z</dcterms:created>
  <dcterms:modified xsi:type="dcterms:W3CDTF">2021-05-17T05:43:29Z</dcterms:modified>
</cp:coreProperties>
</file>