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0"/>
  </p:notesMasterIdLst>
  <p:sldIdLst>
    <p:sldId id="256" r:id="rId2"/>
    <p:sldId id="290" r:id="rId3"/>
    <p:sldId id="291" r:id="rId4"/>
    <p:sldId id="292" r:id="rId5"/>
    <p:sldId id="293" r:id="rId6"/>
    <p:sldId id="294" r:id="rId7"/>
    <p:sldId id="295" r:id="rId8"/>
    <p:sldId id="296" r:id="rId9"/>
    <p:sldId id="297" r:id="rId10"/>
    <p:sldId id="298" r:id="rId11"/>
    <p:sldId id="299" r:id="rId12"/>
    <p:sldId id="300" r:id="rId13"/>
    <p:sldId id="303" r:id="rId14"/>
    <p:sldId id="301" r:id="rId15"/>
    <p:sldId id="302" r:id="rId16"/>
    <p:sldId id="304" r:id="rId17"/>
    <p:sldId id="305" r:id="rId18"/>
    <p:sldId id="306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90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3132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3ED7B4-2A2D-45C2-96B2-8019DE91FD84}" type="datetimeFigureOut">
              <a:rPr lang="en-US" smtClean="0"/>
              <a:pPr/>
              <a:t>10/14/2014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5ED8EC-62FE-44DD-A625-F81FB76124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8113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5ED8EC-62FE-44DD-A625-F81FB761240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8223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Source:</a:t>
            </a:r>
            <a:r>
              <a:rPr lang="en-US" baseline="0" dirty="0" smtClean="0"/>
              <a:t> O.C. Ferrell, Geoffrey </a:t>
            </a:r>
            <a:r>
              <a:rPr lang="en-US" baseline="0" dirty="0" err="1" smtClean="0"/>
              <a:t>Hirt</a:t>
            </a:r>
            <a:r>
              <a:rPr lang="en-US" baseline="0" dirty="0" smtClean="0"/>
              <a:t>, Linda Ferrell, </a:t>
            </a:r>
            <a:r>
              <a:rPr lang="en-US" i="1" baseline="0" dirty="0" smtClean="0"/>
              <a:t>Business: A Changing World, </a:t>
            </a:r>
            <a:r>
              <a:rPr lang="en-US" i="0" baseline="0" dirty="0" smtClean="0"/>
              <a:t>9</a:t>
            </a:r>
            <a:r>
              <a:rPr lang="en-US" i="0" baseline="30000" dirty="0" smtClean="0"/>
              <a:t>th</a:t>
            </a:r>
            <a:r>
              <a:rPr lang="en-US" i="0" baseline="0" dirty="0" smtClean="0"/>
              <a:t> edition (New York: McGraw-Hill, 2014), p. 261.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5ED8EC-62FE-44DD-A625-F81FB761240A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0124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Source:</a:t>
            </a:r>
            <a:r>
              <a:rPr lang="en-US" baseline="0" dirty="0" smtClean="0"/>
              <a:t> O.C. Ferrell, Geoffrey </a:t>
            </a:r>
            <a:r>
              <a:rPr lang="en-US" baseline="0" dirty="0" err="1" smtClean="0"/>
              <a:t>Hirt</a:t>
            </a:r>
            <a:r>
              <a:rPr lang="en-US" baseline="0" dirty="0" smtClean="0"/>
              <a:t>, Linda Ferrell, </a:t>
            </a:r>
            <a:r>
              <a:rPr lang="en-US" i="1" baseline="0" dirty="0" smtClean="0"/>
              <a:t>Business: A Changing World, </a:t>
            </a:r>
            <a:r>
              <a:rPr lang="en-US" i="0" baseline="0" dirty="0" smtClean="0"/>
              <a:t>9</a:t>
            </a:r>
            <a:r>
              <a:rPr lang="en-US" i="0" baseline="30000" dirty="0" smtClean="0"/>
              <a:t>th</a:t>
            </a:r>
            <a:r>
              <a:rPr lang="en-US" i="0" baseline="0" dirty="0" smtClean="0"/>
              <a:t> edition (New York: McGraw-Hill, 2014), p. 261-262.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5ED8EC-62FE-44DD-A625-F81FB761240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0124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Source: O.C. Ferrell, John </a:t>
            </a:r>
            <a:r>
              <a:rPr lang="en-US" dirty="0" err="1" smtClean="0"/>
              <a:t>Fraedrich</a:t>
            </a:r>
            <a:r>
              <a:rPr lang="en-US" dirty="0" smtClean="0"/>
              <a:t>, Linda Ferrell, </a:t>
            </a:r>
            <a:r>
              <a:rPr lang="en-US" i="1" dirty="0" smtClean="0"/>
              <a:t>Business</a:t>
            </a:r>
            <a:r>
              <a:rPr lang="en-US" i="1" baseline="0" dirty="0" smtClean="0"/>
              <a:t> Ethics: Ethical Decision Making and Cases, </a:t>
            </a:r>
            <a:r>
              <a:rPr lang="en-US" i="0" baseline="0" dirty="0" smtClean="0"/>
              <a:t>9</a:t>
            </a:r>
            <a:r>
              <a:rPr lang="en-US" i="0" baseline="30000" dirty="0" smtClean="0"/>
              <a:t>th</a:t>
            </a:r>
            <a:r>
              <a:rPr lang="en-US" i="0" baseline="0" dirty="0" smtClean="0"/>
              <a:t> ed. (Mason, OH: South-Western Cengage Learning, 2013), p. 39.</a:t>
            </a:r>
          </a:p>
          <a:p>
            <a:endParaRPr lang="en-US" i="0" baseline="0" dirty="0" smtClean="0"/>
          </a:p>
          <a:p>
            <a:r>
              <a:rPr lang="en-US" i="0" baseline="0" dirty="0" smtClean="0"/>
              <a:t>Maria </a:t>
            </a:r>
            <a:r>
              <a:rPr lang="en-US" i="0" baseline="0" dirty="0" err="1" smtClean="0"/>
              <a:t>Lazarte</a:t>
            </a:r>
            <a:r>
              <a:rPr lang="en-US" i="0" baseline="0" dirty="0" smtClean="0"/>
              <a:t>, “ISO 26000 – International forum revisits the road travelled,” ISO, January 10, 2013, http://www.iso.org/iso/home/news_index/news_archive/news.htm?refid=Ref1691 (accessed October 14, 2014). </a:t>
            </a:r>
          </a:p>
          <a:p>
            <a:r>
              <a:rPr lang="en-US" i="0" baseline="0" dirty="0" smtClean="0"/>
              <a:t>Toshiba, “Management Based on ISO 26000,” http://www.toshiba.co.jp/csr/en/performance/iso.htm (accessed October 14, 2014).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5ED8EC-62FE-44DD-A625-F81FB761240A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0124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0" baseline="0" dirty="0" smtClean="0"/>
              <a:t>Ministry of Foreign Affairs Netherlands, “International guidelines: ISO 26000 on Social Responsibility,” CBI Market Information Database, http://www.cbi.eu/system/files/marketintel/ISO26000.pdf (accessed October 14, 2014). </a:t>
            </a:r>
          </a:p>
          <a:p>
            <a:r>
              <a:rPr lang="en-US" i="0" baseline="0" dirty="0" smtClean="0"/>
              <a:t>Maria </a:t>
            </a:r>
            <a:r>
              <a:rPr lang="en-US" i="0" baseline="0" dirty="0" err="1" smtClean="0"/>
              <a:t>Lazarte</a:t>
            </a:r>
            <a:r>
              <a:rPr lang="en-US" i="0" baseline="0" dirty="0" smtClean="0"/>
              <a:t>, “ISO 26000 – International forum revisits the road travelled,” ISO, January 10, 2013, http://www.iso.org/iso/home/news_index/news_archive/news.htm?refid=Ref1691 (accessed October 14, 2014). </a:t>
            </a:r>
          </a:p>
          <a:p>
            <a:r>
              <a:rPr lang="en-US" i="0" baseline="0" dirty="0" smtClean="0"/>
              <a:t>Toshiba, “Management Based on ISO 26000,” http://www.toshiba.co.jp/csr/en/performance/iso.htm (accessed October 14, 2014).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5ED8EC-62FE-44DD-A625-F81FB761240A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0124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“ISO 3100 and Enterprise</a:t>
            </a:r>
            <a:r>
              <a:rPr lang="en-US" baseline="0" dirty="0" smtClean="0"/>
              <a:t> Risk Management,” Compliance Online, http://www.complianceonline.com/dictionary/ISO_31000_Enterprise_Risk_Management.html?channel=dic_ERM (accessed October 14, 2014).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Posted by Greg Hutchins, “ISO 31000 Risk Management Standard Press Release,” CERM®RISK INSIGHTS, April 1, 2013, http://insights.cermacademy.com/2013/04/iso-31000-risk-management-standard-press-release/ (accessed October 14, 2014).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5ED8EC-62FE-44DD-A625-F81FB761240A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01243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PPT</a:t>
            </a:r>
            <a:r>
              <a:rPr lang="en-US" baseline="0" dirty="0" smtClean="0"/>
              <a:t> presentation presented at 2014 ECOA conference in Atlanta, presented by Martin </a:t>
            </a:r>
            <a:r>
              <a:rPr lang="en-US" baseline="0" dirty="0" err="1" smtClean="0"/>
              <a:t>Tolar</a:t>
            </a:r>
            <a:r>
              <a:rPr lang="en-US" baseline="0" dirty="0" smtClean="0"/>
              <a:t>, GRC Institute, entitled “The First ISO Standard in E&amp;C: What You Need to Know,” Presented October 2, 2014. </a:t>
            </a:r>
            <a:endParaRPr lang="en-US" dirty="0" smtClean="0"/>
          </a:p>
          <a:p>
            <a:r>
              <a:rPr lang="en-US" dirty="0" smtClean="0"/>
              <a:t>Dick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Hortensius</a:t>
            </a:r>
            <a:r>
              <a:rPr lang="en-US" baseline="0" dirty="0" smtClean="0"/>
              <a:t>, </a:t>
            </a:r>
            <a:r>
              <a:rPr lang="en-US" dirty="0" smtClean="0"/>
              <a:t>“What Is the General Idea Behind the Proposed ISO 19600?” Ethics Intelligence,</a:t>
            </a:r>
            <a:r>
              <a:rPr lang="en-US" baseline="0" dirty="0" smtClean="0"/>
              <a:t> April 2014, </a:t>
            </a:r>
            <a:r>
              <a:rPr lang="en-US" dirty="0" smtClean="0"/>
              <a:t>http://www.ethic-intelligence.com/experts/4636-general-idea-behind-iso-19600/ (accessed October 14, 2014).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5ED8EC-62FE-44DD-A625-F81FB761240A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01243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PPT</a:t>
            </a:r>
            <a:r>
              <a:rPr lang="en-US" baseline="0" dirty="0" smtClean="0"/>
              <a:t> presentation presented at 2014 ECOA conference in Atlanta, presented by Martin </a:t>
            </a:r>
            <a:r>
              <a:rPr lang="en-US" baseline="0" dirty="0" err="1" smtClean="0"/>
              <a:t>Tolar</a:t>
            </a:r>
            <a:r>
              <a:rPr lang="en-US" baseline="0" dirty="0" smtClean="0"/>
              <a:t>, GRC Institute, entitled “The First ISO Standard in E&amp;C: What You Need to Know,” Presented October 2, 2014.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5ED8EC-62FE-44DD-A625-F81FB761240A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0124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PPT</a:t>
            </a:r>
            <a:r>
              <a:rPr lang="en-US" baseline="0" dirty="0" smtClean="0"/>
              <a:t> presentation presented at 2014 ECOA conference in Atlanta, presented by Martin </a:t>
            </a:r>
            <a:r>
              <a:rPr lang="en-US" baseline="0" dirty="0" err="1" smtClean="0"/>
              <a:t>Tolar</a:t>
            </a:r>
            <a:r>
              <a:rPr lang="en-US" baseline="0" dirty="0" smtClean="0"/>
              <a:t>, GRC Institute, entitled “The First ISO Standard in E&amp;C: What You Need to Know,” Presented October 2, 2014.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5ED8EC-62FE-44DD-A625-F81FB761240A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01243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PPT</a:t>
            </a:r>
            <a:r>
              <a:rPr lang="en-US" baseline="0" dirty="0" smtClean="0"/>
              <a:t> presentation presented at 2014 ECOA conference in Atlanta, presented by Martin </a:t>
            </a:r>
            <a:r>
              <a:rPr lang="en-US" baseline="0" dirty="0" err="1" smtClean="0"/>
              <a:t>Tolar</a:t>
            </a:r>
            <a:r>
              <a:rPr lang="en-US" baseline="0" dirty="0" smtClean="0"/>
              <a:t>, GRC Institute, entitled “The First ISO Standard in E&amp;C: What You Need to Know,” Presented October 2, 2014.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5ED8EC-62FE-44DD-A625-F81FB761240A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0124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Source:</a:t>
            </a:r>
            <a:r>
              <a:rPr lang="en-US" baseline="0" dirty="0" smtClean="0"/>
              <a:t> ISO website, http://www.iso.org/iso/home.html (accessed October 14, 2014).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5ED8EC-62FE-44DD-A625-F81FB761240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0124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5ED8EC-62FE-44DD-A625-F81FB761240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0124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Source:</a:t>
            </a:r>
            <a:r>
              <a:rPr lang="en-US" baseline="0" dirty="0" smtClean="0"/>
              <a:t> ISO website, http://www.iso.org/iso/home.html (accessed October 14, 2014).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5ED8EC-62FE-44DD-A625-F81FB761240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0124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5ED8EC-62FE-44DD-A625-F81FB761240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0124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Source: ISO, </a:t>
            </a:r>
            <a:r>
              <a:rPr lang="en-US" i="1" dirty="0" smtClean="0"/>
              <a:t>ISO</a:t>
            </a:r>
            <a:r>
              <a:rPr lang="en-US" i="1" baseline="0" dirty="0" smtClean="0"/>
              <a:t> standards: What’s the bottom line? </a:t>
            </a:r>
            <a:r>
              <a:rPr lang="en-US" i="0" baseline="0" dirty="0" smtClean="0"/>
              <a:t>May 2012, </a:t>
            </a:r>
            <a:r>
              <a:rPr lang="en-US" dirty="0" smtClean="0"/>
              <a:t>http://www.iso.org/iso/bottom_line.pdf (accessed</a:t>
            </a:r>
            <a:r>
              <a:rPr lang="en-US" baseline="0" dirty="0" smtClean="0"/>
              <a:t> October 14, 2014).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ISBN 978-92-67-10570-3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5ED8EC-62FE-44DD-A625-F81FB761240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0124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Source: ISO, </a:t>
            </a:r>
            <a:r>
              <a:rPr lang="en-US" i="1" dirty="0" smtClean="0"/>
              <a:t>ISO</a:t>
            </a:r>
            <a:r>
              <a:rPr lang="en-US" i="1" baseline="0" dirty="0" smtClean="0"/>
              <a:t> standards: What’s the bottom line? </a:t>
            </a:r>
            <a:r>
              <a:rPr lang="en-US" i="0" baseline="0" dirty="0" smtClean="0"/>
              <a:t>May 2012, </a:t>
            </a:r>
            <a:r>
              <a:rPr lang="en-US" dirty="0" smtClean="0"/>
              <a:t>http://www.iso.org/iso/bottom_line.pdf (accessed</a:t>
            </a:r>
            <a:r>
              <a:rPr lang="en-US" baseline="0" dirty="0" smtClean="0"/>
              <a:t> October 14, 2014).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ISBN 978-92-67-10570-3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5ED8EC-62FE-44DD-A625-F81FB761240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0124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5ED8EC-62FE-44DD-A625-F81FB761240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0124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5ED8EC-62FE-44DD-A625-F81FB761240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012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A23EF-56E5-4F01-99AB-C847BD1A7981}" type="datetimeFigureOut">
              <a:rPr lang="en-US" smtClean="0"/>
              <a:pPr/>
              <a:t>10/14/2014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Picture 2" descr="C:\Users\ASM-Student\AppData\Local\Microsoft\Windows\Temporary Internet Files\Low\Content.IE5\NJOT3T57\DF_Ethics_UNM_clr[1]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5867400"/>
            <a:ext cx="2514600" cy="801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07951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A23EF-56E5-4F01-99AB-C847BD1A7981}" type="datetimeFigureOut">
              <a:rPr lang="en-US" smtClean="0"/>
              <a:pPr/>
              <a:t>10/14/2014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AE985-3AEB-4552-B559-FF92EC5528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373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A23EF-56E5-4F01-99AB-C847BD1A7981}" type="datetimeFigureOut">
              <a:rPr lang="en-US" smtClean="0"/>
              <a:pPr/>
              <a:t>10/14/2014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AE985-3AEB-4552-B559-FF92EC5528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473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A23EF-56E5-4F01-99AB-C847BD1A7981}" type="datetimeFigureOut">
              <a:rPr lang="en-US" smtClean="0"/>
              <a:pPr/>
              <a:t>10/14/2014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AE985-3AEB-4552-B559-FF92EC5528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7205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A23EF-56E5-4F01-99AB-C847BD1A7981}" type="datetimeFigureOut">
              <a:rPr lang="en-US" smtClean="0"/>
              <a:pPr/>
              <a:t>10/14/2014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AE985-3AEB-4552-B559-FF92EC5528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5319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A23EF-56E5-4F01-99AB-C847BD1A7981}" type="datetimeFigureOut">
              <a:rPr lang="en-US" smtClean="0"/>
              <a:pPr/>
              <a:t>10/14/2014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AE985-3AEB-4552-B559-FF92EC5528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326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A23EF-56E5-4F01-99AB-C847BD1A7981}" type="datetimeFigureOut">
              <a:rPr lang="en-US" smtClean="0"/>
              <a:pPr/>
              <a:t>10/14/2014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AE985-3AEB-4552-B559-FF92EC5528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718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A23EF-56E5-4F01-99AB-C847BD1A7981}" type="datetimeFigureOut">
              <a:rPr lang="en-US" smtClean="0"/>
              <a:pPr/>
              <a:t>10/14/2014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AE985-3AEB-4552-B559-FF92EC5528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26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A23EF-56E5-4F01-99AB-C847BD1A7981}" type="datetimeFigureOut">
              <a:rPr lang="en-US" smtClean="0"/>
              <a:pPr/>
              <a:t>10/14/2014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AE985-3AEB-4552-B559-FF92EC5528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492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A23EF-56E5-4F01-99AB-C847BD1A7981}" type="datetimeFigureOut">
              <a:rPr lang="en-US" smtClean="0"/>
              <a:pPr/>
              <a:t>10/14/2014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AE985-3AEB-4552-B559-FF92EC5528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232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A23EF-56E5-4F01-99AB-C847BD1A7981}" type="datetimeFigureOut">
              <a:rPr lang="en-US" smtClean="0"/>
              <a:pPr/>
              <a:t>10/14/2014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AE985-3AEB-4552-B559-FF92EC5528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394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8A23EF-56E5-4F01-99AB-C847BD1A7981}" type="datetimeFigureOut">
              <a:rPr lang="en-US" smtClean="0"/>
              <a:pPr/>
              <a:t>10/14/2014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AAE985-3AEB-4552-B559-FF92EC55282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4" descr="UNM Swish Bar Red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8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F439C7B9-1280-48FA-A904-310327D50B8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2" descr="C:\Users\ASM-Student\AppData\Local\Microsoft\Windows\Temporary Internet Files\Low\Content.IE5\NJOT3T57\DF_Ethics_UNM_clr[1].jpg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5867400"/>
            <a:ext cx="2514600" cy="801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3404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o.org/iso/bottom_line.p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571500" y="2279073"/>
            <a:ext cx="8001000" cy="152400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4400" dirty="0" smtClean="0">
                <a:latin typeface="Arial" pitchFamily="34" charset="0"/>
                <a:cs typeface="Arial" pitchFamily="34" charset="0"/>
              </a:rPr>
              <a:t>Introduction to ISO</a:t>
            </a:r>
            <a:endParaRPr lang="en-US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371600" y="3810000"/>
            <a:ext cx="6400800" cy="1752600"/>
          </a:xfrm>
          <a:prstGeom prst="rect">
            <a:avLst/>
          </a:prstGeom>
        </p:spPr>
        <p:txBody>
          <a:bodyPr>
            <a:normAutofit fontScale="47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4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Jennifer Sawayda</a:t>
            </a:r>
          </a:p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Program Specialist</a:t>
            </a:r>
          </a:p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Anderson School of Management</a:t>
            </a:r>
          </a:p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University of New Mexico</a:t>
            </a:r>
          </a:p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Albuquerque, NM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014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28600" y="152400"/>
            <a:ext cx="86868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ISO 9000—Quality</a:t>
            </a:r>
            <a:endParaRPr lang="en-US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2" descr="Rectangle: Click to edit Master text styles&#10;Second level&#10;Third level&#10;Fourth level&#10;Fifth level"/>
          <p:cNvSpPr txBox="1">
            <a:spLocks/>
          </p:cNvSpPr>
          <p:nvPr/>
        </p:nvSpPr>
        <p:spPr>
          <a:xfrm>
            <a:off x="609600" y="1371600"/>
            <a:ext cx="70866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dirty="0" smtClean="0"/>
          </a:p>
        </p:txBody>
      </p:sp>
      <p:sp>
        <p:nvSpPr>
          <p:cNvPr id="5" name="Content Placeholder 2" descr="Rectangle: Click to edit Master text styles&#10;Second level&#10;Third level&#10;Fourth level&#10;Fifth level"/>
          <p:cNvSpPr txBox="1">
            <a:spLocks/>
          </p:cNvSpPr>
          <p:nvPr/>
        </p:nvSpPr>
        <p:spPr>
          <a:xfrm>
            <a:off x="609600" y="1295400"/>
            <a:ext cx="8001000" cy="4572000"/>
          </a:xfrm>
          <a:prstGeom prst="rect">
            <a:avLst/>
          </a:prstGeom>
        </p:spPr>
        <p:txBody>
          <a:bodyPr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 series of quality assurance standards to ensure consistent product quality under many conditions</a:t>
            </a:r>
          </a:p>
          <a:p>
            <a:pPr>
              <a:defRPr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Why is it important? </a:t>
            </a:r>
          </a:p>
          <a:p>
            <a:pPr lvl="1">
              <a:defRPr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Designed to ensure safe and quality products and processes among certified companies</a:t>
            </a:r>
          </a:p>
          <a:p>
            <a:pPr lvl="1">
              <a:defRPr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Important for global companies to compete</a:t>
            </a:r>
          </a:p>
          <a:p>
            <a:pPr>
              <a:defRPr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Provides framework for documenting how business records, trains employees, tests products, and fixes defects</a:t>
            </a:r>
          </a:p>
          <a:p>
            <a:pPr>
              <a:defRPr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To become certified, an independent auditor must verify that company’s factory, laboratory, or office meets ISO quality standards</a:t>
            </a:r>
          </a:p>
          <a:p>
            <a:pPr>
              <a:defRPr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GE Analytical Instruments (United States), Huawei Technologies (China)</a:t>
            </a:r>
          </a:p>
        </p:txBody>
      </p:sp>
    </p:spTree>
    <p:extLst>
      <p:ext uri="{BB962C8B-B14F-4D97-AF65-F5344CB8AC3E}">
        <p14:creationId xmlns:p14="http://schemas.microsoft.com/office/powerpoint/2010/main" val="475960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28600" y="152400"/>
            <a:ext cx="86868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ISO 14000—Environmental</a:t>
            </a:r>
            <a:endParaRPr lang="en-US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2" descr="Rectangle: Click to edit Master text styles&#10;Second level&#10;Third level&#10;Fourth level&#10;Fifth level"/>
          <p:cNvSpPr txBox="1">
            <a:spLocks/>
          </p:cNvSpPr>
          <p:nvPr/>
        </p:nvSpPr>
        <p:spPr>
          <a:xfrm>
            <a:off x="609600" y="1371600"/>
            <a:ext cx="70866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dirty="0" smtClean="0"/>
          </a:p>
        </p:txBody>
      </p:sp>
      <p:sp>
        <p:nvSpPr>
          <p:cNvPr id="5" name="Content Placeholder 2" descr="Rectangle: Click to edit Master text styles&#10;Second level&#10;Third level&#10;Fourth level&#10;Fifth level"/>
          <p:cNvSpPr txBox="1">
            <a:spLocks/>
          </p:cNvSpPr>
          <p:nvPr/>
        </p:nvSpPr>
        <p:spPr>
          <a:xfrm>
            <a:off x="609600" y="1104900"/>
            <a:ext cx="8001000" cy="46482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Comprehensive set of environmental standards that encourage a cleaner, safer, less wasteful world</a:t>
            </a:r>
          </a:p>
          <a:p>
            <a:pPr>
              <a:defRPr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Why is it important?</a:t>
            </a:r>
          </a:p>
          <a:p>
            <a:pPr lvl="1">
              <a:defRPr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Helpful to the environment</a:t>
            </a:r>
          </a:p>
          <a:p>
            <a:pPr lvl="1">
              <a:defRPr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Companies from different countries can find acceptable global solutions to environmental problems despite differing regulations</a:t>
            </a:r>
          </a:p>
          <a:p>
            <a:pPr>
              <a:defRPr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Intent is to promote more uniform approach to environmental management and help organizations attain and measure improvements in environmental performance</a:t>
            </a:r>
          </a:p>
          <a:p>
            <a:pPr>
              <a:defRPr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SKF Group (Sweden), NIPPO Batteries (India)</a:t>
            </a:r>
          </a:p>
        </p:txBody>
      </p:sp>
    </p:spTree>
    <p:extLst>
      <p:ext uri="{BB962C8B-B14F-4D97-AF65-F5344CB8AC3E}">
        <p14:creationId xmlns:p14="http://schemas.microsoft.com/office/powerpoint/2010/main" val="730455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28600" y="152400"/>
            <a:ext cx="86868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ISO 2600—Social Responsibility</a:t>
            </a:r>
            <a:endParaRPr lang="en-US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2" descr="Rectangle: Click to edit Master text styles&#10;Second level&#10;Third level&#10;Fourth level&#10;Fifth level"/>
          <p:cNvSpPr txBox="1">
            <a:spLocks/>
          </p:cNvSpPr>
          <p:nvPr/>
        </p:nvSpPr>
        <p:spPr>
          <a:xfrm>
            <a:off x="609600" y="1371600"/>
            <a:ext cx="70866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dirty="0" smtClean="0"/>
          </a:p>
        </p:txBody>
      </p:sp>
      <p:sp>
        <p:nvSpPr>
          <p:cNvPr id="5" name="Content Placeholder 2" descr="Rectangle: Click to edit Master text styles&#10;Second level&#10;Third level&#10;Fourth level&#10;Fifth level"/>
          <p:cNvSpPr txBox="1">
            <a:spLocks/>
          </p:cNvSpPr>
          <p:nvPr/>
        </p:nvSpPr>
        <p:spPr>
          <a:xfrm>
            <a:off x="609600" y="1143000"/>
            <a:ext cx="8001000" cy="4724400"/>
          </a:xfrm>
          <a:prstGeom prst="rect">
            <a:avLst/>
          </a:prstGeom>
        </p:spPr>
        <p:txBody>
          <a:bodyPr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Corporate social responsibility guidelines used to promote a common understanding in area of social responsibility</a:t>
            </a:r>
          </a:p>
          <a:p>
            <a:pPr lvl="1">
              <a:defRPr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Designed to be used by all types of organizations</a:t>
            </a:r>
          </a:p>
          <a:p>
            <a:pPr>
              <a:defRPr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Because they are guidelines rather than requirements, it cannot be certified</a:t>
            </a:r>
          </a:p>
          <a:p>
            <a:pPr>
              <a:defRPr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Why is it important?</a:t>
            </a:r>
          </a:p>
          <a:p>
            <a:pPr lvl="1">
              <a:defRPr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 intent of this standard is to use social responsibility to improve lives of workers, natural environments, and communities</a:t>
            </a:r>
          </a:p>
          <a:p>
            <a:pPr lvl="1">
              <a:defRPr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Common understanding of social responsibility</a:t>
            </a:r>
          </a:p>
          <a:p>
            <a:pPr lvl="1">
              <a:defRPr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Promotion of communication, transparency, and trust among stakeholders</a:t>
            </a:r>
          </a:p>
          <a:p>
            <a:pPr>
              <a:defRPr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At least 60 countries have adopted ISO 26000 as their national standard</a:t>
            </a:r>
          </a:p>
          <a:p>
            <a:pPr>
              <a:defRPr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Toshiba attempted to incorporate standard into operations</a:t>
            </a:r>
          </a:p>
        </p:txBody>
      </p:sp>
    </p:spTree>
    <p:extLst>
      <p:ext uri="{BB962C8B-B14F-4D97-AF65-F5344CB8AC3E}">
        <p14:creationId xmlns:p14="http://schemas.microsoft.com/office/powerpoint/2010/main" val="3331678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28600" y="152400"/>
            <a:ext cx="86868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 Core Subjects of ISO 26000</a:t>
            </a:r>
            <a:endParaRPr lang="en-US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2" descr="Rectangle: Click to edit Master text styles&#10;Second level&#10;Third level&#10;Fourth level&#10;Fifth level"/>
          <p:cNvSpPr txBox="1">
            <a:spLocks/>
          </p:cNvSpPr>
          <p:nvPr/>
        </p:nvSpPr>
        <p:spPr>
          <a:xfrm>
            <a:off x="609600" y="1371600"/>
            <a:ext cx="70866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dirty="0" smtClean="0"/>
          </a:p>
        </p:txBody>
      </p:sp>
      <p:sp>
        <p:nvSpPr>
          <p:cNvPr id="5" name="Content Placeholder 2" descr="Rectangle: Click to edit Master text styles&#10;Second level&#10;Third level&#10;Fourth level&#10;Fifth level"/>
          <p:cNvSpPr txBox="1">
            <a:spLocks/>
          </p:cNvSpPr>
          <p:nvPr/>
        </p:nvSpPr>
        <p:spPr>
          <a:xfrm>
            <a:off x="609600" y="1295400"/>
            <a:ext cx="8001000" cy="5029200"/>
          </a:xfrm>
          <a:prstGeom prst="rect">
            <a:avLst/>
          </a:prstGeom>
        </p:spPr>
        <p:txBody>
          <a:bodyPr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7 Key Principles of ISO 26000</a:t>
            </a:r>
          </a:p>
          <a:p>
            <a:pPr>
              <a:defRPr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Accountability</a:t>
            </a:r>
          </a:p>
          <a:p>
            <a:pPr>
              <a:defRPr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Transparency</a:t>
            </a:r>
          </a:p>
          <a:p>
            <a:pPr>
              <a:defRPr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Ethical Behavior</a:t>
            </a:r>
          </a:p>
          <a:p>
            <a:pPr>
              <a:defRPr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Respect, consideration, and response to organizational stakeholders</a:t>
            </a:r>
          </a:p>
          <a:p>
            <a:pPr>
              <a:defRPr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Respect for rule of law</a:t>
            </a:r>
          </a:p>
          <a:p>
            <a:pPr>
              <a:defRPr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Respect for international norms of behavior</a:t>
            </a:r>
          </a:p>
          <a:p>
            <a:pPr>
              <a:defRPr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Respect for human rights</a:t>
            </a:r>
          </a:p>
          <a:p>
            <a:pPr marL="0" indent="0">
              <a:buNone/>
              <a:defRPr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7 Core Subjects of ISO 26000</a:t>
            </a:r>
          </a:p>
          <a:p>
            <a:pPr>
              <a:defRPr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Organizational Governance</a:t>
            </a:r>
          </a:p>
          <a:p>
            <a:pPr>
              <a:defRPr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Human Rights</a:t>
            </a:r>
          </a:p>
          <a:p>
            <a:pPr>
              <a:defRPr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Labor Practices</a:t>
            </a:r>
          </a:p>
          <a:p>
            <a:pPr>
              <a:defRPr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 Environment</a:t>
            </a:r>
          </a:p>
          <a:p>
            <a:pPr>
              <a:defRPr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Fair Operating Practices</a:t>
            </a:r>
          </a:p>
          <a:p>
            <a:pPr>
              <a:defRPr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Customers (Consumer) Issues</a:t>
            </a:r>
          </a:p>
          <a:p>
            <a:pPr>
              <a:defRPr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Community Involvement and Development</a:t>
            </a:r>
          </a:p>
        </p:txBody>
      </p:sp>
    </p:spTree>
    <p:extLst>
      <p:ext uri="{BB962C8B-B14F-4D97-AF65-F5344CB8AC3E}">
        <p14:creationId xmlns:p14="http://schemas.microsoft.com/office/powerpoint/2010/main" val="2505633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28600" y="152400"/>
            <a:ext cx="86868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ISO 31000—Risk Management</a:t>
            </a:r>
            <a:endParaRPr lang="en-US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2" descr="Rectangle: Click to edit Master text styles&#10;Second level&#10;Third level&#10;Fourth level&#10;Fifth level"/>
          <p:cNvSpPr txBox="1">
            <a:spLocks/>
          </p:cNvSpPr>
          <p:nvPr/>
        </p:nvSpPr>
        <p:spPr>
          <a:xfrm>
            <a:off x="609600" y="1371600"/>
            <a:ext cx="70866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dirty="0" smtClean="0"/>
          </a:p>
        </p:txBody>
      </p:sp>
      <p:sp>
        <p:nvSpPr>
          <p:cNvPr id="5" name="Content Placeholder 2" descr="Rectangle: Click to edit Master text styles&#10;Second level&#10;Third level&#10;Fourth level&#10;Fifth level"/>
          <p:cNvSpPr txBox="1">
            <a:spLocks/>
          </p:cNvSpPr>
          <p:nvPr/>
        </p:nvSpPr>
        <p:spPr>
          <a:xfrm>
            <a:off x="609600" y="1295400"/>
            <a:ext cx="8001000" cy="5029200"/>
          </a:xfrm>
          <a:prstGeom prst="rect">
            <a:avLst/>
          </a:prstGeom>
        </p:spPr>
        <p:txBody>
          <a:bodyPr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Provides principles and a framework for risk management</a:t>
            </a:r>
          </a:p>
          <a:p>
            <a:pPr lvl="1">
              <a:defRPr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Defines risk as “The effect of uncertainty on objectives”</a:t>
            </a:r>
          </a:p>
          <a:p>
            <a:pPr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Because they are guidelines rather than requirements, it cannot be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certified</a:t>
            </a:r>
          </a:p>
          <a:p>
            <a:pPr>
              <a:defRPr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Why is it important? </a:t>
            </a:r>
          </a:p>
          <a:p>
            <a:pPr lvl="1">
              <a:defRPr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Businesses can use this standard to compare their own systems with ISO 31000 as a benchmark; also provides guidelines for internal and external audit programs</a:t>
            </a:r>
          </a:p>
          <a:p>
            <a:pPr>
              <a:defRPr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5 principles of effective risk management, including continual improvement, full accountability for risks, application of risk management in all decision making, continual communications, and full integration in the organization’s governance structure</a:t>
            </a:r>
          </a:p>
          <a:p>
            <a:pPr>
              <a:defRPr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More than 40 countries have adopted ISO 31000 as national risk management standard</a:t>
            </a:r>
          </a:p>
          <a:p>
            <a:pPr>
              <a:defRPr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3354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28600" y="152400"/>
            <a:ext cx="86868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ISO 19600—Compliance</a:t>
            </a:r>
            <a:endParaRPr lang="en-US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2" descr="Rectangle: Click to edit Master text styles&#10;Second level&#10;Third level&#10;Fourth level&#10;Fifth level"/>
          <p:cNvSpPr txBox="1">
            <a:spLocks/>
          </p:cNvSpPr>
          <p:nvPr/>
        </p:nvSpPr>
        <p:spPr>
          <a:xfrm>
            <a:off x="609600" y="1371600"/>
            <a:ext cx="70866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dirty="0" smtClean="0"/>
          </a:p>
        </p:txBody>
      </p:sp>
      <p:sp>
        <p:nvSpPr>
          <p:cNvPr id="5" name="Content Placeholder 2" descr="Rectangle: Click to edit Master text styles&#10;Second level&#10;Third level&#10;Fourth level&#10;Fifth level"/>
          <p:cNvSpPr txBox="1">
            <a:spLocks/>
          </p:cNvSpPr>
          <p:nvPr/>
        </p:nvSpPr>
        <p:spPr>
          <a:xfrm>
            <a:off x="609600" y="1295400"/>
            <a:ext cx="8001000" cy="4648200"/>
          </a:xfrm>
          <a:prstGeom prst="rect">
            <a:avLst/>
          </a:prstGeom>
        </p:spPr>
        <p:txBody>
          <a:bodyPr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Compliance management standard that not only addresses risks and legal requirements but is also intended to meet the needs of stakeholders</a:t>
            </a:r>
          </a:p>
          <a:p>
            <a:pPr lvl="1">
              <a:defRPr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Deals with both mandatory requirements (e.g. court judgments, laws, permits) and voluntary (principles, environmental commitments, industry standards)</a:t>
            </a:r>
          </a:p>
          <a:p>
            <a:pPr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Because they are guidelines rather than requirements, it cannot be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certified</a:t>
            </a:r>
          </a:p>
          <a:p>
            <a:pPr lvl="1">
              <a:defRPr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Intended to assist organizations in improving their approaches to compliance management</a:t>
            </a:r>
          </a:p>
          <a:p>
            <a:pPr lvl="1">
              <a:defRPr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This allows for small and medium sized organizations to adapt the solutions to their systems</a:t>
            </a:r>
          </a:p>
          <a:p>
            <a:pPr>
              <a:defRPr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12 principles grouped into 4 themes: commitment, monitoring and measurement, implementation, and continual improvement</a:t>
            </a:r>
          </a:p>
        </p:txBody>
      </p:sp>
    </p:spTree>
    <p:extLst>
      <p:ext uri="{BB962C8B-B14F-4D97-AF65-F5344CB8AC3E}">
        <p14:creationId xmlns:p14="http://schemas.microsoft.com/office/powerpoint/2010/main" val="783961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28600" y="152400"/>
            <a:ext cx="86868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ISO 19600 continued</a:t>
            </a:r>
            <a:endParaRPr lang="en-US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2" descr="Rectangle: Click to edit Master text styles&#10;Second level&#10;Third level&#10;Fourth level&#10;Fifth level"/>
          <p:cNvSpPr txBox="1">
            <a:spLocks/>
          </p:cNvSpPr>
          <p:nvPr/>
        </p:nvSpPr>
        <p:spPr>
          <a:xfrm>
            <a:off x="609600" y="1371600"/>
            <a:ext cx="70866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dirty="0" smtClean="0"/>
          </a:p>
        </p:txBody>
      </p:sp>
      <p:sp>
        <p:nvSpPr>
          <p:cNvPr id="5" name="Content Placeholder 2" descr="Rectangle: Click to edit Master text styles&#10;Second level&#10;Third level&#10;Fourth level&#10;Fifth level"/>
          <p:cNvSpPr txBox="1">
            <a:spLocks/>
          </p:cNvSpPr>
          <p:nvPr/>
        </p:nvSpPr>
        <p:spPr>
          <a:xfrm>
            <a:off x="609600" y="1295400"/>
            <a:ext cx="8001000" cy="5029200"/>
          </a:xfrm>
          <a:prstGeom prst="rect">
            <a:avLst/>
          </a:prstGeom>
        </p:spPr>
        <p:txBody>
          <a:bodyPr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3-step process</a:t>
            </a:r>
          </a:p>
          <a:p>
            <a:pPr lvl="1">
              <a:defRPr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Identify compliance risk by relating obligations to activities to identify areas where noncompliance could happen</a:t>
            </a:r>
          </a:p>
          <a:p>
            <a:pPr lvl="1">
              <a:defRPr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Sources of noncompliance should be analyzed against the type of consequences and risk of noncompliance</a:t>
            </a:r>
          </a:p>
          <a:p>
            <a:pPr lvl="1">
              <a:defRPr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Results of analysis should be evaluated against level of compliance risk the organization is willing to accept</a:t>
            </a:r>
          </a:p>
          <a:p>
            <a:pPr>
              <a:defRPr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Compliance objectives should</a:t>
            </a:r>
          </a:p>
          <a:p>
            <a:pPr lvl="1">
              <a:defRPr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Meet identified requirements</a:t>
            </a:r>
          </a:p>
          <a:p>
            <a:pPr lvl="1">
              <a:defRPr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Be consistent with compliance policy</a:t>
            </a:r>
          </a:p>
          <a:p>
            <a:pPr lvl="1">
              <a:defRPr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Be measurable</a:t>
            </a:r>
          </a:p>
          <a:p>
            <a:pPr lvl="1">
              <a:defRPr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Be communicated</a:t>
            </a:r>
          </a:p>
          <a:p>
            <a:pPr lvl="1">
              <a:defRPr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Be monitored</a:t>
            </a:r>
          </a:p>
          <a:p>
            <a:pPr lvl="1">
              <a:defRPr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Undergo updates</a:t>
            </a:r>
          </a:p>
          <a:p>
            <a:pPr lvl="1">
              <a:defRPr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4192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28600" y="152400"/>
            <a:ext cx="86868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ISO 19600 continued</a:t>
            </a:r>
            <a:endParaRPr lang="en-US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2" descr="Rectangle: Click to edit Master text styles&#10;Second level&#10;Third level&#10;Fourth level&#10;Fifth level"/>
          <p:cNvSpPr txBox="1">
            <a:spLocks/>
          </p:cNvSpPr>
          <p:nvPr/>
        </p:nvSpPr>
        <p:spPr>
          <a:xfrm>
            <a:off x="609600" y="1371600"/>
            <a:ext cx="70866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dirty="0" smtClean="0"/>
          </a:p>
        </p:txBody>
      </p:sp>
      <p:sp>
        <p:nvSpPr>
          <p:cNvPr id="5" name="Content Placeholder 2" descr="Rectangle: Click to edit Master text styles&#10;Second level&#10;Third level&#10;Fourth level&#10;Fifth level"/>
          <p:cNvSpPr txBox="1">
            <a:spLocks/>
          </p:cNvSpPr>
          <p:nvPr/>
        </p:nvSpPr>
        <p:spPr>
          <a:xfrm>
            <a:off x="609600" y="1295400"/>
            <a:ext cx="8001000" cy="50292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Leadership can support compliance management by:</a:t>
            </a:r>
          </a:p>
          <a:p>
            <a:pPr lvl="1">
              <a:defRPr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Establishing and upholding organizational values</a:t>
            </a:r>
          </a:p>
          <a:p>
            <a:pPr lvl="1">
              <a:defRPr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Ensure the compliance management system is consistent with the organization’s strategy</a:t>
            </a:r>
          </a:p>
          <a:p>
            <a:pPr lvl="1">
              <a:defRPr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Ensure that adequate resources are allocated and assigned appropriately</a:t>
            </a:r>
          </a:p>
          <a:p>
            <a:pPr lvl="1">
              <a:defRPr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Clearly communicate the compliance management system to all stakeholders</a:t>
            </a:r>
          </a:p>
          <a:p>
            <a:pPr lvl="1">
              <a:defRPr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Establish accountability mechanisms that apply to all staff</a:t>
            </a:r>
          </a:p>
          <a:p>
            <a:pPr lvl="1">
              <a:defRPr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2473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28600" y="152400"/>
            <a:ext cx="86868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Final Thought…</a:t>
            </a:r>
            <a:endParaRPr lang="en-US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2" descr="Rectangle: Click to edit Master text styles&#10;Second level&#10;Third level&#10;Fourth level&#10;Fifth level"/>
          <p:cNvSpPr txBox="1">
            <a:spLocks/>
          </p:cNvSpPr>
          <p:nvPr/>
        </p:nvSpPr>
        <p:spPr>
          <a:xfrm>
            <a:off x="609600" y="1371600"/>
            <a:ext cx="70866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dirty="0" smtClean="0"/>
          </a:p>
        </p:txBody>
      </p:sp>
      <p:sp>
        <p:nvSpPr>
          <p:cNvPr id="5" name="Content Placeholder 2" descr="Rectangle: Click to edit Master text styles&#10;Second level&#10;Third level&#10;Fourth level&#10;Fifth level"/>
          <p:cNvSpPr txBox="1">
            <a:spLocks/>
          </p:cNvSpPr>
          <p:nvPr/>
        </p:nvSpPr>
        <p:spPr>
          <a:xfrm>
            <a:off x="609600" y="1295400"/>
            <a:ext cx="8001000" cy="50292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Although adhering to ISO standards may be costly, for many global organizations the benefits far outweigh the costs. Major benefits include:</a:t>
            </a:r>
          </a:p>
          <a:p>
            <a:pPr>
              <a:defRPr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Being able to compete against other global companies with quality products and efficient processes</a:t>
            </a:r>
          </a:p>
          <a:p>
            <a:pPr>
              <a:defRPr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 reputation for adopting best practices</a:t>
            </a:r>
          </a:p>
          <a:p>
            <a:pPr>
              <a:defRPr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Cost savings and sales revenue</a:t>
            </a:r>
          </a:p>
          <a:p>
            <a:pPr>
              <a:defRPr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Better relationships with stakeholders</a:t>
            </a:r>
          </a:p>
          <a:p>
            <a:pPr>
              <a:defRPr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And more!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defRPr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0574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762000" y="152400"/>
            <a:ext cx="77724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ISO? 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2" descr="Rectangle: Click to edit Master text styles&#10;Second level&#10;Third level&#10;Fourth level&#10;Fifth level"/>
          <p:cNvSpPr txBox="1">
            <a:spLocks/>
          </p:cNvSpPr>
          <p:nvPr/>
        </p:nvSpPr>
        <p:spPr>
          <a:xfrm>
            <a:off x="609600" y="1371600"/>
            <a:ext cx="70866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dirty="0" smtClean="0"/>
          </a:p>
        </p:txBody>
      </p:sp>
      <p:sp>
        <p:nvSpPr>
          <p:cNvPr id="5" name="Content Placeholder 2" descr="Rectangle: Click to edit Master text styles&#10;Second level&#10;Third level&#10;Fourth level&#10;Fifth level"/>
          <p:cNvSpPr txBox="1">
            <a:spLocks/>
          </p:cNvSpPr>
          <p:nvPr/>
        </p:nvSpPr>
        <p:spPr>
          <a:xfrm>
            <a:off x="762000" y="1524000"/>
            <a:ext cx="7086600" cy="4495800"/>
          </a:xfrm>
          <a:prstGeom prst="rect">
            <a:avLst/>
          </a:prstGeom>
        </p:spPr>
        <p:txBody>
          <a:bodyPr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ISO stands for International Organization for Standardization</a:t>
            </a:r>
          </a:p>
          <a:p>
            <a:pPr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ISO is an international organization that publishes global standards to ensure that goods and services are safe, reliable, and of good quality.</a:t>
            </a:r>
          </a:p>
          <a:p>
            <a:pPr lvl="1"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Tackles three aspects of sustainable development: economic, social, sustainable</a:t>
            </a:r>
          </a:p>
          <a:p>
            <a:pPr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Companies can receive certification for different ISO standards.</a:t>
            </a:r>
          </a:p>
        </p:txBody>
      </p:sp>
    </p:spTree>
    <p:extLst>
      <p:ext uri="{BB962C8B-B14F-4D97-AF65-F5344CB8AC3E}">
        <p14:creationId xmlns:p14="http://schemas.microsoft.com/office/powerpoint/2010/main" val="4142156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762000" y="152400"/>
            <a:ext cx="77724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Why Is ISO Important?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2" descr="Rectangle: Click to edit Master text styles&#10;Second level&#10;Third level&#10;Fourth level&#10;Fifth level"/>
          <p:cNvSpPr txBox="1">
            <a:spLocks/>
          </p:cNvSpPr>
          <p:nvPr/>
        </p:nvSpPr>
        <p:spPr>
          <a:xfrm>
            <a:off x="609600" y="1371600"/>
            <a:ext cx="70866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dirty="0" smtClean="0"/>
          </a:p>
        </p:txBody>
      </p:sp>
      <p:sp>
        <p:nvSpPr>
          <p:cNvPr id="5" name="Content Placeholder 2" descr="Rectangle: Click to edit Master text styles&#10;Second level&#10;Third level&#10;Fourth level&#10;Fifth level"/>
          <p:cNvSpPr txBox="1">
            <a:spLocks/>
          </p:cNvSpPr>
          <p:nvPr/>
        </p:nvSpPr>
        <p:spPr>
          <a:xfrm>
            <a:off x="762000" y="1524000"/>
            <a:ext cx="7086600" cy="4419600"/>
          </a:xfrm>
          <a:prstGeom prst="rect">
            <a:avLst/>
          </a:prstGeom>
        </p:spPr>
        <p:txBody>
          <a:bodyPr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Standards vary from country to country, making them hard to compare.</a:t>
            </a:r>
          </a:p>
          <a:p>
            <a:pPr lvl="1"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Is the quality of Chinese goods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of the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same quality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as Japanese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goods? </a:t>
            </a:r>
          </a:p>
          <a:p>
            <a:pPr lvl="1"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How do you compare the sustainability initiatives of an American company compared to a French company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lvl="1"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How do we know?</a:t>
            </a:r>
          </a:p>
          <a:p>
            <a:pPr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Companies can become certified in certain ISO standards, assuring customers that they adhere to best practices developed by a global organization.</a:t>
            </a:r>
          </a:p>
          <a:p>
            <a:pPr lvl="1"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Provides an important benchmark for global organizations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23068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762000" y="152400"/>
            <a:ext cx="77724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Facts about ISO Standards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2" descr="Rectangle: Click to edit Master text styles&#10;Second level&#10;Third level&#10;Fourth level&#10;Fifth level"/>
          <p:cNvSpPr txBox="1">
            <a:spLocks/>
          </p:cNvSpPr>
          <p:nvPr/>
        </p:nvSpPr>
        <p:spPr>
          <a:xfrm>
            <a:off x="609600" y="1371600"/>
            <a:ext cx="70866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dirty="0" smtClean="0"/>
          </a:p>
        </p:txBody>
      </p:sp>
      <p:sp>
        <p:nvSpPr>
          <p:cNvPr id="5" name="Content Placeholder 2" descr="Rectangle: Click to edit Master text styles&#10;Second level&#10;Third level&#10;Fourth level&#10;Fifth level"/>
          <p:cNvSpPr txBox="1">
            <a:spLocks/>
          </p:cNvSpPr>
          <p:nvPr/>
        </p:nvSpPr>
        <p:spPr>
          <a:xfrm>
            <a:off x="762000" y="1524000"/>
            <a:ext cx="7086600" cy="4343400"/>
          </a:xfrm>
          <a:prstGeom prst="rect">
            <a:avLst/>
          </a:prstGeom>
        </p:spPr>
        <p:txBody>
          <a:bodyPr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Formed in 1947</a:t>
            </a:r>
          </a:p>
          <a:p>
            <a:pPr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Over 19,500 standards published</a:t>
            </a:r>
          </a:p>
          <a:p>
            <a:pPr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165 member countries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 technical committee works together to develop a standard, then shares the new standard with the ISO community to vote on. </a:t>
            </a:r>
          </a:p>
          <a:p>
            <a:pPr lvl="1"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If a consensus is reached, the standard is adopted. If not, it’s sent back to the technical committee for additional edits.</a:t>
            </a:r>
          </a:p>
          <a:p>
            <a:pPr lvl="1"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 committee consists of experts from across the world. </a:t>
            </a:r>
          </a:p>
          <a:p>
            <a:pPr>
              <a:defRPr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8020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762000" y="152400"/>
            <a:ext cx="77724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Benefits of ISO Standards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2" descr="Rectangle: Click to edit Master text styles&#10;Second level&#10;Third level&#10;Fourth level&#10;Fifth level"/>
          <p:cNvSpPr txBox="1">
            <a:spLocks/>
          </p:cNvSpPr>
          <p:nvPr/>
        </p:nvSpPr>
        <p:spPr>
          <a:xfrm>
            <a:off x="609600" y="1371600"/>
            <a:ext cx="70866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dirty="0" smtClean="0"/>
          </a:p>
        </p:txBody>
      </p:sp>
      <p:sp>
        <p:nvSpPr>
          <p:cNvPr id="5" name="Content Placeholder 2" descr="Rectangle: Click to edit Master text styles&#10;Second level&#10;Third level&#10;Fourth level&#10;Fifth level"/>
          <p:cNvSpPr txBox="1">
            <a:spLocks/>
          </p:cNvSpPr>
          <p:nvPr/>
        </p:nvSpPr>
        <p:spPr>
          <a:xfrm>
            <a:off x="762000" y="1524000"/>
            <a:ext cx="7086600" cy="4800600"/>
          </a:xfrm>
          <a:prstGeom prst="rect">
            <a:avLst/>
          </a:prstGeom>
        </p:spPr>
        <p:txBody>
          <a:bodyPr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World Trade Organization requires members to adhere to international standards of the type developed by ISO</a:t>
            </a:r>
          </a:p>
          <a:p>
            <a:pPr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Standards help companies save on costs</a:t>
            </a:r>
          </a:p>
          <a:p>
            <a:pPr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Standards reassure customers about the trustworthiness of the company and its products</a:t>
            </a:r>
          </a:p>
          <a:p>
            <a:pPr>
              <a:defRPr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Standards have been shown to contribute to economic growth</a:t>
            </a:r>
          </a:p>
        </p:txBody>
      </p:sp>
    </p:spTree>
    <p:extLst>
      <p:ext uri="{BB962C8B-B14F-4D97-AF65-F5344CB8AC3E}">
        <p14:creationId xmlns:p14="http://schemas.microsoft.com/office/powerpoint/2010/main" val="2092042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28600" y="152400"/>
            <a:ext cx="86868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5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Benefits to National Economic Growth</a:t>
            </a:r>
            <a:endParaRPr lang="en-US" sz="35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2" descr="Rectangle: Click to edit Master text styles&#10;Second level&#10;Third level&#10;Fourth level&#10;Fifth level"/>
          <p:cNvSpPr txBox="1">
            <a:spLocks/>
          </p:cNvSpPr>
          <p:nvPr/>
        </p:nvSpPr>
        <p:spPr>
          <a:xfrm>
            <a:off x="609600" y="1371600"/>
            <a:ext cx="70866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dirty="0" smtClean="0"/>
          </a:p>
        </p:txBody>
      </p:sp>
      <p:sp>
        <p:nvSpPr>
          <p:cNvPr id="5" name="Content Placeholder 2" descr="Rectangle: Click to edit Master text styles&#10;Second level&#10;Third level&#10;Fourth level&#10;Fifth level"/>
          <p:cNvSpPr txBox="1">
            <a:spLocks/>
          </p:cNvSpPr>
          <p:nvPr/>
        </p:nvSpPr>
        <p:spPr>
          <a:xfrm>
            <a:off x="609600" y="1524000"/>
            <a:ext cx="7772400" cy="4800600"/>
          </a:xfrm>
          <a:prstGeom prst="rect">
            <a:avLst/>
          </a:prstGeom>
        </p:spPr>
        <p:txBody>
          <a:bodyPr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Based on a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study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published in 2012, growth in organizational standards have impacted the following: 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Canada—17% of labor growth, 9% growth in real GDP</a:t>
            </a:r>
          </a:p>
          <a:p>
            <a:pPr>
              <a:defRPr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France—Standardization contributes 0.81% of economic growth (25% of GDP)</a:t>
            </a:r>
          </a:p>
          <a:p>
            <a:pPr>
              <a:defRPr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New Zealand—Standards are estimated to lead to a 1% increase in economy-wide GDP (2.4 billion NZ dollars)</a:t>
            </a:r>
          </a:p>
          <a:p>
            <a:pPr>
              <a:defRPr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Germany—Economic benefits represent about 1% of GDP</a:t>
            </a:r>
          </a:p>
          <a:p>
            <a:pPr>
              <a:defRPr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United Kingdom—Contributed to 13% of growth in labor productivity (2.5 billion British pounds)</a:t>
            </a:r>
          </a:p>
          <a:p>
            <a:pPr>
              <a:defRPr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Australia—1% increase in standards has led to 0.17% increase in productivity across economy</a:t>
            </a:r>
          </a:p>
        </p:txBody>
      </p:sp>
    </p:spTree>
    <p:extLst>
      <p:ext uri="{BB962C8B-B14F-4D97-AF65-F5344CB8AC3E}">
        <p14:creationId xmlns:p14="http://schemas.microsoft.com/office/powerpoint/2010/main" val="1576115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28600" y="152400"/>
            <a:ext cx="86868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Benefits to Companies</a:t>
            </a:r>
            <a:endParaRPr lang="en-US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2" descr="Rectangle: Click to edit Master text styles&#10;Second level&#10;Third level&#10;Fourth level&#10;Fifth level"/>
          <p:cNvSpPr txBox="1">
            <a:spLocks/>
          </p:cNvSpPr>
          <p:nvPr/>
        </p:nvSpPr>
        <p:spPr>
          <a:xfrm>
            <a:off x="609600" y="1371600"/>
            <a:ext cx="70866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dirty="0" smtClean="0"/>
          </a:p>
        </p:txBody>
      </p:sp>
      <p:sp>
        <p:nvSpPr>
          <p:cNvPr id="5" name="Content Placeholder 2" descr="Rectangle: Click to edit Master text styles&#10;Second level&#10;Third level&#10;Fourth level&#10;Fifth level"/>
          <p:cNvSpPr txBox="1">
            <a:spLocks/>
          </p:cNvSpPr>
          <p:nvPr/>
        </p:nvSpPr>
        <p:spPr>
          <a:xfrm>
            <a:off x="609600" y="1295400"/>
            <a:ext cx="8001000" cy="5029200"/>
          </a:xfrm>
          <a:prstGeom prst="rect">
            <a:avLst/>
          </a:prstGeom>
        </p:spPr>
        <p:txBody>
          <a:bodyPr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Study of 11 companies (10 countries) show implementing standards can benefit firms between 0.5% and 4% of annual sales revenue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Lobatse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Clay (brick manufacturer, Botswana)—Standards had positive impact of 4.96% of earnings</a:t>
            </a:r>
          </a:p>
          <a:p>
            <a:pPr>
              <a:defRPr/>
            </a:pP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Nanotron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Technologies (information and communications, Germany)—14% cost savings, 19% increase in sales revenue</a:t>
            </a:r>
          </a:p>
          <a:p>
            <a:pPr>
              <a:defRPr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PT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Wijaya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Karya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(pre-cast concrete manufacturer, Indonesia)—0.43% contribution to total revenue</a:t>
            </a:r>
          </a:p>
          <a:p>
            <a:pPr>
              <a:defRPr/>
            </a:pP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Festo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Brasil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(automation technology provider, Brazil)—Positive impact of $1.83 million on total earnings</a:t>
            </a:r>
          </a:p>
          <a:p>
            <a:pPr>
              <a:defRPr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NTUC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Fairprice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(supermarket chain,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Sinapore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)—$10.88 million in total benefits over 10-year period.</a:t>
            </a:r>
          </a:p>
        </p:txBody>
      </p:sp>
    </p:spTree>
    <p:extLst>
      <p:ext uri="{BB962C8B-B14F-4D97-AF65-F5344CB8AC3E}">
        <p14:creationId xmlns:p14="http://schemas.microsoft.com/office/powerpoint/2010/main" val="933607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28600" y="152400"/>
            <a:ext cx="86868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Types of ISO Standards</a:t>
            </a:r>
            <a:endParaRPr lang="en-US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2" descr="Rectangle: Click to edit Master text styles&#10;Second level&#10;Third level&#10;Fourth level&#10;Fifth level"/>
          <p:cNvSpPr txBox="1">
            <a:spLocks/>
          </p:cNvSpPr>
          <p:nvPr/>
        </p:nvSpPr>
        <p:spPr>
          <a:xfrm>
            <a:off x="609600" y="1371600"/>
            <a:ext cx="70866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dirty="0" smtClean="0"/>
          </a:p>
        </p:txBody>
      </p:sp>
      <p:sp>
        <p:nvSpPr>
          <p:cNvPr id="5" name="Content Placeholder 2" descr="Rectangle: Click to edit Master text styles&#10;Second level&#10;Third level&#10;Fourth level&#10;Fifth level"/>
          <p:cNvSpPr txBox="1">
            <a:spLocks/>
          </p:cNvSpPr>
          <p:nvPr/>
        </p:nvSpPr>
        <p:spPr>
          <a:xfrm>
            <a:off x="609600" y="1295400"/>
            <a:ext cx="8001000" cy="50292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ISO 9000: Quality Management</a:t>
            </a:r>
          </a:p>
          <a:p>
            <a:pPr>
              <a:defRPr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ISO 14000: Environmental Management</a:t>
            </a:r>
          </a:p>
          <a:p>
            <a:pPr>
              <a:defRPr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ISO 19600: Compliance Management</a:t>
            </a:r>
          </a:p>
          <a:p>
            <a:pPr>
              <a:defRPr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ISO 22000: Food Management</a:t>
            </a:r>
          </a:p>
          <a:p>
            <a:pPr>
              <a:defRPr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ISO 26000: Social Responsibility</a:t>
            </a:r>
          </a:p>
          <a:p>
            <a:pPr>
              <a:defRPr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ISO 27001: Information Security</a:t>
            </a:r>
          </a:p>
          <a:p>
            <a:pPr>
              <a:defRPr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ISO 50001: Energy Management</a:t>
            </a:r>
          </a:p>
          <a:p>
            <a:pPr>
              <a:defRPr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ISO 31000: Risk Management</a:t>
            </a:r>
          </a:p>
        </p:txBody>
      </p:sp>
    </p:spTree>
    <p:extLst>
      <p:ext uri="{BB962C8B-B14F-4D97-AF65-F5344CB8AC3E}">
        <p14:creationId xmlns:p14="http://schemas.microsoft.com/office/powerpoint/2010/main" val="1639570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 descr="Rectangle: Click to edit Master text styles&#10;Second level&#10;Third level&#10;Fourth level&#10;Fifth level"/>
          <p:cNvSpPr txBox="1">
            <a:spLocks/>
          </p:cNvSpPr>
          <p:nvPr/>
        </p:nvSpPr>
        <p:spPr>
          <a:xfrm>
            <a:off x="609600" y="1371600"/>
            <a:ext cx="70866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dirty="0" smtClean="0"/>
          </a:p>
        </p:txBody>
      </p:sp>
      <p:sp>
        <p:nvSpPr>
          <p:cNvPr id="5" name="Content Placeholder 2" descr="Rectangle: Click to edit Master text styles&#10;Second level&#10;Third level&#10;Fourth level&#10;Fifth level"/>
          <p:cNvSpPr txBox="1">
            <a:spLocks/>
          </p:cNvSpPr>
          <p:nvPr/>
        </p:nvSpPr>
        <p:spPr>
          <a:xfrm>
            <a:off x="609600" y="1295400"/>
            <a:ext cx="8001000" cy="50292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Let’s examine some of these more closely to see how they relate to ethics…</a:t>
            </a:r>
          </a:p>
        </p:txBody>
      </p:sp>
    </p:spTree>
    <p:extLst>
      <p:ext uri="{BB962C8B-B14F-4D97-AF65-F5344CB8AC3E}">
        <p14:creationId xmlns:p14="http://schemas.microsoft.com/office/powerpoint/2010/main" val="1234809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818</TotalTime>
  <Words>1863</Words>
  <Application>Microsoft Office PowerPoint</Application>
  <PresentationFormat>On-screen Show (4:3)</PresentationFormat>
  <Paragraphs>178</Paragraphs>
  <Slides>18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Introduction to ISO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the Federal corrupt foreign practices act (fcpa)</dc:title>
  <dc:creator>Anderson</dc:creator>
  <cp:lastModifiedBy>Jennifer</cp:lastModifiedBy>
  <cp:revision>147</cp:revision>
  <dcterms:created xsi:type="dcterms:W3CDTF">2012-11-30T18:23:21Z</dcterms:created>
  <dcterms:modified xsi:type="dcterms:W3CDTF">2014-10-14T21:30:27Z</dcterms:modified>
</cp:coreProperties>
</file>