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3" r:id="rId14"/>
    <p:sldId id="301" r:id="rId15"/>
    <p:sldId id="302" r:id="rId16"/>
    <p:sldId id="304" r:id="rId17"/>
    <p:sldId id="305" r:id="rId18"/>
    <p:sldId id="30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ED7B4-2A2D-45C2-96B2-8019DE91FD84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D8EC-62FE-44DD-A625-F81FB76124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1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22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O.C. Ferrell, Geoffrey </a:t>
            </a:r>
            <a:r>
              <a:rPr lang="en-US" baseline="0" dirty="0" err="1" smtClean="0"/>
              <a:t>Hirt</a:t>
            </a:r>
            <a:r>
              <a:rPr lang="en-US" baseline="0" dirty="0" smtClean="0"/>
              <a:t>, Linda Ferrell, </a:t>
            </a:r>
            <a:r>
              <a:rPr lang="en-US" i="1" baseline="0" dirty="0" smtClean="0"/>
              <a:t>Business: A Changing World, </a:t>
            </a:r>
            <a:r>
              <a:rPr lang="en-US" i="0" baseline="0" dirty="0" smtClean="0"/>
              <a:t>9</a:t>
            </a:r>
            <a:r>
              <a:rPr lang="en-US" i="0" baseline="30000" dirty="0" smtClean="0"/>
              <a:t>th</a:t>
            </a:r>
            <a:r>
              <a:rPr lang="en-US" i="0" baseline="0" dirty="0" smtClean="0"/>
              <a:t> edition (New York: McGraw-Hill, 2014), p. 261.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</a:t>
            </a:r>
            <a:r>
              <a:rPr lang="en-US" baseline="0" dirty="0" smtClean="0"/>
              <a:t> O.C. Ferrell, Geoffrey </a:t>
            </a:r>
            <a:r>
              <a:rPr lang="en-US" baseline="0" dirty="0" err="1" smtClean="0"/>
              <a:t>Hirt</a:t>
            </a:r>
            <a:r>
              <a:rPr lang="en-US" baseline="0" dirty="0" smtClean="0"/>
              <a:t>, Linda Ferrell, </a:t>
            </a:r>
            <a:r>
              <a:rPr lang="en-US" i="1" baseline="0" dirty="0" smtClean="0"/>
              <a:t>Business: A Changing World, </a:t>
            </a:r>
            <a:r>
              <a:rPr lang="en-US" i="0" baseline="0" dirty="0" smtClean="0"/>
              <a:t>9</a:t>
            </a:r>
            <a:r>
              <a:rPr lang="en-US" i="0" baseline="30000" dirty="0" smtClean="0"/>
              <a:t>th</a:t>
            </a:r>
            <a:r>
              <a:rPr lang="en-US" i="0" baseline="0" dirty="0" smtClean="0"/>
              <a:t> edition (New York: McGraw-Hill, 2014), p. 261-262.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O.C. Ferrell, John </a:t>
            </a:r>
            <a:r>
              <a:rPr lang="en-US" dirty="0" err="1" smtClean="0"/>
              <a:t>Fraedrich</a:t>
            </a:r>
            <a:r>
              <a:rPr lang="en-US" dirty="0" smtClean="0"/>
              <a:t>, Linda Ferrell, </a:t>
            </a:r>
            <a:r>
              <a:rPr lang="en-US" i="1" dirty="0" smtClean="0"/>
              <a:t>Business</a:t>
            </a:r>
            <a:r>
              <a:rPr lang="en-US" i="1" baseline="0" dirty="0" smtClean="0"/>
              <a:t> Ethics: Ethical Decision Making and Cases, </a:t>
            </a:r>
            <a:r>
              <a:rPr lang="en-US" i="0" baseline="0" dirty="0" smtClean="0"/>
              <a:t>9</a:t>
            </a:r>
            <a:r>
              <a:rPr lang="en-US" i="0" baseline="30000" dirty="0" smtClean="0"/>
              <a:t>th</a:t>
            </a:r>
            <a:r>
              <a:rPr lang="en-US" i="0" baseline="0" dirty="0" smtClean="0"/>
              <a:t> ed. (Mason, OH: South-Western Cengage Learning, 2013), p. 39.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Maria </a:t>
            </a:r>
            <a:r>
              <a:rPr lang="en-US" i="0" baseline="0" dirty="0" err="1" smtClean="0"/>
              <a:t>Lazarte</a:t>
            </a:r>
            <a:r>
              <a:rPr lang="en-US" i="0" baseline="0" dirty="0" smtClean="0"/>
              <a:t>, “ISO 26000 – International forum revisits the road travelled,” ISO, January 10, 2013, http://www.iso.org/iso/home/news_index/news_archive/news.htm?refid=Ref1691 (accessed October 14, 2014). </a:t>
            </a:r>
          </a:p>
          <a:p>
            <a:r>
              <a:rPr lang="en-US" i="0" baseline="0" dirty="0" smtClean="0"/>
              <a:t>Toshiba, “Management Based on ISO 26000,” http://www.toshiba.co.jp/csr/en/performance/iso.htm (accessed October 14, 2014).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>Ministry of Foreign Affairs Netherlands, “International guidelines: ISO 26000 on Social Responsibility,” CBI Market Information Database, http://www.cbi.eu/system/files/marketintel/ISO26000.pdf (accessed October 14, 2014). </a:t>
            </a:r>
          </a:p>
          <a:p>
            <a:r>
              <a:rPr lang="en-US" i="0" baseline="0" dirty="0" smtClean="0"/>
              <a:t>Maria </a:t>
            </a:r>
            <a:r>
              <a:rPr lang="en-US" i="0" baseline="0" dirty="0" err="1" smtClean="0"/>
              <a:t>Lazarte</a:t>
            </a:r>
            <a:r>
              <a:rPr lang="en-US" i="0" baseline="0" dirty="0" smtClean="0"/>
              <a:t>, “ISO 26000 – International forum revisits the road travelled,” ISO, January 10, 2013, http://www.iso.org/iso/home/news_index/news_archive/news.htm?refid=Ref1691 (accessed October 14, 2014). </a:t>
            </a:r>
          </a:p>
          <a:p>
            <a:r>
              <a:rPr lang="en-US" i="0" baseline="0" dirty="0" smtClean="0"/>
              <a:t>Toshiba, “Management Based on ISO 26000,” http://www.toshiba.co.jp/csr/en/performance/iso.htm (accessed October 14, 2014).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“ISO 3100 and Enterprise</a:t>
            </a:r>
            <a:r>
              <a:rPr lang="en-US" baseline="0" dirty="0" smtClean="0"/>
              <a:t> Risk Management,” Compliance Online, http://www.complianceonline.com/dictionary/ISO_31000_Enterprise_Risk_Management.html?channel=dic_ERM (accessed October 14, 2014).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Posted by Greg Hutchins, “ISO 31000 Risk Management Standard Press Release,” CERM®RISK INSIGHTS, April 1, 2013, http://insights.cermacademy.com/2013/04/iso-31000-risk-management-standard-press-release/ (accessed October 14, 2014).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PPT</a:t>
            </a:r>
            <a:r>
              <a:rPr lang="en-US" baseline="0" dirty="0" smtClean="0"/>
              <a:t> presentation presented at 2014 ECOA conference in Atlanta, presented by Martin </a:t>
            </a:r>
            <a:r>
              <a:rPr lang="en-US" baseline="0" dirty="0" err="1" smtClean="0"/>
              <a:t>Tolar</a:t>
            </a:r>
            <a:r>
              <a:rPr lang="en-US" baseline="0" dirty="0" smtClean="0"/>
              <a:t>, GRC Institute, entitled “The First ISO Standard in E&amp;C: What You Need to Know,” Presented October 2, 2014. </a:t>
            </a:r>
            <a:endParaRPr lang="en-US" dirty="0" smtClean="0"/>
          </a:p>
          <a:p>
            <a:r>
              <a:rPr lang="en-US" dirty="0" smtClean="0"/>
              <a:t>Dick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Hortensius</a:t>
            </a:r>
            <a:r>
              <a:rPr lang="en-US" baseline="0" dirty="0" smtClean="0"/>
              <a:t>, </a:t>
            </a:r>
            <a:r>
              <a:rPr lang="en-US" dirty="0" smtClean="0"/>
              <a:t>“What Is the General Idea Behind the Proposed ISO 19600?” Ethics Intelligence,</a:t>
            </a:r>
            <a:r>
              <a:rPr lang="en-US" baseline="0" dirty="0" smtClean="0"/>
              <a:t> April 2014, </a:t>
            </a:r>
            <a:r>
              <a:rPr lang="en-US" dirty="0" smtClean="0"/>
              <a:t>http://www.ethic-intelligence.com/experts/4636-general-idea-behind-iso-19600/ (accessed October 14, 2014).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PPT</a:t>
            </a:r>
            <a:r>
              <a:rPr lang="en-US" baseline="0" dirty="0" smtClean="0"/>
              <a:t> presentation presented at 2014 ECOA conference in Atlanta, presented by Martin </a:t>
            </a:r>
            <a:r>
              <a:rPr lang="en-US" baseline="0" dirty="0" err="1" smtClean="0"/>
              <a:t>Tolar</a:t>
            </a:r>
            <a:r>
              <a:rPr lang="en-US" baseline="0" dirty="0" smtClean="0"/>
              <a:t>, GRC Institute, entitled “The First ISO Standard in E&amp;C: What You Need to Know,” Presented October 2, 2014.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PPT</a:t>
            </a:r>
            <a:r>
              <a:rPr lang="en-US" baseline="0" dirty="0" smtClean="0"/>
              <a:t> presentation presented at 2014 ECOA conference in Atlanta, presented by Martin </a:t>
            </a:r>
            <a:r>
              <a:rPr lang="en-US" baseline="0" dirty="0" err="1" smtClean="0"/>
              <a:t>Tolar</a:t>
            </a:r>
            <a:r>
              <a:rPr lang="en-US" baseline="0" dirty="0" smtClean="0"/>
              <a:t>, GRC Institute, entitled “The First ISO Standard in E&amp;C: What You Need to Know,” Presented October 2, 2014.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PPT</a:t>
            </a:r>
            <a:r>
              <a:rPr lang="en-US" baseline="0" dirty="0" smtClean="0"/>
              <a:t> presentation presented at 2014 ECOA conference in Atlanta, presented by Martin </a:t>
            </a:r>
            <a:r>
              <a:rPr lang="en-US" baseline="0" dirty="0" err="1" smtClean="0"/>
              <a:t>Tolar</a:t>
            </a:r>
            <a:r>
              <a:rPr lang="en-US" baseline="0" dirty="0" smtClean="0"/>
              <a:t>, GRC Institute, entitled “The First ISO Standard in E&amp;C: What You Need to Know,” Presented October 2, 2014.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ISO website, http://www.iso.org/iso/home.html (accessed October 14, 2014).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</a:t>
            </a:r>
            <a:r>
              <a:rPr lang="en-US" baseline="0" dirty="0" smtClean="0"/>
              <a:t> ISO website, http://www.iso.org/iso/home.html (accessed October 14, 2014).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ISO, </a:t>
            </a:r>
            <a:r>
              <a:rPr lang="en-US" i="1" dirty="0" smtClean="0"/>
              <a:t>ISO</a:t>
            </a:r>
            <a:r>
              <a:rPr lang="en-US" i="1" baseline="0" dirty="0" smtClean="0"/>
              <a:t> standards: What’s the bottom line? </a:t>
            </a:r>
            <a:r>
              <a:rPr lang="en-US" i="0" baseline="0" dirty="0" smtClean="0"/>
              <a:t>May 2012, </a:t>
            </a:r>
            <a:r>
              <a:rPr lang="en-US" dirty="0" smtClean="0"/>
              <a:t>http://www.iso.org/iso/bottom_line.pdf (accessed</a:t>
            </a:r>
            <a:r>
              <a:rPr lang="en-US" baseline="0" dirty="0" smtClean="0"/>
              <a:t> October 14, 2014).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ISBN 978-92-67-10570-3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ISO, </a:t>
            </a:r>
            <a:r>
              <a:rPr lang="en-US" i="1" dirty="0" smtClean="0"/>
              <a:t>ISO</a:t>
            </a:r>
            <a:r>
              <a:rPr lang="en-US" i="1" baseline="0" dirty="0" smtClean="0"/>
              <a:t> standards: What’s the bottom line? </a:t>
            </a:r>
            <a:r>
              <a:rPr lang="en-US" i="0" baseline="0" dirty="0" smtClean="0"/>
              <a:t>May 2012, </a:t>
            </a:r>
            <a:r>
              <a:rPr lang="en-US" dirty="0" smtClean="0"/>
              <a:t>http://www.iso.org/iso/bottom_line.pdf (accessed</a:t>
            </a:r>
            <a:r>
              <a:rPr lang="en-US" baseline="0" dirty="0" smtClean="0"/>
              <a:t> October 14, 2014).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ISBN 978-92-67-10570-3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D8EC-62FE-44DD-A625-F81FB76124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67400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79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31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2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1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9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3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9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23EF-56E5-4F01-99AB-C847BD1A798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E985-3AEB-4552-B559-FF92EC5528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UNM Swish Bar Red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439C7B9-1280-48FA-A904-310327D50B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67400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40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bottom_line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71500" y="2279073"/>
            <a:ext cx="8001000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Introduction to ISO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10000"/>
            <a:ext cx="6400800" cy="17526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Jennifer Sawayda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Program Specialist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Anderson School of Management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University of New Mexico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Albuquerque, NM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9000—Quality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457200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series of quality assurance standards to ensure consistent product quality under many conditions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is it important? 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Designed to ensure safe and quality products and processes among certified companies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for global companies to compete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framework for documenting how business records, trains employees, tests products, and fixes defects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become certified, an independent auditor must verify that company’s factory, laboratory, or office meets ISO quality standards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 Analytical Instruments (United States), Huawei Technologies (China)</a:t>
            </a:r>
          </a:p>
        </p:txBody>
      </p:sp>
    </p:spTree>
    <p:extLst>
      <p:ext uri="{BB962C8B-B14F-4D97-AF65-F5344CB8AC3E}">
        <p14:creationId xmlns:p14="http://schemas.microsoft.com/office/powerpoint/2010/main" val="4759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14000—Environmental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104900"/>
            <a:ext cx="8001000" cy="4648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 set of environmental standards that encourage a cleaner, safer, less wasteful world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is it important?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Helpful to the environment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from different countries can find acceptable global solutions to environmental problems despite differing regulations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Intent is to promote more uniform approach to environmental management and help organizations attain and measure improvements in environmental performance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SKF Group (Sweden), NIPPO Batteries (India)</a:t>
            </a:r>
          </a:p>
        </p:txBody>
      </p:sp>
    </p:spTree>
    <p:extLst>
      <p:ext uri="{BB962C8B-B14F-4D97-AF65-F5344CB8AC3E}">
        <p14:creationId xmlns:p14="http://schemas.microsoft.com/office/powerpoint/2010/main" val="7304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2600—Social Responsibility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143000"/>
            <a:ext cx="8001000" cy="472440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social responsibility guidelines used to promote a common understanding in area of social responsibility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Designed to be used by all types of organizations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they are guidelines rather than requirements, it cannot be certified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is it important?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intent of this standard is to use social responsibility to improve lives of workers, natural environments, and communities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understanding of social responsibility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Promotion of communication, transparency, and trust among stakeholders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60 countries have adopted ISO 26000 as their national standard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Toshiba attempted to incorporate standard into operations</a:t>
            </a:r>
          </a:p>
        </p:txBody>
      </p:sp>
    </p:spTree>
    <p:extLst>
      <p:ext uri="{BB962C8B-B14F-4D97-AF65-F5344CB8AC3E}">
        <p14:creationId xmlns:p14="http://schemas.microsoft.com/office/powerpoint/2010/main" val="33316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Core Subjects of ISO 26000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Key Principles of ISO 26000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Ethical Behavior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Respect, consideration, and response to organizational stakeholders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 for rule of law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 for international norms of behavior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 for human rights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Core Subjects of ISO 26000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Governance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Human Rights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Labor Practices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Environment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Fair Operating Practices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 (Consumer) Issues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Involvement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25056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31000—Risk Management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principles and a framework for risk management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Defines risk as “The effect of uncertainty on objectives”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Because they are guidelines rather than requirements, it cannot 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is it important? 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Businesses can use this standard to compare their own systems with ISO 31000 as a benchmark; also provides guidelines for internal and external audit programs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principles of effective risk management, including continual improvement, full accountability for risks, application of risk management in all decision making, continual communications, and full integration in the organization’s governance structure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40 countries have adopted ISO 31000 as national risk management standard</a:t>
            </a:r>
          </a:p>
          <a:p>
            <a:pPr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19600—Compliance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464820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management standard that not only addresses risks and legal requirements but is also intended to meet the needs of stakeholders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Deals with both mandatory requirements (e.g. court judgments, laws, permits) and voluntary (principles, environmental commitments, industry standards)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Because they are guidelines rather than requirements, it cannot 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Intended to assist organizations in improving their approaches to compliance management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allows for small and medium sized organizations to adapt the solutions to their systems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 principles grouped into 4 themes: commitment, monitoring and measurement, implementation, and continual improvement</a:t>
            </a:r>
          </a:p>
        </p:txBody>
      </p:sp>
    </p:spTree>
    <p:extLst>
      <p:ext uri="{BB962C8B-B14F-4D97-AF65-F5344CB8AC3E}">
        <p14:creationId xmlns:p14="http://schemas.microsoft.com/office/powerpoint/2010/main" val="7839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19600 continued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3-step process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compliance risk by relating obligations to activities to identify areas where noncompliance could happen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 of noncompliance should be analyzed against the type of consequences and risk of noncompliance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of analysis should be evaluated against level of compliance risk the organization is willing to accept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objectives should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Meet identified requirements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consistent with compliance policy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measurable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communicated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monitored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Undergo updates</a:t>
            </a:r>
          </a:p>
          <a:p>
            <a:pPr lvl="1"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19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19600 continued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can support compliance management by: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Establishing and upholding organizational values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the compliance management system is consistent with the organization’s strategy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that adequate resources are allocated and assigned appropriately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Clearly communicate the compliance management system to all stakeholders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accountability mechanisms that apply to all staff</a:t>
            </a:r>
          </a:p>
          <a:p>
            <a:pPr lvl="1"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Final Thought…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Although adhering to ISO standards may be costly, for many global organizations the benefits far outweigh the costs. Major benefits include: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Being able to compete against other global companies with quality products and efficient processes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reputation for adopting best practices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Cost savings and sales revenue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Better relationships with stakeholders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more!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5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ISO?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086600" cy="44958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stands for International Organization for Standardization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is an international organization that publishes global standards to ensure that goods and services are safe, reliable, and of good quality.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Tackles three aspects of sustainable development: economic, social, sustainable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can receive certification for different ISO standards.</a:t>
            </a:r>
          </a:p>
        </p:txBody>
      </p:sp>
    </p:spTree>
    <p:extLst>
      <p:ext uri="{BB962C8B-B14F-4D97-AF65-F5344CB8AC3E}">
        <p14:creationId xmlns:p14="http://schemas.microsoft.com/office/powerpoint/2010/main" val="41421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ISO Important?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086600" cy="441960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vary from country to country, making them hard to compare.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 quality of Chinese goods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same quality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Japanese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goods? </a:t>
            </a:r>
          </a:p>
          <a:p>
            <a:pPr lvl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 you compare the sustainability initiatives of an American company compared to a French company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do we know?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can become certified in certain ISO standards, assuring customers that they adhere to best practices developed by a global organization.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an important benchmark for global organizations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0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 about ISO Standards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086600" cy="434340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Formed in 1947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 19,500 standards published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165 member countries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technical committee works together to develop a standard, then shares the new standard with the ISO community to vote on. 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a consensus is reached, the standard is adopted. If not, it’s sent back to the technical committee for additional edits.</a:t>
            </a:r>
          </a:p>
          <a:p>
            <a:pPr lvl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committee consists of experts from across the world. </a:t>
            </a:r>
          </a:p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ISO Standards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762000" y="1524000"/>
            <a:ext cx="7086600" cy="48006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World Trade Organization requires members to adhere to international standards of the type developed by ISO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help companies save on costs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reassure customers about the trustworthiness of the company and its products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 have been shown to contribute to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20920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to National Economic Growth</a:t>
            </a:r>
            <a:endParaRPr lang="en-US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524000"/>
            <a:ext cx="7772400" cy="4800600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study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published in 2012, growth in organizational standards have impacted the following: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Canada—17% of labor growth, 9% growth in real GDP</a:t>
            </a: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France—Standardization contributes 0.81% of economic growth (25% of GDP)</a:t>
            </a: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New Zealand—Standards are estimated to lead to a 1% increase in economy-wide GDP (2.4 billion NZ dollars)</a:t>
            </a: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Germany—Economic benefits represent about 1% of GDP</a:t>
            </a: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United Kingdom—Contributed to 13% of growth in labor productivity (2.5 billion British pounds)</a:t>
            </a: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Australia—1% increase in standards has led to 0.17% increase in productivity across economy</a:t>
            </a:r>
          </a:p>
        </p:txBody>
      </p:sp>
    </p:spTree>
    <p:extLst>
      <p:ext uri="{BB962C8B-B14F-4D97-AF65-F5344CB8AC3E}">
        <p14:creationId xmlns:p14="http://schemas.microsoft.com/office/powerpoint/2010/main" val="15761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to Companies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Study of 11 companies (10 countries) show implementing standards can benefit firms between 0.5% and 4% of annual sales revenue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Lobatse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Clay (brick manufacturer, Botswana)—Standards had positive impact of 4.96% of earnings</a:t>
            </a:r>
          </a:p>
          <a:p>
            <a:pPr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Nanotron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Technologies (information and communications, Germany)—14% cost savings, 19% increase in sales revenue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Wijaya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(pre-cast concrete manufacturer, Indonesia)—0.43% contribution to total revenue</a:t>
            </a:r>
          </a:p>
          <a:p>
            <a:pPr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Festo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(automation technology provider, Brazil)—Positive impact of $1.83 million on total earnings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NTUC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Fairprice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(supermarket chain,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Sinapore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)—$10.88 million in total benefits over 10-year period.</a:t>
            </a:r>
          </a:p>
        </p:txBody>
      </p:sp>
    </p:spTree>
    <p:extLst>
      <p:ext uri="{BB962C8B-B14F-4D97-AF65-F5344CB8AC3E}">
        <p14:creationId xmlns:p14="http://schemas.microsoft.com/office/powerpoint/2010/main" val="9336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ISO Standards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 9000: Quality Management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 14000: Environmental Management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 19600: Compliance Management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 22000: Food Management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 26000: Social Responsibility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 27001: Information Security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 50001: Energy Management</a:t>
            </a:r>
          </a:p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 31000: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16395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371600"/>
            <a:ext cx="7086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>
          <a:xfrm>
            <a:off x="609600" y="1295400"/>
            <a:ext cx="8001000" cy="5029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Let’s examine some of these more closely to see how they relate to ethics…</a:t>
            </a:r>
          </a:p>
        </p:txBody>
      </p:sp>
    </p:spTree>
    <p:extLst>
      <p:ext uri="{BB962C8B-B14F-4D97-AF65-F5344CB8AC3E}">
        <p14:creationId xmlns:p14="http://schemas.microsoft.com/office/powerpoint/2010/main" val="12348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1863</Words>
  <Application>Microsoft Office PowerPoint</Application>
  <PresentationFormat>On-screen Show (4:3)</PresentationFormat>
  <Paragraphs>178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ISO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Federal corrupt foreign practices act (fcpa)</dc:title>
  <dc:creator>Anderson</dc:creator>
  <cp:lastModifiedBy>Jennifer</cp:lastModifiedBy>
  <cp:revision>147</cp:revision>
  <dcterms:created xsi:type="dcterms:W3CDTF">2012-11-30T18:23:21Z</dcterms:created>
  <dcterms:modified xsi:type="dcterms:W3CDTF">2014-10-14T21:30:27Z</dcterms:modified>
</cp:coreProperties>
</file>