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15"/>
  </p:notesMasterIdLst>
  <p:sldIdLst>
    <p:sldId id="256" r:id="rId2"/>
    <p:sldId id="277" r:id="rId3"/>
    <p:sldId id="278" r:id="rId4"/>
    <p:sldId id="279" r:id="rId5"/>
    <p:sldId id="280" r:id="rId6"/>
    <p:sldId id="281" r:id="rId7"/>
    <p:sldId id="282" r:id="rId8"/>
    <p:sldId id="283" r:id="rId9"/>
    <p:sldId id="284" r:id="rId10"/>
    <p:sldId id="285" r:id="rId11"/>
    <p:sldId id="286" r:id="rId12"/>
    <p:sldId id="287" r:id="rId13"/>
    <p:sldId id="28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notesViewPr>
    <p:cSldViewPr>
      <p:cViewPr>
        <p:scale>
          <a:sx n="100" d="100"/>
          <a:sy n="100" d="100"/>
        </p:scale>
        <p:origin x="-1008" y="261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758527F-47A7-4EA8-B633-A8FADB86685A}" type="datetimeFigureOut">
              <a:rPr lang="en-US" smtClean="0"/>
              <a:t>10/24/2013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625BF1-B1E0-4DAF-8EFB-429B0556AD6B}" type="slidenum">
              <a:rPr lang="en-US" smtClean="0"/>
              <a:t>‹#›</a:t>
            </a:fld>
            <a:endParaRPr lang="en-US"/>
          </a:p>
        </p:txBody>
      </p:sp>
    </p:spTree>
    <p:extLst>
      <p:ext uri="{BB962C8B-B14F-4D97-AF65-F5344CB8AC3E}">
        <p14:creationId xmlns:p14="http://schemas.microsoft.com/office/powerpoint/2010/main" val="14700253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 major source used for</a:t>
            </a:r>
            <a:r>
              <a:rPr lang="en-US" baseline="0" dirty="0" smtClean="0"/>
              <a:t> this presentation is David </a:t>
            </a:r>
            <a:r>
              <a:rPr lang="en-US" baseline="0" dirty="0" err="1" smtClean="0"/>
              <a:t>Hemli’s</a:t>
            </a:r>
            <a:r>
              <a:rPr lang="en-US" baseline="0" dirty="0" smtClean="0"/>
              <a:t> “Deal Makers Take Note: Recent Trends in Merger Enforcement at the U.S. Antitrust Agencies,” Presented at the 21</a:t>
            </a:r>
            <a:r>
              <a:rPr lang="en-US" baseline="30000" dirty="0" smtClean="0"/>
              <a:t>st</a:t>
            </a:r>
            <a:r>
              <a:rPr lang="en-US" baseline="0" dirty="0" smtClean="0"/>
              <a:t> annual Ethics and Compliance Officer Association workshop, Chicago, Illinois, September 25, 2013.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a:t>
            </a:fld>
            <a:endParaRPr lang="en-US"/>
          </a:p>
        </p:txBody>
      </p:sp>
    </p:spTree>
    <p:extLst>
      <p:ext uri="{BB962C8B-B14F-4D97-AF65-F5344CB8AC3E}">
        <p14:creationId xmlns:p14="http://schemas.microsoft.com/office/powerpoint/2010/main" val="19583603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Tips derived</a:t>
            </a:r>
            <a:r>
              <a:rPr lang="en-US" baseline="0" dirty="0" smtClean="0"/>
              <a:t> from David </a:t>
            </a:r>
            <a:r>
              <a:rPr lang="en-US" baseline="0" dirty="0" err="1" smtClean="0"/>
              <a:t>Hemli’s</a:t>
            </a:r>
            <a:r>
              <a:rPr lang="en-US" baseline="0" dirty="0" smtClean="0"/>
              <a:t> “Deal Makers Take Note: Recent Trends in Merger Enforcement at the U.S. Antitrust Agencies,” Presented at the 21</a:t>
            </a:r>
            <a:r>
              <a:rPr lang="en-US" baseline="30000" dirty="0" smtClean="0"/>
              <a:t>st</a:t>
            </a:r>
            <a:r>
              <a:rPr lang="en-US" baseline="0" dirty="0" smtClean="0"/>
              <a:t> annual Ethics and Compliance Officer Association workshop, Chicago, Illinois, September 25, 2013. </a:t>
            </a:r>
            <a:endParaRPr lang="en-US" dirty="0" smtClean="0"/>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13</a:t>
            </a:fld>
            <a:endParaRPr lang="en-US"/>
          </a:p>
        </p:txBody>
      </p:sp>
    </p:spTree>
    <p:extLst>
      <p:ext uri="{BB962C8B-B14F-4D97-AF65-F5344CB8AC3E}">
        <p14:creationId xmlns:p14="http://schemas.microsoft.com/office/powerpoint/2010/main" val="6977618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Sherman Antitrust Act—Named for Senator</a:t>
            </a:r>
            <a:r>
              <a:rPr lang="en-US" baseline="0" dirty="0" smtClean="0"/>
              <a:t> John Sherman, enabled government to take actions against “trusts”—occurs when stockholders of several companies transfer shares to single set of trustees (i.e. one group gets control and runs the different companies). Standard Oil was a trust. The Sherman Antitrust Act determined that trusts hindered trade.</a:t>
            </a:r>
          </a:p>
          <a:p>
            <a:endParaRPr lang="en-US" dirty="0" smtClean="0"/>
          </a:p>
          <a:p>
            <a:r>
              <a:rPr lang="en-US" dirty="0" smtClean="0"/>
              <a:t>Standard</a:t>
            </a:r>
            <a:r>
              <a:rPr lang="en-US" baseline="0" dirty="0" smtClean="0"/>
              <a:t> Oil—one of the first monopolies that was prosecuted under Sherman Antitrust Act. Found to be a monopoly that controlled too much of the oil market. Forced to break company up. </a:t>
            </a:r>
          </a:p>
          <a:p>
            <a:endParaRPr lang="en-US" baseline="0" dirty="0" smtClean="0"/>
          </a:p>
          <a:p>
            <a:r>
              <a:rPr lang="en-US" baseline="0" dirty="0" smtClean="0"/>
              <a:t>“Sherman Anti-Trust Act (1890),” U.S. News, http://www.usnews.com/usnews/documents/docpages/document_page51.htm (accessed October 16, 2013); “Clayton Antitrust Act,” Legal Information Institute: Cornell University Law School, http://www.law.cornell.edu/wex/clayton_antitrust_act (accessed October 16, 2013).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2</a:t>
            </a:fld>
            <a:endParaRPr lang="en-US"/>
          </a:p>
        </p:txBody>
      </p:sp>
    </p:spTree>
    <p:extLst>
      <p:ext uri="{BB962C8B-B14F-4D97-AF65-F5344CB8AC3E}">
        <p14:creationId xmlns:p14="http://schemas.microsoft.com/office/powerpoint/2010/main" val="1559799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3</a:t>
            </a:fld>
            <a:endParaRPr lang="en-US"/>
          </a:p>
        </p:txBody>
      </p:sp>
    </p:spTree>
    <p:extLst>
      <p:ext uri="{BB962C8B-B14F-4D97-AF65-F5344CB8AC3E}">
        <p14:creationId xmlns:p14="http://schemas.microsoft.com/office/powerpoint/2010/main" val="10941055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Geographic market—Does</a:t>
            </a:r>
            <a:r>
              <a:rPr lang="en-US" baseline="0" dirty="0" smtClean="0"/>
              <a:t> geography limit customers’ ability or willingness to purchase substitute products? </a:t>
            </a:r>
          </a:p>
          <a:p>
            <a:r>
              <a:rPr lang="en-US" baseline="0" dirty="0" smtClean="0"/>
              <a:t>Motivation of merging firms—is there an intention to significantly reduce competition? The agencies will often review the firms’ internal documents, including emails, to determine whether the merger is intended to be anticompetitive.</a:t>
            </a:r>
          </a:p>
          <a:p>
            <a:endParaRPr lang="en-US" baseline="0" dirty="0" smtClean="0"/>
          </a:p>
          <a:p>
            <a:r>
              <a:rPr lang="en-US" baseline="0" dirty="0" smtClean="0"/>
              <a:t>U.S. Department of Justice, </a:t>
            </a:r>
            <a:r>
              <a:rPr lang="en-US" i="1" baseline="0" dirty="0" smtClean="0"/>
              <a:t>Horizontal Merger Guidelines, </a:t>
            </a:r>
            <a:r>
              <a:rPr lang="en-US" i="0" baseline="0" dirty="0" smtClean="0"/>
              <a:t>2010, </a:t>
            </a:r>
            <a:r>
              <a:rPr lang="en-US" baseline="0" dirty="0" smtClean="0"/>
              <a:t>http://www.justice.gov/atr/public/guidelines/hmg-2010.html (accessed October 16, 2013). </a:t>
            </a:r>
          </a:p>
          <a:p>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6</a:t>
            </a:fld>
            <a:endParaRPr lang="en-US"/>
          </a:p>
        </p:txBody>
      </p:sp>
    </p:spTree>
    <p:extLst>
      <p:ext uri="{BB962C8B-B14F-4D97-AF65-F5344CB8AC3E}">
        <p14:creationId xmlns:p14="http://schemas.microsoft.com/office/powerpoint/2010/main" val="2592338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Investigations revealed that Whole Foods CEO John Mackey</a:t>
            </a:r>
            <a:r>
              <a:rPr lang="en-US" baseline="0" dirty="0" smtClean="0"/>
              <a:t> posted comments to an online bulletin board under the pseudonym ‘</a:t>
            </a:r>
            <a:r>
              <a:rPr lang="en-US" baseline="0" dirty="0" err="1" smtClean="0"/>
              <a:t>Rahodeb</a:t>
            </a:r>
            <a:r>
              <a:rPr lang="en-US" baseline="0" dirty="0" smtClean="0"/>
              <a:t>.’ Some of the postings were disparaging regarding Wild Oats, its stock, and future. FTC used this documentation in the lawsuit. </a:t>
            </a:r>
            <a:endParaRPr lang="en-US" dirty="0" smtClean="0"/>
          </a:p>
          <a:p>
            <a:endParaRPr lang="en-US" dirty="0" smtClean="0"/>
          </a:p>
          <a:p>
            <a:r>
              <a:rPr lang="en-US" dirty="0" smtClean="0"/>
              <a:t>“Whole Foods to acquire</a:t>
            </a:r>
            <a:r>
              <a:rPr lang="en-US" baseline="0" dirty="0" smtClean="0"/>
              <a:t> Wild Oats,” </a:t>
            </a:r>
            <a:r>
              <a:rPr lang="en-US" i="1" baseline="0" dirty="0" smtClean="0"/>
              <a:t>Austin Business Journal, </a:t>
            </a:r>
            <a:r>
              <a:rPr lang="en-US" i="0" baseline="0" dirty="0" smtClean="0"/>
              <a:t>February 21, 2007, http://www.bizjournals.com/austin/stories/2007/02/19/daily28.html?surround=lfn (accessed October 16, 2013).</a:t>
            </a:r>
          </a:p>
          <a:p>
            <a:r>
              <a:rPr lang="en-US" i="0" baseline="0" dirty="0" smtClean="0"/>
              <a:t>Andrew Martin, “FTC to Sue in Bid to Halt Food Merger,” </a:t>
            </a:r>
            <a:r>
              <a:rPr lang="en-US" i="1" baseline="0" dirty="0" smtClean="0"/>
              <a:t>The New York Times, </a:t>
            </a:r>
            <a:r>
              <a:rPr lang="en-US" i="0" baseline="0" dirty="0" smtClean="0"/>
              <a:t>June 6, 2007, http://www.nytimes.com/2007/06/06/business/06food.html?_r=0 (accessed October 16, 2013). </a:t>
            </a:r>
          </a:p>
          <a:p>
            <a:r>
              <a:rPr lang="en-US" i="0" baseline="0" dirty="0" smtClean="0"/>
              <a:t>David </a:t>
            </a:r>
            <a:r>
              <a:rPr lang="en-US" i="0" baseline="0" dirty="0" err="1" smtClean="0"/>
              <a:t>Kesmodel</a:t>
            </a:r>
            <a:r>
              <a:rPr lang="en-US" i="0" baseline="0" dirty="0" smtClean="0"/>
              <a:t> and John R. </a:t>
            </a:r>
            <a:r>
              <a:rPr lang="en-US" i="0" baseline="0" dirty="0" err="1" smtClean="0"/>
              <a:t>Wilke</a:t>
            </a:r>
            <a:r>
              <a:rPr lang="en-US" i="0" baseline="0" dirty="0" smtClean="0"/>
              <a:t>, “Whole Foods Is Hot, Wild Oats a Dud—So Said ‘</a:t>
            </a:r>
            <a:r>
              <a:rPr lang="en-US" i="0" baseline="0" dirty="0" err="1" smtClean="0"/>
              <a:t>Rahodeb</a:t>
            </a:r>
            <a:r>
              <a:rPr lang="en-US" i="0" baseline="0" dirty="0" smtClean="0"/>
              <a:t>’,” </a:t>
            </a:r>
            <a:r>
              <a:rPr lang="en-US" i="1" baseline="0" dirty="0" smtClean="0"/>
              <a:t>The Wall Street Journal, </a:t>
            </a:r>
            <a:r>
              <a:rPr lang="en-US" i="0" baseline="0" dirty="0" smtClean="0"/>
              <a:t>July 12, 2007, http://online.wsj.com/news/articles/SB118418782959963745 (accessed October 16, 2013).</a:t>
            </a:r>
          </a:p>
          <a:p>
            <a:r>
              <a:rPr lang="en-US" i="0" baseline="0" dirty="0" smtClean="0"/>
              <a:t>Shawn </a:t>
            </a:r>
            <a:r>
              <a:rPr lang="en-US" i="0" baseline="0" dirty="0" err="1" smtClean="0"/>
              <a:t>Langlois</a:t>
            </a:r>
            <a:r>
              <a:rPr lang="en-US" i="0" baseline="0" dirty="0" smtClean="0"/>
              <a:t>, “Whole Foods in pact to sell 31 Wild Oats stores,” Market Watch, March 6, 2009, http://www.marketwatch.com/story/whole-foods-sell-31-wild-oats (accessed October 16, 2013).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8</a:t>
            </a:fld>
            <a:endParaRPr lang="en-US"/>
          </a:p>
        </p:txBody>
      </p:sp>
    </p:spTree>
    <p:extLst>
      <p:ext uri="{BB962C8B-B14F-4D97-AF65-F5344CB8AC3E}">
        <p14:creationId xmlns:p14="http://schemas.microsoft.com/office/powerpoint/2010/main" val="19747607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Diana L. Moss, “Airline Mergers</a:t>
            </a:r>
            <a:r>
              <a:rPr lang="en-US" baseline="0" dirty="0" smtClean="0"/>
              <a:t> at a Crossroads: Southwest </a:t>
            </a:r>
            <a:r>
              <a:rPr lang="en-US" baseline="0" dirty="0" err="1" smtClean="0"/>
              <a:t>Airines</a:t>
            </a:r>
            <a:r>
              <a:rPr lang="en-US" baseline="0" dirty="0" smtClean="0"/>
              <a:t> and AirTran Airways,”</a:t>
            </a:r>
            <a:r>
              <a:rPr lang="en-US" dirty="0" smtClean="0"/>
              <a:t> The American Antitrust Institute, December 14, 2010, http://www.antitrustinstitute.org/sites/default/files/SouthwestAirTran%20White%20Paper.pdf (accessed October 16, 2013). </a:t>
            </a:r>
          </a:p>
          <a:p>
            <a:r>
              <a:rPr lang="en-US" dirty="0" smtClean="0"/>
              <a:t>Aaron Smith, “Southwest to acquire</a:t>
            </a:r>
            <a:r>
              <a:rPr lang="en-US" baseline="0" dirty="0" smtClean="0"/>
              <a:t> AirTran,” </a:t>
            </a:r>
            <a:r>
              <a:rPr lang="en-US" i="1" baseline="0" dirty="0" smtClean="0"/>
              <a:t>CNN Money</a:t>
            </a:r>
            <a:r>
              <a:rPr lang="en-US" i="0" baseline="0" dirty="0" smtClean="0"/>
              <a:t>, http://money.cnn.com/2010/09/27/news/companies/southwest_airtran/ (accessed October 16, 2013). </a:t>
            </a:r>
            <a:endParaRPr lang="en-US" dirty="0" smtClean="0"/>
          </a:p>
          <a:p>
            <a:r>
              <a:rPr lang="en-US" dirty="0" smtClean="0"/>
              <a:t>Brett </a:t>
            </a:r>
            <a:r>
              <a:rPr lang="en-US" dirty="0" err="1" smtClean="0"/>
              <a:t>Synder</a:t>
            </a:r>
            <a:r>
              <a:rPr lang="en-US" dirty="0" smtClean="0"/>
              <a:t>, “Southwest Acquires AirTran: Six</a:t>
            </a:r>
            <a:r>
              <a:rPr lang="en-US" baseline="0" dirty="0" smtClean="0"/>
              <a:t> Reasons This Is a Great Move,” </a:t>
            </a:r>
            <a:r>
              <a:rPr lang="en-US" i="1" baseline="0" dirty="0" smtClean="0"/>
              <a:t>CBS News, </a:t>
            </a:r>
            <a:r>
              <a:rPr lang="en-US" i="0" baseline="0" dirty="0" smtClean="0"/>
              <a:t>September 27, 2010, http://www.cbsnews.com/8301-505123_162-43642502/southwest-acquires-airtran-six-reasons-this-is-a-great-move/ (accessed October 16, 2013).</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9</a:t>
            </a:fld>
            <a:endParaRPr lang="en-US"/>
          </a:p>
        </p:txBody>
      </p:sp>
    </p:spTree>
    <p:extLst>
      <p:ext uri="{BB962C8B-B14F-4D97-AF65-F5344CB8AC3E}">
        <p14:creationId xmlns:p14="http://schemas.microsoft.com/office/powerpoint/2010/main" val="908044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Lesson</a:t>
            </a:r>
            <a:r>
              <a:rPr lang="en-US" baseline="0" dirty="0" smtClean="0"/>
              <a:t> learned: Carefully analyze a proposed M&amp;A before investing large sums of money or making an agreement; clear signs that the proposed M&amp;A was generating concern, should have realized Justice Department would seek to block</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10</a:t>
            </a:fld>
            <a:endParaRPr lang="en-US"/>
          </a:p>
        </p:txBody>
      </p:sp>
    </p:spTree>
    <p:extLst>
      <p:ext uri="{BB962C8B-B14F-4D97-AF65-F5344CB8AC3E}">
        <p14:creationId xmlns:p14="http://schemas.microsoft.com/office/powerpoint/2010/main" val="1867190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Department of Justice cited statements</a:t>
            </a:r>
            <a:r>
              <a:rPr lang="en-US" baseline="0" dirty="0" smtClean="0"/>
              <a:t> and documents from the firms. Some of these statements suggest the possibility of raising prices, increasing baggage fees, and the ability of U.S. Airway’s parent company to survive without the merger. These lend credence to the Justice Department’s concerns.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11</a:t>
            </a:fld>
            <a:endParaRPr lang="en-US"/>
          </a:p>
        </p:txBody>
      </p:sp>
    </p:spTree>
    <p:extLst>
      <p:ext uri="{BB962C8B-B14F-4D97-AF65-F5344CB8AC3E}">
        <p14:creationId xmlns:p14="http://schemas.microsoft.com/office/powerpoint/2010/main" val="38535910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the first scenario, European </a:t>
            </a:r>
            <a:r>
              <a:rPr lang="en-US" dirty="0" smtClean="0"/>
              <a:t>regulators determined</a:t>
            </a:r>
            <a:r>
              <a:rPr lang="en-US" baseline="0" dirty="0" smtClean="0"/>
              <a:t> that the merger of the two companies would provide them with too much power in the market for derivatives on exchanges.</a:t>
            </a:r>
          </a:p>
          <a:p>
            <a:r>
              <a:rPr lang="en-US" baseline="0" dirty="0" smtClean="0"/>
              <a:t>Concern that TNT and UPS merger would decrease competitiveness</a:t>
            </a:r>
          </a:p>
          <a:p>
            <a:r>
              <a:rPr lang="en-US" baseline="0" dirty="0" smtClean="0"/>
              <a:t>Chinese authorities said the merger would be negative for competition as Coca-Cola already occupies a dominate position in the carbonated drinks industry that could potentially be extended into other industries</a:t>
            </a:r>
          </a:p>
          <a:p>
            <a:endParaRPr lang="en-US" baseline="0" dirty="0" smtClean="0"/>
          </a:p>
          <a:p>
            <a:r>
              <a:rPr lang="en-US" baseline="0" dirty="0" smtClean="0"/>
              <a:t>Michael J. De La Merced, James </a:t>
            </a:r>
            <a:r>
              <a:rPr lang="en-US" baseline="0" dirty="0" err="1" smtClean="0"/>
              <a:t>Kanter</a:t>
            </a:r>
            <a:r>
              <a:rPr lang="en-US" baseline="0" dirty="0" smtClean="0"/>
              <a:t>, and Jack Ewing, “NYSE and Deutsche </a:t>
            </a:r>
            <a:r>
              <a:rPr lang="en-US" baseline="0" dirty="0" err="1" smtClean="0"/>
              <a:t>Borse</a:t>
            </a:r>
            <a:r>
              <a:rPr lang="en-US" baseline="0" dirty="0" smtClean="0"/>
              <a:t> Plan to Call Off Merger,” </a:t>
            </a:r>
            <a:r>
              <a:rPr lang="en-US" i="1" baseline="0" dirty="0" smtClean="0"/>
              <a:t>The New York Times, </a:t>
            </a:r>
            <a:r>
              <a:rPr lang="en-US" i="0" baseline="0" dirty="0" smtClean="0"/>
              <a:t>February 1, 2012, </a:t>
            </a:r>
            <a:r>
              <a:rPr lang="en-US" baseline="0" dirty="0" smtClean="0"/>
              <a:t>http://dealbook.nytimes.com/2012/02/01/nyse-and-deutsche-borse-call-off-merger/?_r=0 (accessed October 17, 2013). </a:t>
            </a:r>
          </a:p>
          <a:p>
            <a:r>
              <a:rPr lang="en-US" baseline="0" dirty="0" smtClean="0"/>
              <a:t>Michael J. De La Merced, “With U.P.S. Deal, European Antitrust Regulators Block Another Big Merger,” </a:t>
            </a:r>
            <a:r>
              <a:rPr lang="en-US" i="1" baseline="0" dirty="0" smtClean="0"/>
              <a:t>New York Times, </a:t>
            </a:r>
            <a:r>
              <a:rPr lang="en-US" i="0" baseline="0" dirty="0" smtClean="0"/>
              <a:t>January 14, 2013, http://dealbook.nytimes.com/2013/01/14/with-u-p-s-deal-european-antitrust-regulators-block-another-big-merger/ (accessed October 16, 2013).</a:t>
            </a:r>
          </a:p>
          <a:p>
            <a:r>
              <a:rPr lang="en-US" i="0" baseline="0" dirty="0" smtClean="0"/>
              <a:t>Michael Martina, “Insight: Flexing antitrust muscle, China is a new merger hurdle,” </a:t>
            </a:r>
            <a:r>
              <a:rPr lang="en-US" i="1" baseline="0" dirty="0" smtClean="0"/>
              <a:t>Reuters, </a:t>
            </a:r>
            <a:r>
              <a:rPr lang="en-US" i="0" baseline="0" dirty="0" smtClean="0"/>
              <a:t>May 2, 2013, http://www.reuters.com/article/2013/05/02/us-mergers-regulation-china-insight-idUSBRE94116920130502 (accessed October 16, 2013).</a:t>
            </a:r>
          </a:p>
          <a:p>
            <a:r>
              <a:rPr lang="en-US" i="0" baseline="0" dirty="0" smtClean="0"/>
              <a:t>Stephanie Wong and  Wing-gar Cheng, “China blocks Coca-Cola’s $2.3 Billion </a:t>
            </a:r>
            <a:r>
              <a:rPr lang="en-US" i="0" baseline="0" dirty="0" err="1" smtClean="0"/>
              <a:t>Huiyuan</a:t>
            </a:r>
            <a:r>
              <a:rPr lang="en-US" i="0" baseline="0" dirty="0" smtClean="0"/>
              <a:t> Bid (Update2),” </a:t>
            </a:r>
            <a:r>
              <a:rPr lang="en-US" i="1" baseline="0" dirty="0" smtClean="0"/>
              <a:t>Bloomberg, </a:t>
            </a:r>
            <a:r>
              <a:rPr lang="en-US" i="0" baseline="0" dirty="0" smtClean="0"/>
              <a:t>March 18, 2009, http://www.bloomberg.com/apps/news?pid=newsarchive&amp;sid=awHnS1HJ2Usw (accessed October 16, 2013). </a:t>
            </a:r>
            <a:endParaRPr lang="en-US" dirty="0"/>
          </a:p>
        </p:txBody>
      </p:sp>
      <p:sp>
        <p:nvSpPr>
          <p:cNvPr id="4" name="Slide Number Placeholder 3"/>
          <p:cNvSpPr>
            <a:spLocks noGrp="1"/>
          </p:cNvSpPr>
          <p:nvPr>
            <p:ph type="sldNum" sz="quarter" idx="10"/>
          </p:nvPr>
        </p:nvSpPr>
        <p:spPr/>
        <p:txBody>
          <a:bodyPr/>
          <a:lstStyle/>
          <a:p>
            <a:fld id="{E9625BF1-B1E0-4DAF-8EFB-429B0556AD6B}" type="slidenum">
              <a:rPr lang="en-US" smtClean="0"/>
              <a:t>12</a:t>
            </a:fld>
            <a:endParaRPr lang="en-US"/>
          </a:p>
        </p:txBody>
      </p:sp>
    </p:spTree>
    <p:extLst>
      <p:ext uri="{BB962C8B-B14F-4D97-AF65-F5344CB8AC3E}">
        <p14:creationId xmlns:p14="http://schemas.microsoft.com/office/powerpoint/2010/main" val="159603278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3600"/>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A7171414-536D-43F4-94F5-C28C40468271}" type="datetimeFigureOut">
              <a:rPr lang="en-US" smtClean="0"/>
              <a:t>10/24/2013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F5E4F3F-2B0F-4E70-814A-83770B09AF76}" type="slidenum">
              <a:rPr lang="en-US" smtClean="0"/>
              <a:t>‹#›</a:t>
            </a:fld>
            <a:endParaRPr lang="en-US"/>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5E4F3F-2B0F-4E70-814A-83770B09AF76}" type="slidenum">
              <a:rPr lang="en-US" smtClean="0"/>
              <a:t>‹#›</a:t>
            </a:fld>
            <a:endParaRPr lang="en-US"/>
          </a:p>
        </p:txBody>
      </p:sp>
      <p:pic>
        <p:nvPicPr>
          <p:cNvPr id="7" name="Picture 4" descr="UNM Swish Bar Red"/>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9144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23018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8" name="Picture 2" descr="C:\Users\ASM-Student\AppData\Local\Microsoft\Windows\Temporary Internet Files\Low\Content.IE5\NJOT3T57\DF_Ethics_UNM_clr[1].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3246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ctrTitle" idx="4294967295"/>
          </p:nvPr>
        </p:nvSpPr>
        <p:spPr>
          <a:xfrm>
            <a:off x="609600" y="1524000"/>
            <a:ext cx="8001000" cy="1524000"/>
          </a:xfrm>
          <a:prstGeom prst="rect">
            <a:avLst/>
          </a:prstGeom>
        </p:spPr>
        <p:txBody>
          <a:bodyPr>
            <a:noAutofit/>
          </a:bodyPr>
          <a:lstStyle/>
          <a:p>
            <a:r>
              <a:rPr lang="en-US" sz="4400" dirty="0" smtClean="0">
                <a:latin typeface="Arial" pitchFamily="34" charset="0"/>
                <a:cs typeface="Arial" pitchFamily="34" charset="0"/>
              </a:rPr>
              <a:t>Mergers and Acquisitions (M&amp;As): Running Afoul of Antitrust Laws</a:t>
            </a:r>
            <a:endParaRPr lang="en-US" sz="4400" dirty="0">
              <a:latin typeface="Arial" pitchFamily="34" charset="0"/>
              <a:cs typeface="Arial" pitchFamily="34" charset="0"/>
            </a:endParaRPr>
          </a:p>
        </p:txBody>
      </p:sp>
      <p:sp>
        <p:nvSpPr>
          <p:cNvPr id="13" name="Subtitle 2"/>
          <p:cNvSpPr txBox="1">
            <a:spLocks/>
          </p:cNvSpPr>
          <p:nvPr/>
        </p:nvSpPr>
        <p:spPr>
          <a:xfrm>
            <a:off x="1371600" y="3810000"/>
            <a:ext cx="6400800" cy="1752600"/>
          </a:xfrm>
          <a:prstGeom prst="rect">
            <a:avLst/>
          </a:prstGeom>
        </p:spPr>
        <p:txBody>
          <a:bodyPr>
            <a:normAutofit fontScale="47500" lnSpcReduction="20000"/>
          </a:bodyPr>
          <a:lstStyle>
            <a:lvl1pPr marL="0" indent="0" algn="ctr" defTabSz="914400" rtl="0" eaLnBrk="1" latinLnBrk="0" hangingPunct="1">
              <a:spcBef>
                <a:spcPct val="20000"/>
              </a:spcBef>
              <a:buFont typeface="Arial" pitchFamily="34" charset="0"/>
              <a:buNone/>
              <a:defRPr sz="4400" kern="1200">
                <a:solidFill>
                  <a:schemeClr val="tx1">
                    <a:tint val="75000"/>
                  </a:schemeClr>
                </a:solidFill>
                <a:latin typeface="Arial" pitchFamily="34" charset="0"/>
                <a:ea typeface="+mn-ea"/>
                <a:cs typeface="Arial" pitchFamily="34" charset="0"/>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defRPr/>
            </a:pPr>
            <a:r>
              <a:rPr lang="en-US" dirty="0" smtClean="0">
                <a:solidFill>
                  <a:schemeClr val="tx1"/>
                </a:solidFill>
              </a:rPr>
              <a:t>Jennifer Sawayda</a:t>
            </a:r>
          </a:p>
          <a:p>
            <a:pPr>
              <a:defRPr/>
            </a:pPr>
            <a:r>
              <a:rPr lang="en-US" dirty="0" smtClean="0">
                <a:solidFill>
                  <a:schemeClr val="tx1"/>
                </a:solidFill>
              </a:rPr>
              <a:t>Program Specialist</a:t>
            </a:r>
          </a:p>
          <a:p>
            <a:pPr>
              <a:defRPr/>
            </a:pPr>
            <a:r>
              <a:rPr lang="en-US" dirty="0" smtClean="0">
                <a:solidFill>
                  <a:schemeClr val="tx1"/>
                </a:solidFill>
              </a:rPr>
              <a:t>Anderson School of Management</a:t>
            </a:r>
          </a:p>
          <a:p>
            <a:pPr>
              <a:defRPr/>
            </a:pPr>
            <a:r>
              <a:rPr lang="en-US" dirty="0" smtClean="0">
                <a:solidFill>
                  <a:schemeClr val="tx1"/>
                </a:solidFill>
              </a:rPr>
              <a:t>University of New Mexico</a:t>
            </a:r>
          </a:p>
          <a:p>
            <a:pPr>
              <a:defRPr/>
            </a:pPr>
            <a:r>
              <a:rPr lang="en-US" dirty="0" smtClean="0">
                <a:solidFill>
                  <a:schemeClr val="tx1"/>
                </a:solidFill>
              </a:rPr>
              <a:t>Albuquerque, NM</a:t>
            </a:r>
            <a:endParaRPr lang="en-US" dirty="0">
              <a:solidFill>
                <a:schemeClr val="tx1"/>
              </a:solidFill>
            </a:endParaRPr>
          </a:p>
        </p:txBody>
      </p:sp>
    </p:spTree>
    <p:extLst>
      <p:ext uri="{BB962C8B-B14F-4D97-AF65-F5344CB8AC3E}">
        <p14:creationId xmlns:p14="http://schemas.microsoft.com/office/powerpoint/2010/main" val="329490622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AT&amp;T and T-Mobile</a:t>
            </a:r>
            <a:endParaRPr lang="en-US" dirty="0"/>
          </a:p>
        </p:txBody>
      </p:sp>
      <p:sp>
        <p:nvSpPr>
          <p:cNvPr id="3" name="Content Placeholder 2"/>
          <p:cNvSpPr>
            <a:spLocks noGrp="1"/>
          </p:cNvSpPr>
          <p:nvPr>
            <p:ph idx="1"/>
          </p:nvPr>
        </p:nvSpPr>
        <p:spPr/>
        <p:txBody>
          <a:bodyPr>
            <a:normAutofit lnSpcReduction="10000"/>
          </a:bodyPr>
          <a:lstStyle/>
          <a:p>
            <a:r>
              <a:rPr lang="en-US" dirty="0" smtClean="0"/>
              <a:t>In 2011 AT&amp;T announced its intention to purchase T-Mobile USA for $39 billion</a:t>
            </a:r>
          </a:p>
          <a:p>
            <a:r>
              <a:rPr lang="en-US" dirty="0" smtClean="0"/>
              <a:t>Justice Department announced it would file a lawsuit to block the bid</a:t>
            </a:r>
          </a:p>
          <a:p>
            <a:pPr lvl="1"/>
            <a:r>
              <a:rPr lang="en-US" dirty="0" smtClean="0"/>
              <a:t>The merger would make AT&amp;T the largest wireless carrier in U.S.</a:t>
            </a:r>
          </a:p>
          <a:p>
            <a:pPr lvl="1"/>
            <a:r>
              <a:rPr lang="en-US" dirty="0" smtClean="0"/>
              <a:t>Justice Department believed this could have an adverse impact on consumers and competitors</a:t>
            </a:r>
          </a:p>
          <a:p>
            <a:r>
              <a:rPr lang="en-US" dirty="0" smtClean="0"/>
              <a:t>AT&amp;T dropped the bid; write-off of $4 billion</a:t>
            </a:r>
          </a:p>
          <a:p>
            <a:endParaRPr lang="en-US" dirty="0"/>
          </a:p>
        </p:txBody>
      </p:sp>
    </p:spTree>
    <p:extLst>
      <p:ext uri="{BB962C8B-B14F-4D97-AF65-F5344CB8AC3E}">
        <p14:creationId xmlns:p14="http://schemas.microsoft.com/office/powerpoint/2010/main" val="254540534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American Airlines and U.S. Airways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2012 American Airlines announced intention to acquire U.S. Airways</a:t>
            </a:r>
          </a:p>
          <a:p>
            <a:r>
              <a:rPr lang="en-US" dirty="0" smtClean="0"/>
              <a:t>The Justice Department filed a lawsuit</a:t>
            </a:r>
          </a:p>
          <a:p>
            <a:pPr lvl="1"/>
            <a:r>
              <a:rPr lang="en-US" dirty="0" smtClean="0"/>
              <a:t>The merger would make the firm the world’s largest airline</a:t>
            </a:r>
          </a:p>
          <a:p>
            <a:pPr lvl="1"/>
            <a:r>
              <a:rPr lang="en-US" dirty="0" smtClean="0"/>
              <a:t>Claimed that merger would result in less competition and higher prices</a:t>
            </a:r>
          </a:p>
          <a:p>
            <a:pPr lvl="1"/>
            <a:r>
              <a:rPr lang="en-US" dirty="0" smtClean="0"/>
              <a:t>Cites internal documentation to support its assertions</a:t>
            </a:r>
          </a:p>
          <a:p>
            <a:r>
              <a:rPr lang="en-US" dirty="0" smtClean="0"/>
              <a:t>American Airlines claims the DOJ is holding them to different standards than it had used with other airline mergers</a:t>
            </a:r>
            <a:endParaRPr lang="en-US" dirty="0"/>
          </a:p>
        </p:txBody>
      </p:sp>
    </p:spTree>
    <p:extLst>
      <p:ext uri="{BB962C8B-B14F-4D97-AF65-F5344CB8AC3E}">
        <p14:creationId xmlns:p14="http://schemas.microsoft.com/office/powerpoint/2010/main" val="35348540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Antitrust in Other Countries</a:t>
            </a:r>
            <a:endParaRPr lang="en-US" dirty="0"/>
          </a:p>
        </p:txBody>
      </p:sp>
      <p:sp>
        <p:nvSpPr>
          <p:cNvPr id="3" name="Content Placeholder 2"/>
          <p:cNvSpPr>
            <a:spLocks noGrp="1"/>
          </p:cNvSpPr>
          <p:nvPr>
            <p:ph idx="1"/>
          </p:nvPr>
        </p:nvSpPr>
        <p:spPr/>
        <p:txBody>
          <a:bodyPr/>
          <a:lstStyle/>
          <a:p>
            <a:r>
              <a:rPr lang="en-US" dirty="0" smtClean="0"/>
              <a:t>Antitrust issues are alive and well in other countries</a:t>
            </a:r>
          </a:p>
          <a:p>
            <a:pPr lvl="1"/>
            <a:r>
              <a:rPr lang="en-US" dirty="0" smtClean="0"/>
              <a:t>New York Stock Exchange Euronext and Deutsche </a:t>
            </a:r>
            <a:r>
              <a:rPr lang="en-US" dirty="0" err="1" smtClean="0"/>
              <a:t>Borse</a:t>
            </a:r>
            <a:r>
              <a:rPr lang="en-US" dirty="0" smtClean="0"/>
              <a:t> merger blocked by European Commission</a:t>
            </a:r>
          </a:p>
          <a:p>
            <a:pPr lvl="1"/>
            <a:r>
              <a:rPr lang="en-US" dirty="0" smtClean="0"/>
              <a:t>European Union seeking to block merger of U.P.S. with TNT Express</a:t>
            </a:r>
          </a:p>
          <a:p>
            <a:pPr lvl="1"/>
            <a:r>
              <a:rPr lang="en-US" dirty="0" smtClean="0"/>
              <a:t>Chinese antitrust authorities rejected Coca-Cola’s bid to acquire juice maker </a:t>
            </a:r>
            <a:r>
              <a:rPr lang="en-US" dirty="0" err="1" smtClean="0"/>
              <a:t>Huiyuan</a:t>
            </a:r>
            <a:endParaRPr lang="en-US" dirty="0"/>
          </a:p>
        </p:txBody>
      </p:sp>
    </p:spTree>
    <p:extLst>
      <p:ext uri="{BB962C8B-B14F-4D97-AF65-F5344CB8AC3E}">
        <p14:creationId xmlns:p14="http://schemas.microsoft.com/office/powerpoint/2010/main" val="29926385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Conclusion—Avoiding Problems</a:t>
            </a:r>
            <a:endParaRPr lang="en-US" dirty="0"/>
          </a:p>
        </p:txBody>
      </p:sp>
      <p:sp>
        <p:nvSpPr>
          <p:cNvPr id="3" name="Content Placeholder 2"/>
          <p:cNvSpPr>
            <a:spLocks noGrp="1"/>
          </p:cNvSpPr>
          <p:nvPr>
            <p:ph idx="1"/>
          </p:nvPr>
        </p:nvSpPr>
        <p:spPr/>
        <p:txBody>
          <a:bodyPr/>
          <a:lstStyle/>
          <a:p>
            <a:r>
              <a:rPr lang="en-US" dirty="0" smtClean="0"/>
              <a:t>Conduct risk assessments early on and consider possible objections to M&amp;A</a:t>
            </a:r>
          </a:p>
          <a:p>
            <a:r>
              <a:rPr lang="en-US" dirty="0" smtClean="0"/>
              <a:t>Be careful what is put in internal documentation</a:t>
            </a:r>
          </a:p>
          <a:p>
            <a:r>
              <a:rPr lang="en-US" dirty="0" smtClean="0"/>
              <a:t>Educate customers about the benefits the merger would afford them</a:t>
            </a:r>
          </a:p>
          <a:p>
            <a:pPr marL="0" indent="0">
              <a:buNone/>
            </a:pPr>
            <a:endParaRPr lang="en-US" dirty="0"/>
          </a:p>
        </p:txBody>
      </p:sp>
    </p:spTree>
    <p:extLst>
      <p:ext uri="{BB962C8B-B14F-4D97-AF65-F5344CB8AC3E}">
        <p14:creationId xmlns:p14="http://schemas.microsoft.com/office/powerpoint/2010/main" val="2282627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47800"/>
            <a:ext cx="7772400" cy="4953000"/>
          </a:xfrm>
        </p:spPr>
        <p:txBody>
          <a:bodyPr>
            <a:normAutofit/>
          </a:bodyPr>
          <a:lstStyle/>
          <a:p>
            <a:r>
              <a:rPr lang="en-US" dirty="0" smtClean="0"/>
              <a:t>Sherman Antitrust Act of 1890</a:t>
            </a:r>
          </a:p>
          <a:p>
            <a:pPr lvl="1"/>
            <a:r>
              <a:rPr lang="en-US" dirty="0" smtClean="0"/>
              <a:t>Prohibits formation of trusts</a:t>
            </a:r>
          </a:p>
          <a:p>
            <a:pPr lvl="1"/>
            <a:r>
              <a:rPr lang="en-US" dirty="0" smtClean="0"/>
              <a:t>John Rockefeller’s Standard Oil – 1911</a:t>
            </a:r>
          </a:p>
          <a:p>
            <a:r>
              <a:rPr lang="en-US" dirty="0" smtClean="0"/>
              <a:t>Clayton Act of 1914</a:t>
            </a:r>
          </a:p>
          <a:p>
            <a:pPr lvl="1"/>
            <a:r>
              <a:rPr lang="en-US" dirty="0" smtClean="0"/>
              <a:t> Expands Sherman Antitrust Act</a:t>
            </a:r>
          </a:p>
          <a:p>
            <a:pPr lvl="1"/>
            <a:r>
              <a:rPr lang="en-US" dirty="0" smtClean="0"/>
              <a:t>Forbids price discrimination, M&amp;As that significantly reduce competition, sales on the condition of exclusive dealing, and serving on board of two rival companies.</a:t>
            </a:r>
          </a:p>
        </p:txBody>
      </p:sp>
      <p:sp>
        <p:nvSpPr>
          <p:cNvPr id="4" name="Title 3"/>
          <p:cNvSpPr>
            <a:spLocks noGrp="1"/>
          </p:cNvSpPr>
          <p:nvPr>
            <p:ph type="title"/>
          </p:nvPr>
        </p:nvSpPr>
        <p:spPr/>
        <p:txBody>
          <a:bodyPr>
            <a:noAutofit/>
          </a:bodyPr>
          <a:lstStyle/>
          <a:p>
            <a:r>
              <a:rPr lang="en-US" sz="3500" dirty="0" smtClean="0"/>
              <a:t>What Do We Need to Know about Antitrust? </a:t>
            </a:r>
            <a:endParaRPr lang="en-US" sz="3500" dirty="0"/>
          </a:p>
        </p:txBody>
      </p:sp>
    </p:spTree>
    <p:extLst>
      <p:ext uri="{BB962C8B-B14F-4D97-AF65-F5344CB8AC3E}">
        <p14:creationId xmlns:p14="http://schemas.microsoft.com/office/powerpoint/2010/main" val="21832395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Important Law for M&amp;As</a:t>
            </a:r>
            <a:endParaRPr lang="en-US" dirty="0"/>
          </a:p>
        </p:txBody>
      </p:sp>
      <p:sp>
        <p:nvSpPr>
          <p:cNvPr id="3" name="Content Placeholder 2"/>
          <p:cNvSpPr>
            <a:spLocks noGrp="1"/>
          </p:cNvSpPr>
          <p:nvPr>
            <p:ph idx="1"/>
          </p:nvPr>
        </p:nvSpPr>
        <p:spPr>
          <a:xfrm>
            <a:off x="457200" y="1371600"/>
            <a:ext cx="8229600" cy="4525963"/>
          </a:xfrm>
        </p:spPr>
        <p:txBody>
          <a:bodyPr>
            <a:normAutofit fontScale="92500"/>
          </a:bodyPr>
          <a:lstStyle/>
          <a:p>
            <a:r>
              <a:rPr lang="en-US" dirty="0"/>
              <a:t>Hart–Scott–</a:t>
            </a:r>
            <a:r>
              <a:rPr lang="en-US" dirty="0" err="1"/>
              <a:t>Rodino</a:t>
            </a:r>
            <a:r>
              <a:rPr lang="en-US" dirty="0"/>
              <a:t> Antitrust Improvements </a:t>
            </a:r>
            <a:r>
              <a:rPr lang="en-US" dirty="0" smtClean="0"/>
              <a:t>Act</a:t>
            </a:r>
          </a:p>
          <a:p>
            <a:pPr lvl="1"/>
            <a:r>
              <a:rPr lang="en-US" dirty="0" smtClean="0"/>
              <a:t>The Department of Justice and the Securities and Exchange Commission must receive notice of M&amp;As valued over $70.9 million (adjusted accordingly)</a:t>
            </a:r>
          </a:p>
          <a:p>
            <a:pPr lvl="1"/>
            <a:r>
              <a:rPr lang="en-US" dirty="0" smtClean="0"/>
              <a:t>The companies involved must receive approval before the transaction is closed</a:t>
            </a:r>
          </a:p>
          <a:p>
            <a:pPr lvl="1"/>
            <a:r>
              <a:rPr lang="en-US" dirty="0" smtClean="0"/>
              <a:t>The agencies will review the proposed transaction to see whether it will significantly hinder competition</a:t>
            </a:r>
          </a:p>
          <a:p>
            <a:pPr lvl="1"/>
            <a:r>
              <a:rPr lang="en-US" dirty="0" smtClean="0"/>
              <a:t>If you don’t comply, it could cost your company $16,000 in fines per day of non-compliance</a:t>
            </a:r>
            <a:endParaRPr lang="en-US" dirty="0"/>
          </a:p>
          <a:p>
            <a:endParaRPr lang="en-US" dirty="0"/>
          </a:p>
        </p:txBody>
      </p:sp>
    </p:spTree>
    <p:extLst>
      <p:ext uri="{BB962C8B-B14F-4D97-AF65-F5344CB8AC3E}">
        <p14:creationId xmlns:p14="http://schemas.microsoft.com/office/powerpoint/2010/main" val="13900605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Waiting Period</a:t>
            </a:r>
            <a:endParaRPr lang="en-US" dirty="0"/>
          </a:p>
        </p:txBody>
      </p:sp>
      <p:sp>
        <p:nvSpPr>
          <p:cNvPr id="3" name="Content Placeholder 2"/>
          <p:cNvSpPr>
            <a:spLocks noGrp="1"/>
          </p:cNvSpPr>
          <p:nvPr>
            <p:ph idx="1"/>
          </p:nvPr>
        </p:nvSpPr>
        <p:spPr/>
        <p:txBody>
          <a:bodyPr/>
          <a:lstStyle/>
          <a:p>
            <a:r>
              <a:rPr lang="en-US" dirty="0" smtClean="0"/>
              <a:t>30 day initial waiting period</a:t>
            </a:r>
          </a:p>
          <a:p>
            <a:pPr lvl="1"/>
            <a:r>
              <a:rPr lang="en-US" dirty="0" smtClean="0"/>
              <a:t>Afterward, the agencies might file a “Second Request” wanting more information</a:t>
            </a:r>
          </a:p>
          <a:p>
            <a:pPr lvl="1"/>
            <a:r>
              <a:rPr lang="en-US" dirty="0" smtClean="0"/>
              <a:t>Agencies might allow transaction to proceed earlier if no competitive issues are detected</a:t>
            </a:r>
            <a:endParaRPr lang="en-US" dirty="0"/>
          </a:p>
        </p:txBody>
      </p:sp>
    </p:spTree>
    <p:extLst>
      <p:ext uri="{BB962C8B-B14F-4D97-AF65-F5344CB8AC3E}">
        <p14:creationId xmlns:p14="http://schemas.microsoft.com/office/powerpoint/2010/main" val="360767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Horizontal Mergers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biggest issues occur with horizontal mergers, in which two competing companies combine. Antitrust concerns arise if the merger significantly reduces competition by decreasing the number of entities in the market. </a:t>
            </a:r>
          </a:p>
          <a:p>
            <a:pPr lvl="1"/>
            <a:r>
              <a:rPr lang="en-US" dirty="0" smtClean="0"/>
              <a:t>Examples: Whole Foods’ acquisition of Wild Oats, AT&amp;T’s attempted acquisition of T-Mobile, proposed acquisition between American Airlines and U.S. Airways.</a:t>
            </a:r>
          </a:p>
          <a:p>
            <a:r>
              <a:rPr lang="en-US" dirty="0" smtClean="0"/>
              <a:t>Government challenges of M&amp;As appear to be rising in recent years</a:t>
            </a:r>
            <a:endParaRPr lang="en-US" dirty="0"/>
          </a:p>
        </p:txBody>
      </p:sp>
    </p:spTree>
    <p:extLst>
      <p:ext uri="{BB962C8B-B14F-4D97-AF65-F5344CB8AC3E}">
        <p14:creationId xmlns:p14="http://schemas.microsoft.com/office/powerpoint/2010/main" val="27071266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the Agencies Look At?</a:t>
            </a:r>
            <a:endParaRPr lang="en-US" dirty="0"/>
          </a:p>
        </p:txBody>
      </p:sp>
      <p:sp>
        <p:nvSpPr>
          <p:cNvPr id="3" name="Content Placeholder 2"/>
          <p:cNvSpPr>
            <a:spLocks noGrp="1"/>
          </p:cNvSpPr>
          <p:nvPr>
            <p:ph idx="1"/>
          </p:nvPr>
        </p:nvSpPr>
        <p:spPr/>
        <p:txBody>
          <a:bodyPr/>
          <a:lstStyle/>
          <a:p>
            <a:r>
              <a:rPr lang="en-US" dirty="0" smtClean="0"/>
              <a:t>Market share</a:t>
            </a:r>
          </a:p>
          <a:p>
            <a:r>
              <a:rPr lang="en-US" dirty="0" smtClean="0"/>
              <a:t>Geographic market</a:t>
            </a:r>
          </a:p>
          <a:p>
            <a:r>
              <a:rPr lang="en-US" dirty="0" smtClean="0"/>
              <a:t>Substitute products in the market</a:t>
            </a:r>
          </a:p>
          <a:p>
            <a:r>
              <a:rPr lang="en-US" dirty="0" smtClean="0"/>
              <a:t>Motivation of the companies involved</a:t>
            </a:r>
          </a:p>
          <a:p>
            <a:r>
              <a:rPr lang="en-US" dirty="0" smtClean="0"/>
              <a:t>Ease of market entry</a:t>
            </a:r>
          </a:p>
          <a:p>
            <a:r>
              <a:rPr lang="en-US" dirty="0" smtClean="0"/>
              <a:t>Perceived impact on innovation</a:t>
            </a:r>
            <a:endParaRPr lang="en-US" dirty="0"/>
          </a:p>
        </p:txBody>
      </p:sp>
    </p:spTree>
    <p:extLst>
      <p:ext uri="{BB962C8B-B14F-4D97-AF65-F5344CB8AC3E}">
        <p14:creationId xmlns:p14="http://schemas.microsoft.com/office/powerpoint/2010/main" val="10229719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Beware of What You Say!</a:t>
            </a:r>
            <a:endParaRPr lang="en-US" dirty="0"/>
          </a:p>
        </p:txBody>
      </p:sp>
      <p:sp>
        <p:nvSpPr>
          <p:cNvPr id="3" name="Content Placeholder 2"/>
          <p:cNvSpPr>
            <a:spLocks noGrp="1"/>
          </p:cNvSpPr>
          <p:nvPr>
            <p:ph idx="1"/>
          </p:nvPr>
        </p:nvSpPr>
        <p:spPr/>
        <p:txBody>
          <a:bodyPr/>
          <a:lstStyle/>
          <a:p>
            <a:r>
              <a:rPr lang="en-US" dirty="0" smtClean="0"/>
              <a:t>The agencies inspect documents of the firms involved. If documents contain references to reducing competition, creating barriers to entry, or other antitrust language, agencies more likely to see the M&amp;A as an attempt to reduce competition</a:t>
            </a:r>
          </a:p>
          <a:p>
            <a:r>
              <a:rPr lang="en-US" dirty="0" smtClean="0"/>
              <a:t>Instead, discuss procompetitive benefits of the M&amp;A</a:t>
            </a:r>
          </a:p>
          <a:p>
            <a:endParaRPr lang="en-US" dirty="0"/>
          </a:p>
        </p:txBody>
      </p:sp>
    </p:spTree>
    <p:extLst>
      <p:ext uri="{BB962C8B-B14F-4D97-AF65-F5344CB8AC3E}">
        <p14:creationId xmlns:p14="http://schemas.microsoft.com/office/powerpoint/2010/main" val="9574891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Whole Foods and Wild Oats</a:t>
            </a:r>
            <a:endParaRPr lang="en-US" dirty="0"/>
          </a:p>
        </p:txBody>
      </p:sp>
      <p:sp>
        <p:nvSpPr>
          <p:cNvPr id="3" name="Content Placeholder 2"/>
          <p:cNvSpPr>
            <a:spLocks noGrp="1"/>
          </p:cNvSpPr>
          <p:nvPr>
            <p:ph idx="1"/>
          </p:nvPr>
        </p:nvSpPr>
        <p:spPr>
          <a:xfrm>
            <a:off x="457200" y="1219200"/>
            <a:ext cx="8229600" cy="4906963"/>
          </a:xfrm>
        </p:spPr>
        <p:txBody>
          <a:bodyPr>
            <a:normAutofit lnSpcReduction="10000"/>
          </a:bodyPr>
          <a:lstStyle/>
          <a:p>
            <a:r>
              <a:rPr lang="en-US" dirty="0" smtClean="0"/>
              <a:t>Whole Foods announced its acquisition of major rival Wild Oats</a:t>
            </a:r>
          </a:p>
          <a:p>
            <a:r>
              <a:rPr lang="en-US" dirty="0" smtClean="0"/>
              <a:t>FTC challenged the merger, believing it would reduce competition in the natural and organic supermarket industry and give Whole Foods too much power over customers</a:t>
            </a:r>
          </a:p>
          <a:p>
            <a:r>
              <a:rPr lang="en-US" dirty="0" smtClean="0"/>
              <a:t>John Mackey’s postings criticizing rival Wild Oats under pseudonym became an issue</a:t>
            </a:r>
          </a:p>
          <a:p>
            <a:r>
              <a:rPr lang="en-US" dirty="0" smtClean="0"/>
              <a:t>In 2009 Whole Foods agrees to sell Wild Oats trademark and several stores</a:t>
            </a:r>
            <a:endParaRPr lang="en-US" dirty="0"/>
          </a:p>
        </p:txBody>
      </p:sp>
    </p:spTree>
    <p:extLst>
      <p:ext uri="{BB962C8B-B14F-4D97-AF65-F5344CB8AC3E}">
        <p14:creationId xmlns:p14="http://schemas.microsoft.com/office/powerpoint/2010/main" val="8840928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Southwest Airlines and Air Tran</a:t>
            </a:r>
            <a:endParaRPr lang="en-US" dirty="0"/>
          </a:p>
        </p:txBody>
      </p:sp>
      <p:sp>
        <p:nvSpPr>
          <p:cNvPr id="3" name="Content Placeholder 2"/>
          <p:cNvSpPr>
            <a:spLocks noGrp="1"/>
          </p:cNvSpPr>
          <p:nvPr>
            <p:ph idx="1"/>
          </p:nvPr>
        </p:nvSpPr>
        <p:spPr/>
        <p:txBody>
          <a:bodyPr/>
          <a:lstStyle/>
          <a:p>
            <a:r>
              <a:rPr lang="en-US" dirty="0" smtClean="0"/>
              <a:t>Southwest Airlines acquires AirTran for $1.4 billion in 2010</a:t>
            </a:r>
          </a:p>
          <a:p>
            <a:r>
              <a:rPr lang="en-US" dirty="0" smtClean="0"/>
              <a:t>FTC approves the deal</a:t>
            </a:r>
          </a:p>
          <a:p>
            <a:pPr lvl="1"/>
            <a:r>
              <a:rPr lang="en-US" dirty="0" smtClean="0"/>
              <a:t>Little overlap between two carriers</a:t>
            </a:r>
          </a:p>
          <a:p>
            <a:pPr lvl="1"/>
            <a:r>
              <a:rPr lang="en-US" dirty="0" smtClean="0"/>
              <a:t>Southwest’s high customer service could benefit customers once carried over to AirTran</a:t>
            </a:r>
          </a:p>
          <a:p>
            <a:pPr lvl="1"/>
            <a:r>
              <a:rPr lang="en-US" dirty="0" smtClean="0"/>
              <a:t>New routes for Southwest customers</a:t>
            </a:r>
            <a:endParaRPr lang="en-US" dirty="0"/>
          </a:p>
        </p:txBody>
      </p:sp>
    </p:spTree>
    <p:extLst>
      <p:ext uri="{BB962C8B-B14F-4D97-AF65-F5344CB8AC3E}">
        <p14:creationId xmlns:p14="http://schemas.microsoft.com/office/powerpoint/2010/main" val="36345958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1111</TotalTime>
  <Words>1582</Words>
  <Application>Microsoft Office PowerPoint</Application>
  <PresentationFormat>On-screen Show (4:3)</PresentationFormat>
  <Paragraphs>110</Paragraphs>
  <Slides>13</Slides>
  <Notes>10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Mergers and Acquisitions (M&amp;As): Running Afoul of Antitrust Laws</vt:lpstr>
      <vt:lpstr>What Do We Need to Know about Antitrust? </vt:lpstr>
      <vt:lpstr>Important Law for M&amp;As</vt:lpstr>
      <vt:lpstr>The Waiting Period</vt:lpstr>
      <vt:lpstr>Horizontal Mergers</vt:lpstr>
      <vt:lpstr>What Do the Agencies Look At?</vt:lpstr>
      <vt:lpstr>Beware of What You Say!</vt:lpstr>
      <vt:lpstr>Whole Foods and Wild Oats</vt:lpstr>
      <vt:lpstr>Southwest Airlines and Air Tran</vt:lpstr>
      <vt:lpstr>AT&amp;T and T-Mobile</vt:lpstr>
      <vt:lpstr>American Airlines and U.S. Airways</vt:lpstr>
      <vt:lpstr>Antitrust in Other Countries</vt:lpstr>
      <vt:lpstr>Conclusion—Avoiding Problems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Product Safety, Legal Dimensions, and Consumer Conduct</dc:title>
  <dc:creator>Jennifer</dc:creator>
  <cp:lastModifiedBy>Jennifer</cp:lastModifiedBy>
  <cp:revision>127</cp:revision>
  <dcterms:created xsi:type="dcterms:W3CDTF">2013-01-03T20:23:39Z</dcterms:created>
  <dcterms:modified xsi:type="dcterms:W3CDTF">2013-10-24T15:07:03Z</dcterms:modified>
</cp:coreProperties>
</file>