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2"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69" d="100"/>
          <a:sy n="69" d="100"/>
        </p:scale>
        <p:origin x="-65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68BF46-BDB9-451E-B09D-0B85E2416C0B}" type="datetimeFigureOut">
              <a:rPr lang="en-US" smtClean="0"/>
              <a:t>10/14/2014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32EC3-9957-45A4-8A07-1AEB1EC5F856}" type="slidenum">
              <a:rPr lang="en-US" smtClean="0"/>
              <a:t>‹#›</a:t>
            </a:fld>
            <a:endParaRPr lang="en-US"/>
          </a:p>
        </p:txBody>
      </p:sp>
    </p:spTree>
    <p:extLst>
      <p:ext uri="{BB962C8B-B14F-4D97-AF65-F5344CB8AC3E}">
        <p14:creationId xmlns:p14="http://schemas.microsoft.com/office/powerpoint/2010/main" val="347409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is largely based on a</a:t>
            </a:r>
            <a:r>
              <a:rPr lang="en-US" baseline="0" dirty="0" smtClean="0"/>
              <a:t> PPT and lecture at the 2014 ECOA conference in Atlanta. The presentation was called “Why Good People Do Bad Things: Viewing Ethics Through the Lens of Film by DR. Paul </a:t>
            </a:r>
            <a:r>
              <a:rPr lang="en-US" baseline="0" dirty="0" err="1" smtClean="0"/>
              <a:t>Fiorelli</a:t>
            </a:r>
            <a:r>
              <a:rPr lang="en-US" baseline="0" dirty="0" smtClean="0"/>
              <a:t>, October 3, 2014. </a:t>
            </a:r>
          </a:p>
          <a:p>
            <a:r>
              <a:rPr lang="en-US" baseline="0" dirty="0" smtClean="0"/>
              <a:t>Another major source for this PPT is </a:t>
            </a:r>
            <a:r>
              <a:rPr lang="en-US" baseline="0" dirty="0" err="1" smtClean="0"/>
              <a:t>Muel</a:t>
            </a:r>
            <a:r>
              <a:rPr lang="en-US" baseline="0" dirty="0" smtClean="0"/>
              <a:t> </a:t>
            </a:r>
            <a:r>
              <a:rPr lang="en-US" baseline="0" dirty="0" err="1" smtClean="0"/>
              <a:t>Kaptein’s</a:t>
            </a:r>
            <a:r>
              <a:rPr lang="en-US" baseline="0" dirty="0" smtClean="0"/>
              <a:t> insights in Max </a:t>
            </a:r>
            <a:r>
              <a:rPr lang="en-US" baseline="0" dirty="0" err="1" smtClean="0"/>
              <a:t>Nisen</a:t>
            </a:r>
            <a:r>
              <a:rPr lang="en-US" baseline="0" dirty="0" smtClean="0"/>
              <a:t> and Aimee </a:t>
            </a:r>
            <a:r>
              <a:rPr lang="en-US" baseline="0" dirty="0" err="1" smtClean="0"/>
              <a:t>Groth</a:t>
            </a:r>
            <a:r>
              <a:rPr lang="en-US" baseline="0" dirty="0" smtClean="0"/>
              <a:t>, “27 Psychological Reasons Why Good People Do Bad Things,” </a:t>
            </a:r>
            <a:r>
              <a:rPr lang="en-US" i="1" baseline="0" dirty="0" smtClean="0"/>
              <a:t>Business Insider, </a:t>
            </a:r>
            <a:r>
              <a:rPr lang="en-US" i="0" baseline="0" dirty="0" smtClean="0"/>
              <a:t>August 27, 2012, </a:t>
            </a:r>
            <a:r>
              <a:rPr lang="en-US" baseline="0" dirty="0" smtClean="0"/>
              <a:t>http://www.businessinsider.com/27-psychological-reasons-why-good-people-do-bad-things-2012-8?op=1</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1</a:t>
            </a:fld>
            <a:endParaRPr lang="en-US"/>
          </a:p>
        </p:txBody>
      </p:sp>
    </p:spTree>
    <p:extLst>
      <p:ext uri="{BB962C8B-B14F-4D97-AF65-F5344CB8AC3E}">
        <p14:creationId xmlns:p14="http://schemas.microsoft.com/office/powerpoint/2010/main" val="3701329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Max H. </a:t>
            </a:r>
            <a:r>
              <a:rPr lang="en-US" sz="1200" kern="1200" dirty="0" err="1" smtClean="0">
                <a:solidFill>
                  <a:schemeClr val="tx1"/>
                </a:solidFill>
                <a:effectLst/>
                <a:latin typeface="+mn-lt"/>
                <a:ea typeface="+mn-ea"/>
                <a:cs typeface="+mn-cs"/>
              </a:rPr>
              <a:t>Bazerman</a:t>
            </a:r>
            <a:r>
              <a:rPr lang="en-US" sz="1200" kern="1200" dirty="0" smtClean="0">
                <a:solidFill>
                  <a:schemeClr val="tx1"/>
                </a:solidFill>
                <a:effectLst/>
                <a:latin typeface="+mn-lt"/>
                <a:ea typeface="+mn-ea"/>
                <a:cs typeface="+mn-cs"/>
              </a:rPr>
              <a:t> and Ann E. </a:t>
            </a:r>
            <a:r>
              <a:rPr lang="en-US" sz="1200" kern="1200" dirty="0" err="1" smtClean="0">
                <a:solidFill>
                  <a:schemeClr val="tx1"/>
                </a:solidFill>
                <a:effectLst/>
                <a:latin typeface="+mn-lt"/>
                <a:ea typeface="+mn-ea"/>
                <a:cs typeface="+mn-cs"/>
              </a:rPr>
              <a:t>Tenbrunsel</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Blind Spots </a:t>
            </a:r>
            <a:r>
              <a:rPr lang="en-US" sz="1200" kern="1200" dirty="0" smtClean="0">
                <a:solidFill>
                  <a:schemeClr val="tx1"/>
                </a:solidFill>
                <a:effectLst/>
                <a:latin typeface="+mn-lt"/>
                <a:ea typeface="+mn-ea"/>
                <a:cs typeface="+mn-cs"/>
              </a:rPr>
              <a:t>(Princeton, NJ: Princeton University Press, 2011). </a:t>
            </a:r>
          </a:p>
          <a:p>
            <a:r>
              <a:rPr lang="en-US" sz="1200" kern="1200" dirty="0" smtClean="0">
                <a:solidFill>
                  <a:schemeClr val="tx1"/>
                </a:solidFill>
                <a:effectLst/>
                <a:latin typeface="+mn-lt"/>
                <a:ea typeface="+mn-ea"/>
                <a:cs typeface="+mn-cs"/>
              </a:rPr>
              <a:t>Ann E. </a:t>
            </a:r>
            <a:r>
              <a:rPr lang="en-US" sz="1200" kern="1200" dirty="0" err="1" smtClean="0">
                <a:solidFill>
                  <a:schemeClr val="tx1"/>
                </a:solidFill>
                <a:effectLst/>
                <a:latin typeface="+mn-lt"/>
                <a:ea typeface="+mn-ea"/>
                <a:cs typeface="+mn-cs"/>
              </a:rPr>
              <a:t>Tenbrunsel</a:t>
            </a:r>
            <a:r>
              <a:rPr lang="en-US" sz="1200" kern="1200" dirty="0" smtClean="0">
                <a:solidFill>
                  <a:schemeClr val="tx1"/>
                </a:solidFill>
                <a:effectLst/>
                <a:latin typeface="+mn-lt"/>
                <a:ea typeface="+mn-ea"/>
                <a:cs typeface="+mn-cs"/>
              </a:rPr>
              <a:t> (1998),</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Misrepresentation and expectations of misrepresentation in an</a:t>
            </a:r>
          </a:p>
          <a:p>
            <a:r>
              <a:rPr lang="en-US" sz="1200" kern="1200" dirty="0" smtClean="0">
                <a:solidFill>
                  <a:schemeClr val="tx1"/>
                </a:solidFill>
                <a:effectLst/>
                <a:latin typeface="+mn-lt"/>
                <a:ea typeface="+mn-ea"/>
                <a:cs typeface="+mn-cs"/>
              </a:rPr>
              <a:t>ethical dilemma: The role of incentives and temptation,” </a:t>
            </a:r>
            <a:r>
              <a:rPr lang="en-US" sz="1200" i="1" kern="1200" dirty="0" smtClean="0">
                <a:solidFill>
                  <a:schemeClr val="tx1"/>
                </a:solidFill>
                <a:effectLst/>
                <a:latin typeface="+mn-lt"/>
                <a:ea typeface="+mn-ea"/>
                <a:cs typeface="+mn-cs"/>
              </a:rPr>
              <a:t>Academy of Management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Journal, 41</a:t>
            </a:r>
            <a:r>
              <a:rPr lang="en-US" sz="1200" kern="1200" dirty="0" smtClean="0">
                <a:solidFill>
                  <a:schemeClr val="tx1"/>
                </a:solidFill>
                <a:effectLst/>
                <a:latin typeface="+mn-lt"/>
                <a:ea typeface="+mn-ea"/>
                <a:cs typeface="+mn-cs"/>
              </a:rPr>
              <a:t>(3), 330-339.</a:t>
            </a:r>
          </a:p>
          <a:p>
            <a:r>
              <a:rPr lang="en-US" sz="1200" kern="1200" dirty="0" smtClean="0">
                <a:solidFill>
                  <a:schemeClr val="tx1"/>
                </a:solidFill>
                <a:effectLst/>
                <a:latin typeface="+mn-lt"/>
                <a:ea typeface="+mn-ea"/>
                <a:cs typeface="+mn-cs"/>
              </a:rPr>
              <a:t>Max H. </a:t>
            </a:r>
            <a:r>
              <a:rPr lang="en-US" sz="1200" kern="1200" dirty="0" err="1" smtClean="0">
                <a:solidFill>
                  <a:schemeClr val="tx1"/>
                </a:solidFill>
                <a:effectLst/>
                <a:latin typeface="+mn-lt"/>
                <a:ea typeface="+mn-ea"/>
                <a:cs typeface="+mn-cs"/>
              </a:rPr>
              <a:t>Bazerman</a:t>
            </a:r>
            <a:r>
              <a:rPr lang="en-US" sz="1200" kern="1200" dirty="0" smtClean="0">
                <a:solidFill>
                  <a:schemeClr val="tx1"/>
                </a:solidFill>
                <a:effectLst/>
                <a:latin typeface="+mn-lt"/>
                <a:ea typeface="+mn-ea"/>
                <a:cs typeface="+mn-cs"/>
              </a:rPr>
              <a:t>, George </a:t>
            </a:r>
            <a:r>
              <a:rPr lang="en-US" sz="1200" kern="1200" dirty="0" err="1" smtClean="0">
                <a:solidFill>
                  <a:schemeClr val="tx1"/>
                </a:solidFill>
                <a:effectLst/>
                <a:latin typeface="+mn-lt"/>
                <a:ea typeface="+mn-ea"/>
                <a:cs typeface="+mn-cs"/>
              </a:rPr>
              <a:t>Loewenstein</a:t>
            </a:r>
            <a:r>
              <a:rPr lang="en-US" sz="1200" kern="1200" dirty="0" smtClean="0">
                <a:solidFill>
                  <a:schemeClr val="tx1"/>
                </a:solidFill>
                <a:effectLst/>
                <a:latin typeface="+mn-lt"/>
                <a:ea typeface="+mn-ea"/>
                <a:cs typeface="+mn-cs"/>
              </a:rPr>
              <a:t>, and Don A. Moore, “Why Accountants Do Bad Audits,” </a:t>
            </a:r>
            <a:r>
              <a:rPr lang="en-US" sz="1200" i="1" kern="1200" dirty="0" smtClean="0">
                <a:solidFill>
                  <a:schemeClr val="tx1"/>
                </a:solidFill>
                <a:effectLst/>
                <a:latin typeface="+mn-lt"/>
                <a:ea typeface="+mn-ea"/>
                <a:cs typeface="+mn-cs"/>
              </a:rPr>
              <a:t>Harvard Business Review,</a:t>
            </a:r>
            <a:r>
              <a:rPr lang="en-US" sz="1200" kern="1200" dirty="0" smtClean="0">
                <a:solidFill>
                  <a:schemeClr val="tx1"/>
                </a:solidFill>
                <a:effectLst/>
                <a:latin typeface="+mn-lt"/>
                <a:ea typeface="+mn-ea"/>
                <a:cs typeface="+mn-cs"/>
              </a:rPr>
              <a:t> November 2002, http://hbr.org/2002/11/why-good-accountants-do-bad-audits/ar/1 (accessed October 14, 2014). </a:t>
            </a:r>
          </a:p>
          <a:p>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12</a:t>
            </a:fld>
            <a:endParaRPr lang="en-US"/>
          </a:p>
        </p:txBody>
      </p:sp>
    </p:spTree>
    <p:extLst>
      <p:ext uri="{BB962C8B-B14F-4D97-AF65-F5344CB8AC3E}">
        <p14:creationId xmlns:p14="http://schemas.microsoft.com/office/powerpoint/2010/main" val="1601878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Matt Fitzpatrick, “The Informant: FBI Whistleblower Mark Whitacre Explains What Went Wrong,” Saint</a:t>
            </a:r>
            <a:r>
              <a:rPr lang="en-US" baseline="0" dirty="0" smtClean="0"/>
              <a:t> Louis University John Cook School of Business, http://business.slu.edu/news-and-events/news/2014/03/07/the-informant-fbi-whistleblower- (accessed October 14, 2014). </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13</a:t>
            </a:fld>
            <a:endParaRPr lang="en-US"/>
          </a:p>
        </p:txBody>
      </p:sp>
    </p:spTree>
    <p:extLst>
      <p:ext uri="{BB962C8B-B14F-4D97-AF65-F5344CB8AC3E}">
        <p14:creationId xmlns:p14="http://schemas.microsoft.com/office/powerpoint/2010/main" val="1034437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effectLst/>
                <a:latin typeface="+mn-lt"/>
                <a:ea typeface="+mn-ea"/>
                <a:cs typeface="+mn-cs"/>
              </a:rPr>
              <a:t>Erin </a:t>
            </a:r>
            <a:r>
              <a:rPr lang="en-US" sz="1200" kern="1200" baseline="0" dirty="0" err="1" smtClean="0">
                <a:solidFill>
                  <a:schemeClr val="tx1"/>
                </a:solidFill>
                <a:effectLst/>
                <a:latin typeface="+mn-lt"/>
                <a:ea typeface="+mn-ea"/>
                <a:cs typeface="+mn-cs"/>
              </a:rPr>
              <a:t>McClam</a:t>
            </a:r>
            <a:r>
              <a:rPr lang="en-US" sz="1200" kern="1200" baseline="0" dirty="0" smtClean="0">
                <a:solidFill>
                  <a:schemeClr val="tx1"/>
                </a:solidFill>
                <a:effectLst/>
                <a:latin typeface="+mn-lt"/>
                <a:ea typeface="+mn-ea"/>
                <a:cs typeface="+mn-cs"/>
              </a:rPr>
              <a:t>, “Ex-WorldCom exec Vinson gets prison, house arrest.”</a:t>
            </a:r>
            <a:r>
              <a:rPr lang="en-US" sz="1200" b="1" kern="1200" baseline="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USA Today, August 5, 2005, </a:t>
            </a:r>
            <a:r>
              <a:rPr lang="en-US" sz="1200" kern="1200" baseline="0" dirty="0" smtClean="0">
                <a:solidFill>
                  <a:schemeClr val="tx1"/>
                </a:solidFill>
                <a:effectLst/>
                <a:latin typeface="+mn-lt"/>
                <a:ea typeface="+mn-ea"/>
                <a:cs typeface="+mn-cs"/>
              </a:rPr>
              <a:t>http://www.usatoday.com/money/industries/telecom/2005-08-05-vinson_x.htm (accessed on June 4, 2012).</a:t>
            </a:r>
            <a:endParaRPr lang="en-US" sz="1200" baseline="0" dirty="0" smtClean="0">
              <a:effectLst/>
            </a:endParaRPr>
          </a:p>
          <a:p>
            <a:r>
              <a:rPr lang="en-US" sz="1200" kern="1200" dirty="0" smtClean="0">
                <a:solidFill>
                  <a:schemeClr val="tx1"/>
                </a:solidFill>
                <a:effectLst/>
                <a:latin typeface="+mn-lt"/>
                <a:ea typeface="+mn-ea"/>
                <a:cs typeface="+mn-cs"/>
              </a:rPr>
              <a:t>Ann Fisher, “Quit over ethics? What to tell job interviewers,” April 19, 2011, </a:t>
            </a:r>
            <a:r>
              <a:rPr lang="en-US" sz="1200" i="1" kern="1200" dirty="0" smtClean="0">
                <a:solidFill>
                  <a:schemeClr val="tx1"/>
                </a:solidFill>
                <a:effectLst/>
                <a:latin typeface="+mn-lt"/>
                <a:ea typeface="+mn-ea"/>
                <a:cs typeface="+mn-cs"/>
              </a:rPr>
              <a:t>Fortune, </a:t>
            </a:r>
            <a:r>
              <a:rPr lang="en-US" sz="1200" kern="1200" dirty="0" smtClean="0">
                <a:solidFill>
                  <a:schemeClr val="tx1"/>
                </a:solidFill>
                <a:effectLst/>
                <a:latin typeface="+mn-lt"/>
                <a:ea typeface="+mn-ea"/>
                <a:cs typeface="+mn-cs"/>
              </a:rPr>
              <a:t>http://management.fortune.cnn.com/2011/08/19/quit-over-ethics-what-to-tell-job-interviewers/ (accessed June 4, 2012). </a:t>
            </a:r>
            <a:endParaRPr lang="en-US" sz="1200" dirty="0"/>
          </a:p>
        </p:txBody>
      </p:sp>
      <p:sp>
        <p:nvSpPr>
          <p:cNvPr id="4" name="Slide Number Placeholder 3"/>
          <p:cNvSpPr>
            <a:spLocks noGrp="1"/>
          </p:cNvSpPr>
          <p:nvPr>
            <p:ph type="sldNum" sz="quarter" idx="10"/>
          </p:nvPr>
        </p:nvSpPr>
        <p:spPr/>
        <p:txBody>
          <a:bodyPr/>
          <a:lstStyle/>
          <a:p>
            <a:fld id="{B2E32EC3-9957-45A4-8A07-1AEB1EC5F856}" type="slidenum">
              <a:rPr lang="en-US" smtClean="0"/>
              <a:t>3</a:t>
            </a:fld>
            <a:endParaRPr lang="en-US"/>
          </a:p>
        </p:txBody>
      </p:sp>
    </p:spTree>
    <p:extLst>
      <p:ext uri="{BB962C8B-B14F-4D97-AF65-F5344CB8AC3E}">
        <p14:creationId xmlns:p14="http://schemas.microsoft.com/office/powerpoint/2010/main" val="4034269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Muel</a:t>
            </a:r>
            <a:r>
              <a:rPr lang="en-US" baseline="0" dirty="0" smtClean="0"/>
              <a:t> </a:t>
            </a:r>
            <a:r>
              <a:rPr lang="en-US" baseline="0" dirty="0" err="1" smtClean="0"/>
              <a:t>Kaptein’s</a:t>
            </a:r>
            <a:r>
              <a:rPr lang="en-US" baseline="0" dirty="0" smtClean="0"/>
              <a:t> insights in Max </a:t>
            </a:r>
            <a:r>
              <a:rPr lang="en-US" baseline="0" dirty="0" err="1" smtClean="0"/>
              <a:t>Nisen</a:t>
            </a:r>
            <a:r>
              <a:rPr lang="en-US" baseline="0" dirty="0" smtClean="0"/>
              <a:t> and Aimee </a:t>
            </a:r>
            <a:r>
              <a:rPr lang="en-US" baseline="0" dirty="0" err="1" smtClean="0"/>
              <a:t>Groth</a:t>
            </a:r>
            <a:r>
              <a:rPr lang="en-US" baseline="0" dirty="0" smtClean="0"/>
              <a:t>, “27 Psychological Reasons Why Good People Do Bad Things,” </a:t>
            </a:r>
            <a:r>
              <a:rPr lang="en-US" i="1" baseline="0" dirty="0" smtClean="0"/>
              <a:t>Business Insider, </a:t>
            </a:r>
            <a:r>
              <a:rPr lang="en-US" i="0" baseline="0" dirty="0" smtClean="0"/>
              <a:t>August 27, 2012, </a:t>
            </a:r>
            <a:r>
              <a:rPr lang="en-US" baseline="0" dirty="0" smtClean="0"/>
              <a:t>http://www.businessinsider.com/27-psychological-reasons-why-good-people-do-bad-things-2012-8?op=1</a:t>
            </a:r>
            <a:endParaRPr lang="en-US" dirty="0" smtClean="0"/>
          </a:p>
          <a:p>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5</a:t>
            </a:fld>
            <a:endParaRPr lang="en-US"/>
          </a:p>
        </p:txBody>
      </p:sp>
    </p:spTree>
    <p:extLst>
      <p:ext uri="{BB962C8B-B14F-4D97-AF65-F5344CB8AC3E}">
        <p14:creationId xmlns:p14="http://schemas.microsoft.com/office/powerpoint/2010/main" val="4236905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Nicola</a:t>
            </a:r>
            <a:r>
              <a:rPr lang="en-US" i="0" baseline="0" dirty="0" smtClean="0"/>
              <a:t> Clark, “R</a:t>
            </a:r>
            <a:r>
              <a:rPr lang="fr-FR" b="0" dirty="0" err="1" smtClean="0"/>
              <a:t>ogue</a:t>
            </a:r>
            <a:r>
              <a:rPr lang="fr-FR" b="0" dirty="0" smtClean="0"/>
              <a:t> Trader at Société Générale Gets 3 </a:t>
            </a:r>
            <a:r>
              <a:rPr lang="fr-FR" b="0" dirty="0" err="1" smtClean="0"/>
              <a:t>Years</a:t>
            </a:r>
            <a:r>
              <a:rPr lang="fr-FR" b="0" dirty="0" smtClean="0"/>
              <a:t>,</a:t>
            </a:r>
            <a:r>
              <a:rPr lang="en-US" i="0" baseline="0" dirty="0" smtClean="0"/>
              <a:t>“</a:t>
            </a:r>
            <a:r>
              <a:rPr lang="fr-FR" b="0" dirty="0" smtClean="0"/>
              <a:t> </a:t>
            </a:r>
            <a:r>
              <a:rPr lang="en-US" i="1" dirty="0" smtClean="0"/>
              <a:t>New York Times, </a:t>
            </a:r>
            <a:r>
              <a:rPr lang="en-US" dirty="0" smtClean="0"/>
              <a:t>October 5, 2010, http://www.nytimes.com/2010/10/06/business/global/06bank.html?partner=rss&amp;emc=rss&amp;_r=0 (accessed October 14, 2014). </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6</a:t>
            </a:fld>
            <a:endParaRPr lang="en-US"/>
          </a:p>
        </p:txBody>
      </p:sp>
    </p:spTree>
    <p:extLst>
      <p:ext uri="{BB962C8B-B14F-4D97-AF65-F5344CB8AC3E}">
        <p14:creationId xmlns:p14="http://schemas.microsoft.com/office/powerpoint/2010/main" val="3101342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 Pulliam, Deborah Solomon,</a:t>
            </a:r>
            <a:r>
              <a:rPr lang="en-US" baseline="0" dirty="0" smtClean="0"/>
              <a:t> and Carrick </a:t>
            </a:r>
            <a:r>
              <a:rPr lang="en-US" baseline="0" dirty="0" err="1" smtClean="0"/>
              <a:t>Mollenkamp</a:t>
            </a:r>
            <a:r>
              <a:rPr lang="en-US" baseline="0" dirty="0" smtClean="0"/>
              <a:t>, </a:t>
            </a:r>
            <a:r>
              <a:rPr lang="en-US" dirty="0" smtClean="0"/>
              <a:t>“Former WorldCom CEO Built An Empire on</a:t>
            </a:r>
            <a:r>
              <a:rPr lang="en-US" baseline="0" dirty="0" smtClean="0"/>
              <a:t> Mountain of Debt,” </a:t>
            </a:r>
            <a:r>
              <a:rPr lang="en-US" i="1" baseline="0" dirty="0" smtClean="0"/>
              <a:t>The Wall Street Journal</a:t>
            </a:r>
            <a:r>
              <a:rPr lang="en-US" i="0" baseline="0" dirty="0" smtClean="0"/>
              <a:t>, December 31, 2002, http://online.wsj.com/articles/SB1041285560418700753 (accessed October 10, 2014). </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7</a:t>
            </a:fld>
            <a:endParaRPr lang="en-US"/>
          </a:p>
        </p:txBody>
      </p:sp>
    </p:spTree>
    <p:extLst>
      <p:ext uri="{BB962C8B-B14F-4D97-AF65-F5344CB8AC3E}">
        <p14:creationId xmlns:p14="http://schemas.microsoft.com/office/powerpoint/2010/main" val="728063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Kirk</a:t>
            </a:r>
            <a:r>
              <a:rPr lang="en-US" baseline="0" dirty="0" smtClean="0"/>
              <a:t> Kardashian, Andrew </a:t>
            </a:r>
            <a:r>
              <a:rPr lang="en-US" baseline="0" dirty="0" err="1" smtClean="0"/>
              <a:t>Fastow</a:t>
            </a:r>
            <a:r>
              <a:rPr lang="en-US" baseline="0" dirty="0" smtClean="0"/>
              <a:t>, Former Enron CFO, Talks Ethics with Students,” Tuck at Dartmouth, October 10, 2012, http://www.tuck.dartmouth.edu/newsroom/articles/andrew-fastow-former-enron-cfo-talks-ethics-with-students (accessed October 14, 2014). </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8</a:t>
            </a:fld>
            <a:endParaRPr lang="en-US"/>
          </a:p>
        </p:txBody>
      </p:sp>
    </p:spTree>
    <p:extLst>
      <p:ext uri="{BB962C8B-B14F-4D97-AF65-F5344CB8AC3E}">
        <p14:creationId xmlns:p14="http://schemas.microsoft.com/office/powerpoint/2010/main" val="3843959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John Schwartz, “The Nation: NASA’s Curse?</a:t>
            </a:r>
            <a:r>
              <a:rPr lang="en-US" baseline="0" dirty="0" smtClean="0"/>
              <a:t> ‘Groupthink’ Is 30 Years Old, and Still Going Strong,”</a:t>
            </a:r>
            <a:r>
              <a:rPr lang="en-US" dirty="0" smtClean="0"/>
              <a:t> </a:t>
            </a:r>
            <a:r>
              <a:rPr lang="en-US" i="1" dirty="0" smtClean="0"/>
              <a:t>The New York</a:t>
            </a:r>
            <a:r>
              <a:rPr lang="en-US" i="1" baseline="0" dirty="0" smtClean="0"/>
              <a:t> Times, </a:t>
            </a:r>
            <a:r>
              <a:rPr lang="en-US" i="0" baseline="0" dirty="0" smtClean="0"/>
              <a:t>March 9, 2003, </a:t>
            </a:r>
            <a:r>
              <a:rPr lang="en-US" dirty="0" smtClean="0"/>
              <a:t>http://www.nytimes.com/2003/03/09/weekinreview/the-nation-nasa-s-curse-groupthink-is-30-years-old-and-still-going-strong.html (accessed October</a:t>
            </a:r>
            <a:r>
              <a:rPr lang="en-US" baseline="0" dirty="0" smtClean="0"/>
              <a:t> 13, 2014). </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9</a:t>
            </a:fld>
            <a:endParaRPr lang="en-US"/>
          </a:p>
        </p:txBody>
      </p:sp>
    </p:spTree>
    <p:extLst>
      <p:ext uri="{BB962C8B-B14F-4D97-AF65-F5344CB8AC3E}">
        <p14:creationId xmlns:p14="http://schemas.microsoft.com/office/powerpoint/2010/main" val="326014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Stanley Milgram</a:t>
            </a:r>
            <a:r>
              <a:rPr lang="en-US" baseline="0" dirty="0" smtClean="0">
                <a:effectLst/>
              </a:rPr>
              <a:t> (1963) “Behavioral Study of Obedience,”</a:t>
            </a:r>
            <a:r>
              <a:rPr lang="en-US" dirty="0" smtClean="0">
                <a:effectLst/>
              </a:rPr>
              <a:t> </a:t>
            </a:r>
            <a:r>
              <a:rPr lang="en-US" i="1" dirty="0" smtClean="0">
                <a:effectLst/>
              </a:rPr>
              <a:t>Journal of Abnormal and Social Psychology</a:t>
            </a:r>
            <a:r>
              <a:rPr lang="en-US" dirty="0" smtClean="0">
                <a:effectLst/>
              </a:rPr>
              <a:t> </a:t>
            </a:r>
            <a:r>
              <a:rPr lang="en-US" b="1" dirty="0" smtClean="0">
                <a:effectLst/>
              </a:rPr>
              <a:t>67</a:t>
            </a:r>
            <a:r>
              <a:rPr lang="en-US" dirty="0" smtClean="0">
                <a:effectLst/>
              </a:rPr>
              <a:t> (4): 371–8.</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10</a:t>
            </a:fld>
            <a:endParaRPr lang="en-US"/>
          </a:p>
        </p:txBody>
      </p:sp>
    </p:spTree>
    <p:extLst>
      <p:ext uri="{BB962C8B-B14F-4D97-AF65-F5344CB8AC3E}">
        <p14:creationId xmlns:p14="http://schemas.microsoft.com/office/powerpoint/2010/main" val="1820817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“HealthSouth Whistleblower</a:t>
            </a:r>
            <a:r>
              <a:rPr lang="en-US" baseline="0" dirty="0" smtClean="0"/>
              <a:t> Weston Smith Shares Insider Story of $2.9b Fraud (Mar/Apr 2014),” </a:t>
            </a:r>
            <a:r>
              <a:rPr lang="en-US" dirty="0" smtClean="0"/>
              <a:t>NASBA Center</a:t>
            </a:r>
            <a:r>
              <a:rPr lang="en-US" baseline="0" dirty="0" smtClean="0"/>
              <a:t> for the Public Trust, March-April 2014, https://www.centerforpublictrust.org/2014/04/10/healthsouth-whistleblower-weston-smith-shares-insider-story-of-2-9b-fraud-marapr-2014/</a:t>
            </a:r>
            <a:endParaRPr lang="en-US" dirty="0"/>
          </a:p>
        </p:txBody>
      </p:sp>
      <p:sp>
        <p:nvSpPr>
          <p:cNvPr id="4" name="Slide Number Placeholder 3"/>
          <p:cNvSpPr>
            <a:spLocks noGrp="1"/>
          </p:cNvSpPr>
          <p:nvPr>
            <p:ph type="sldNum" sz="quarter" idx="10"/>
          </p:nvPr>
        </p:nvSpPr>
        <p:spPr/>
        <p:txBody>
          <a:bodyPr/>
          <a:lstStyle/>
          <a:p>
            <a:fld id="{B2E32EC3-9957-45A4-8A07-1AEB1EC5F856}" type="slidenum">
              <a:rPr lang="en-US" smtClean="0"/>
              <a:t>11</a:t>
            </a:fld>
            <a:endParaRPr lang="en-US"/>
          </a:p>
        </p:txBody>
      </p:sp>
    </p:spTree>
    <p:extLst>
      <p:ext uri="{BB962C8B-B14F-4D97-AF65-F5344CB8AC3E}">
        <p14:creationId xmlns:p14="http://schemas.microsoft.com/office/powerpoint/2010/main" val="2044775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1"/>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5A069CB8-F204-4D06-B913-C5A26A89888A}"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7" name="Picture 4" descr="UNM Swish Bar R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27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50B6E300-0A13-4A81-945A-7333C271A06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585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34671962-1EA4-46E7-BCB0-F36CE46D1A5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053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D30BB376-B19C-488D-ABEB-03C7E6E9E3E0}"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3884225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486F077B-A50F-4D64-8574-E2D6A98A5553}"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6946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7D9E2A62-1983-43A1-A163-D8AA46534C80}" type="datetimeFigureOut">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3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898F3E3B-34E3-4345-B2A1-994B83598A9C}" type="datetimeFigureOut">
              <a:rPr lang="en-US" smtClean="0"/>
              <a:t>10/14/2014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5284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FD816C96-82A1-4D77-8ADA-627AC6FE3D65}" type="datetimeFigureOut">
              <a:rPr lang="en-US" smtClean="0"/>
              <a:t>10/14/2014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2907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1D102C1E-28F2-47E9-802D-339E64E2F920}" type="datetimeFigureOut">
              <a:rPr lang="en-US" smtClean="0"/>
              <a:t>10/14/2014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06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24271A48-F18A-45B3-BC05-1E27DA3F88AF}" type="datetimeFigureOut">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596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65B747F8-9654-4282-85D2-65F41AAE7A75}" type="datetimeFigureOut">
              <a:rPr lang="en-US" smtClean="0"/>
              <a:t>10/14/2014</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341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pic>
        <p:nvPicPr>
          <p:cNvPr id="7" name="Picture 4" descr="UNM Swish Bar R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152400"/>
            <a:ext cx="12192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09600" y="-23018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9" name="Picture 2" descr="C:\Users\ASM-Student\AppData\Local\Microsoft\Windows\Temporary Internet Files\Low\Content.IE5\NJOT3T57\DF_Ethics_UNM_clr[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2329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70133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yr5cjyokVU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qA-gbpt7Ts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hyperlink" Target="http://blogs.hbr.org/2013/09/group-think-is-the-kryptonite-of-leadersh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1829" y="2119087"/>
            <a:ext cx="10363200" cy="1470025"/>
          </a:xfrm>
        </p:spPr>
        <p:txBody>
          <a:bodyPr/>
          <a:lstStyle/>
          <a:p>
            <a:r>
              <a:rPr lang="en-US" b="1" dirty="0" smtClean="0">
                <a:latin typeface="Arial" panose="020B0604020202020204" pitchFamily="34" charset="0"/>
                <a:cs typeface="Arial" panose="020B0604020202020204" pitchFamily="34" charset="0"/>
              </a:rPr>
              <a:t>On the Road to Unethical Conduct</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828800" y="3410857"/>
            <a:ext cx="8534400" cy="2227943"/>
          </a:xfrm>
        </p:spPr>
        <p:txBody>
          <a:bodyPr>
            <a:normAutofit fontScale="85000" lnSpcReduction="20000"/>
          </a:bodyPr>
          <a:lstStyle/>
          <a:p>
            <a:pPr>
              <a:defRPr/>
            </a:pPr>
            <a:r>
              <a:rPr lang="en-US" dirty="0">
                <a:solidFill>
                  <a:schemeClr val="tx1"/>
                </a:solidFill>
                <a:latin typeface="Arial" panose="020B0604020202020204" pitchFamily="34" charset="0"/>
                <a:cs typeface="Arial" panose="020B0604020202020204" pitchFamily="34" charset="0"/>
              </a:rPr>
              <a:t>Jennifer </a:t>
            </a:r>
            <a:r>
              <a:rPr lang="en-US" dirty="0" err="1">
                <a:solidFill>
                  <a:schemeClr val="tx1"/>
                </a:solidFill>
                <a:latin typeface="Arial" panose="020B0604020202020204" pitchFamily="34" charset="0"/>
                <a:cs typeface="Arial" panose="020B0604020202020204" pitchFamily="34" charset="0"/>
              </a:rPr>
              <a:t>Sawayda</a:t>
            </a:r>
            <a:endParaRPr lang="en-US" dirty="0">
              <a:solidFill>
                <a:schemeClr val="tx1"/>
              </a:solidFill>
              <a:latin typeface="Arial" panose="020B0604020202020204" pitchFamily="34" charset="0"/>
              <a:cs typeface="Arial" panose="020B0604020202020204" pitchFamily="34" charset="0"/>
            </a:endParaRPr>
          </a:p>
          <a:p>
            <a:pPr>
              <a:defRPr/>
            </a:pPr>
            <a:r>
              <a:rPr lang="en-US" dirty="0">
                <a:solidFill>
                  <a:schemeClr val="tx1"/>
                </a:solidFill>
                <a:latin typeface="Arial" panose="020B0604020202020204" pitchFamily="34" charset="0"/>
                <a:cs typeface="Arial" panose="020B0604020202020204" pitchFamily="34" charset="0"/>
              </a:rPr>
              <a:t>Program Specialist</a:t>
            </a:r>
          </a:p>
          <a:p>
            <a:pPr>
              <a:defRPr/>
            </a:pPr>
            <a:r>
              <a:rPr lang="en-US" dirty="0">
                <a:solidFill>
                  <a:schemeClr val="tx1"/>
                </a:solidFill>
                <a:latin typeface="Arial" panose="020B0604020202020204" pitchFamily="34" charset="0"/>
                <a:cs typeface="Arial" panose="020B0604020202020204" pitchFamily="34" charset="0"/>
              </a:rPr>
              <a:t>Anderson School of Management</a:t>
            </a:r>
          </a:p>
          <a:p>
            <a:pPr>
              <a:defRPr/>
            </a:pPr>
            <a:r>
              <a:rPr lang="en-US" dirty="0">
                <a:solidFill>
                  <a:schemeClr val="tx1"/>
                </a:solidFill>
                <a:latin typeface="Arial" panose="020B0604020202020204" pitchFamily="34" charset="0"/>
                <a:cs typeface="Arial" panose="020B0604020202020204" pitchFamily="34" charset="0"/>
              </a:rPr>
              <a:t>University of New Mexico</a:t>
            </a:r>
          </a:p>
          <a:p>
            <a:pPr>
              <a:defRPr/>
            </a:pPr>
            <a:r>
              <a:rPr lang="en-US" dirty="0">
                <a:solidFill>
                  <a:schemeClr val="tx1"/>
                </a:solidFill>
                <a:latin typeface="Arial" panose="020B0604020202020204" pitchFamily="34" charset="0"/>
                <a:cs typeface="Arial" panose="020B0604020202020204" pitchFamily="34" charset="0"/>
              </a:rPr>
              <a:t>Albuquerque, NM</a:t>
            </a:r>
          </a:p>
        </p:txBody>
      </p:sp>
    </p:spTree>
    <p:extLst>
      <p:ext uri="{BB962C8B-B14F-4D97-AF65-F5344CB8AC3E}">
        <p14:creationId xmlns:p14="http://schemas.microsoft.com/office/powerpoint/2010/main" val="761867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Authority</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Arial" panose="020B0604020202020204" pitchFamily="34" charset="0"/>
                <a:cs typeface="Arial" panose="020B0604020202020204" pitchFamily="34" charset="0"/>
              </a:rPr>
              <a:t>Individuals commit acts that conflict with their ethical beliefs because somebody in authority tells them to do so.</a:t>
            </a:r>
          </a:p>
          <a:p>
            <a:r>
              <a:rPr lang="en-US" dirty="0" smtClean="0">
                <a:latin typeface="Arial" panose="020B0604020202020204" pitchFamily="34" charset="0"/>
                <a:cs typeface="Arial" panose="020B0604020202020204" pitchFamily="34" charset="0"/>
                <a:hlinkClick r:id="rId3"/>
              </a:rPr>
              <a:t>The Milgram experiments</a:t>
            </a:r>
            <a:r>
              <a:rPr lang="en-US" dirty="0" smtClean="0">
                <a:latin typeface="Arial" panose="020B0604020202020204" pitchFamily="34" charset="0"/>
                <a:cs typeface="Arial" panose="020B0604020202020204" pitchFamily="34" charset="0"/>
              </a:rPr>
              <a:t>: Although the participants were uncomfortable, many were willing to continue administering electric shocks if the “authority figure” agreed to take responsibility.</a:t>
            </a:r>
          </a:p>
          <a:p>
            <a:pPr lvl="1"/>
            <a:r>
              <a:rPr lang="en-US" dirty="0" smtClean="0">
                <a:latin typeface="Arial" panose="020B0604020202020204" pitchFamily="34" charset="0"/>
                <a:cs typeface="Arial" panose="020B0604020202020204" pitchFamily="34" charset="0"/>
              </a:rPr>
              <a:t>65% of participants administered the maximum 450-volt shock, even though doing it caused them severe distress.</a:t>
            </a:r>
          </a:p>
          <a:p>
            <a:r>
              <a:rPr lang="en-US" dirty="0" smtClean="0">
                <a:latin typeface="Arial" panose="020B0604020202020204" pitchFamily="34" charset="0"/>
                <a:cs typeface="Arial" panose="020B0604020202020204" pitchFamily="34" charset="0"/>
              </a:rPr>
              <a:t>One of the strongest sources of power is legitimate power, which occurs when a person is perceived to be in charge.</a:t>
            </a:r>
          </a:p>
          <a:p>
            <a:r>
              <a:rPr lang="en-US" dirty="0" smtClean="0">
                <a:latin typeface="Arial" panose="020B0604020202020204" pitchFamily="34" charset="0"/>
                <a:cs typeface="Arial" panose="020B0604020202020204" pitchFamily="34" charset="0"/>
              </a:rPr>
              <a:t>“My boss told me to do it” is not an excuse that holds up in court.</a:t>
            </a:r>
          </a:p>
          <a:p>
            <a:r>
              <a:rPr lang="en-US" dirty="0" smtClean="0">
                <a:latin typeface="Arial" panose="020B0604020202020204" pitchFamily="34" charset="0"/>
                <a:cs typeface="Arial" panose="020B0604020202020204" pitchFamily="34" charset="0"/>
              </a:rPr>
              <a:t>Being willing to ask questions and assume personal responsibility—no matter what the authority figure says—appear to be good ways to avoid this trap.</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6889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No Way Out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117601"/>
            <a:ext cx="10972800" cy="5008564"/>
          </a:xfrm>
        </p:spPr>
        <p:txBody>
          <a:bodyPr>
            <a:normAutofit fontScale="70000" lnSpcReduction="20000"/>
          </a:bodyPr>
          <a:lstStyle/>
          <a:p>
            <a:r>
              <a:rPr lang="en-US" dirty="0" smtClean="0">
                <a:latin typeface="Arial" panose="020B0604020202020204" pitchFamily="34" charset="0"/>
                <a:cs typeface="Arial" panose="020B0604020202020204" pitchFamily="34" charset="0"/>
              </a:rPr>
              <a:t>When an individual feels trapped by his or her circumstances</a:t>
            </a:r>
          </a:p>
          <a:p>
            <a:r>
              <a:rPr lang="en-US" dirty="0" smtClean="0">
                <a:latin typeface="Arial" panose="020B0604020202020204" pitchFamily="34" charset="0"/>
                <a:cs typeface="Arial" panose="020B0604020202020204" pitchFamily="34" charset="0"/>
              </a:rPr>
              <a:t>In business ethics, this might include:</a:t>
            </a:r>
          </a:p>
          <a:p>
            <a:pPr lvl="1"/>
            <a:r>
              <a:rPr lang="en-US" dirty="0" smtClean="0">
                <a:latin typeface="Arial" panose="020B0604020202020204" pitchFamily="34" charset="0"/>
                <a:cs typeface="Arial" panose="020B0604020202020204" pitchFamily="34" charset="0"/>
              </a:rPr>
              <a:t>Continuing in misconduct because to do otherwise would expose it and lead to punishment</a:t>
            </a:r>
          </a:p>
          <a:p>
            <a:pPr lvl="2"/>
            <a:r>
              <a:rPr lang="en-US" sz="2600" dirty="0" smtClean="0">
                <a:latin typeface="Arial" panose="020B0604020202020204" pitchFamily="34" charset="0"/>
                <a:cs typeface="Arial" panose="020B0604020202020204" pitchFamily="34" charset="0"/>
              </a:rPr>
              <a:t>Weston Smith, the former CFO who blew the whistle on fraud at HealthSouth, expressed that while the fraud started as a one-time thing, the company was forced to continue to make the numbers.</a:t>
            </a:r>
          </a:p>
          <a:p>
            <a:pPr lvl="2"/>
            <a:r>
              <a:rPr lang="en-US" sz="2600" dirty="0" smtClean="0">
                <a:latin typeface="Arial" panose="020B0604020202020204" pitchFamily="34" charset="0"/>
                <a:cs typeface="Arial" panose="020B0604020202020204" pitchFamily="34" charset="0"/>
              </a:rPr>
              <a:t>Smith felt compelled to sign off on the numbers under the Sarbanes-Oxley law though he knew they were false and he could go to prison for it; he felt trapped by the situation.</a:t>
            </a:r>
          </a:p>
          <a:p>
            <a:pPr lvl="2"/>
            <a:r>
              <a:rPr lang="en-US" sz="2600" dirty="0" smtClean="0">
                <a:latin typeface="Arial" panose="020B0604020202020204" pitchFamily="34" charset="0"/>
                <a:cs typeface="Arial" panose="020B0604020202020204" pitchFamily="34" charset="0"/>
              </a:rPr>
              <a:t>Eventually admitted his part in the misconduct and faced punishment; he comments, “I was scared. But there was an even stronger emotion: gratitude. I was just so relieved that the lying was over.”</a:t>
            </a:r>
          </a:p>
          <a:p>
            <a:pPr lvl="1"/>
            <a:r>
              <a:rPr lang="en-US" dirty="0" smtClean="0">
                <a:latin typeface="Arial" panose="020B0604020202020204" pitchFamily="34" charset="0"/>
                <a:cs typeface="Arial" panose="020B0604020202020204" pitchFamily="34" charset="0"/>
              </a:rPr>
              <a:t>Allowing misconduct to go unchecked due to fears of punishment</a:t>
            </a:r>
          </a:p>
          <a:p>
            <a:pPr lvl="2"/>
            <a:r>
              <a:rPr lang="en-US" sz="2600" dirty="0" smtClean="0">
                <a:latin typeface="Arial" panose="020B0604020202020204" pitchFamily="34" charset="0"/>
                <a:cs typeface="Arial" panose="020B0604020202020204" pitchFamily="34" charset="0"/>
              </a:rPr>
              <a:t>Employees at Enron who observed misconduct were afraid to step forward.</a:t>
            </a:r>
          </a:p>
          <a:p>
            <a:pPr lvl="2"/>
            <a:r>
              <a:rPr lang="en-US" sz="2600" dirty="0" smtClean="0">
                <a:latin typeface="Arial" panose="020B0604020202020204" pitchFamily="34" charset="0"/>
                <a:cs typeface="Arial" panose="020B0604020202020204" pitchFamily="34" charset="0"/>
              </a:rPr>
              <a:t>Whistleblower </a:t>
            </a:r>
            <a:r>
              <a:rPr lang="en-US" sz="2600" dirty="0" err="1" smtClean="0">
                <a:latin typeface="Arial" panose="020B0604020202020204" pitchFamily="34" charset="0"/>
                <a:cs typeface="Arial" panose="020B0604020202020204" pitchFamily="34" charset="0"/>
              </a:rPr>
              <a:t>Sherron</a:t>
            </a:r>
            <a:r>
              <a:rPr lang="en-US" sz="2600" dirty="0" smtClean="0">
                <a:latin typeface="Arial" panose="020B0604020202020204" pitchFamily="34" charset="0"/>
                <a:cs typeface="Arial" panose="020B0604020202020204" pitchFamily="34" charset="0"/>
              </a:rPr>
              <a:t> Watkins faced retaliation for trying to alert company leadership.</a:t>
            </a:r>
          </a:p>
          <a:p>
            <a:pPr lvl="2"/>
            <a:r>
              <a:rPr lang="en-US" sz="2600" dirty="0" smtClean="0">
                <a:latin typeface="Arial" panose="020B0604020202020204" pitchFamily="34" charset="0"/>
                <a:cs typeface="Arial" panose="020B0604020202020204" pitchFamily="34" charset="0"/>
              </a:rPr>
              <a:t>Former Enron executive Lynn Brewer claims Enron’s downfall was due to a culture of “complacency.” </a:t>
            </a:r>
          </a:p>
          <a:p>
            <a:pPr lvl="2"/>
            <a:endParaRPr lang="en-US" dirty="0"/>
          </a:p>
        </p:txBody>
      </p:sp>
      <p:pic>
        <p:nvPicPr>
          <p:cNvPr id="1026" name="Picture 2" descr="C:\Users\Jennifer\AppData\Local\Microsoft\Windows\Temporary Internet Files\Content.IE5\94IN2EV9\MC900391034[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8628" y="271077"/>
            <a:ext cx="1054781" cy="1283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557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Self-Serving Bias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panose="020B0604020202020204" pitchFamily="34" charset="0"/>
                <a:cs typeface="Arial" panose="020B0604020202020204" pitchFamily="34" charset="0"/>
              </a:rPr>
              <a:t>Self-serving bias refers to our tendency to view ourselves as more ethical than the average person.</a:t>
            </a:r>
          </a:p>
          <a:p>
            <a:pPr lvl="1"/>
            <a:r>
              <a:rPr lang="en-US" i="1" dirty="0" smtClean="0">
                <a:latin typeface="Arial" panose="020B0604020202020204" pitchFamily="34" charset="0"/>
                <a:cs typeface="Arial" panose="020B0604020202020204" pitchFamily="34" charset="0"/>
              </a:rPr>
              <a:t>The Blind Spot: Why We Fail to Do What’s Right and What To Do About It</a:t>
            </a:r>
          </a:p>
          <a:p>
            <a:pPr lvl="2"/>
            <a:r>
              <a:rPr lang="en-US" dirty="0" smtClean="0">
                <a:latin typeface="Arial" panose="020B0604020202020204" pitchFamily="34" charset="0"/>
                <a:cs typeface="Arial" panose="020B0604020202020204" pitchFamily="34" charset="0"/>
              </a:rPr>
              <a:t>When asked how they compared “ethically” to other people on a scale of 1 to 100, the average score was 75. People tend to believe they are more ethical than those around them. </a:t>
            </a:r>
          </a:p>
          <a:p>
            <a:pPr lvl="1"/>
            <a:r>
              <a:rPr lang="en-US" dirty="0" smtClean="0">
                <a:latin typeface="Arial" panose="020B0604020202020204" pitchFamily="34" charset="0"/>
                <a:cs typeface="Arial" panose="020B0604020202020204" pitchFamily="34" charset="0"/>
              </a:rPr>
              <a:t>Harvard researchers believe that the reason why many accountants perform bad audits is not so much due to fraud, but due to unconscious bias.</a:t>
            </a:r>
          </a:p>
          <a:p>
            <a:pPr lvl="1"/>
            <a:r>
              <a:rPr lang="en-US" dirty="0" smtClean="0">
                <a:latin typeface="Arial" panose="020B0604020202020204" pitchFamily="34" charset="0"/>
                <a:cs typeface="Arial" panose="020B0604020202020204" pitchFamily="34" charset="0"/>
              </a:rPr>
              <a:t>There is often a gap between our ethical intentions and our behavior; those that believe they are more ethical than the general population are more likely to turn a “blind eye” toward this gap and not recognize problematic situations.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6674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Greed and Narcissism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291771"/>
            <a:ext cx="10972800" cy="4834393"/>
          </a:xfrm>
        </p:spPr>
        <p:txBody>
          <a:bodyPr>
            <a:normAutofit fontScale="70000" lnSpcReduction="20000"/>
          </a:bodyPr>
          <a:lstStyle/>
          <a:p>
            <a:r>
              <a:rPr lang="en-US" dirty="0" smtClean="0">
                <a:latin typeface="Arial" panose="020B0604020202020204" pitchFamily="34" charset="0"/>
                <a:cs typeface="Arial" panose="020B0604020202020204" pitchFamily="34" charset="0"/>
              </a:rPr>
              <a:t>The definition of greed is “an intense and selfish desire for something, especially wealth, power, and food.”</a:t>
            </a:r>
          </a:p>
          <a:p>
            <a:pPr lvl="1"/>
            <a:r>
              <a:rPr lang="en-US" dirty="0" smtClean="0">
                <a:latin typeface="Arial" panose="020B0604020202020204" pitchFamily="34" charset="0"/>
                <a:cs typeface="Arial" panose="020B0604020202020204" pitchFamily="34" charset="0"/>
              </a:rPr>
              <a:t>Dennis Kozlowski was making $170 million as CEO of Tyco; accused of stealing millions from Tyco; almost ruined the company</a:t>
            </a:r>
          </a:p>
          <a:p>
            <a:r>
              <a:rPr lang="en-US" dirty="0" smtClean="0">
                <a:latin typeface="Arial" panose="020B0604020202020204" pitchFamily="34" charset="0"/>
                <a:cs typeface="Arial" panose="020B0604020202020204" pitchFamily="34" charset="0"/>
              </a:rPr>
              <a:t>Narcissism—Thinking you are above the law</a:t>
            </a:r>
          </a:p>
          <a:p>
            <a:pPr lvl="1"/>
            <a:r>
              <a:rPr lang="en-US" dirty="0" smtClean="0">
                <a:latin typeface="Arial" panose="020B0604020202020204" pitchFamily="34" charset="0"/>
                <a:cs typeface="Arial" panose="020B0604020202020204" pitchFamily="34" charset="0"/>
              </a:rPr>
              <a:t>Mark Whitacre worked with the FBI to expose his employer Archer Daniels Midland for price fixing; however, he also committed his own fraud worth $9 billion.</a:t>
            </a:r>
          </a:p>
          <a:p>
            <a:pPr lvl="1"/>
            <a:r>
              <a:rPr lang="en-US" dirty="0" smtClean="0">
                <a:latin typeface="Arial" panose="020B0604020202020204" pitchFamily="34" charset="0"/>
                <a:cs typeface="Arial" panose="020B0604020202020204" pitchFamily="34" charset="0"/>
              </a:rPr>
              <a:t>In a presentation at the John Cook School of Business, he said the following: “If I had to put in one word what we went in prison for, we went to prison for narcissism. We thought we were above the law and we all failed drastically because of it.”</a:t>
            </a:r>
          </a:p>
          <a:p>
            <a:pPr lvl="2"/>
            <a:r>
              <a:rPr lang="en-US" sz="2600" dirty="0" smtClean="0">
                <a:latin typeface="Arial" panose="020B0604020202020204" pitchFamily="34" charset="0"/>
                <a:cs typeface="Arial" panose="020B0604020202020204" pitchFamily="34" charset="0"/>
              </a:rPr>
              <a:t>The movie </a:t>
            </a:r>
            <a:r>
              <a:rPr lang="en-US" sz="2600" i="1" dirty="0" smtClean="0">
                <a:latin typeface="Arial" panose="020B0604020202020204" pitchFamily="34" charset="0"/>
                <a:cs typeface="Arial" panose="020B0604020202020204" pitchFamily="34" charset="0"/>
              </a:rPr>
              <a:t>The Informant </a:t>
            </a:r>
            <a:r>
              <a:rPr lang="en-US" sz="2600" dirty="0" smtClean="0">
                <a:latin typeface="Arial" panose="020B0604020202020204" pitchFamily="34" charset="0"/>
                <a:cs typeface="Arial" panose="020B0604020202020204" pitchFamily="34" charset="0"/>
              </a:rPr>
              <a:t>starring Matt Damon is based on Whitacre’s experiences.</a:t>
            </a:r>
          </a:p>
          <a:p>
            <a:r>
              <a:rPr lang="en-US" dirty="0" smtClean="0">
                <a:latin typeface="Arial" panose="020B0604020202020204" pitchFamily="34" charset="0"/>
                <a:cs typeface="Arial" panose="020B0604020202020204" pitchFamily="34" charset="0"/>
              </a:rPr>
              <a:t>The Need to Win</a:t>
            </a:r>
          </a:p>
          <a:p>
            <a:pPr lvl="1"/>
            <a:r>
              <a:rPr lang="en-US" dirty="0" smtClean="0">
                <a:latin typeface="Arial" panose="020B0604020202020204" pitchFamily="34" charset="0"/>
                <a:cs typeface="Arial" panose="020B0604020202020204" pitchFamily="34" charset="0"/>
              </a:rPr>
              <a:t>Closely related is the need to win; many fraudsters claim they couldn’t bear the thought of failing</a:t>
            </a:r>
          </a:p>
          <a:p>
            <a:pPr lvl="2"/>
            <a:r>
              <a:rPr lang="en-US" sz="2600" dirty="0" smtClean="0">
                <a:latin typeface="Arial" panose="020B0604020202020204" pitchFamily="34" charset="0"/>
                <a:cs typeface="Arial" panose="020B0604020202020204" pitchFamily="34" charset="0"/>
              </a:rPr>
              <a:t>Bernard Madoff appeared to exhibit this behavior with his wide scale Ponzi scheme.</a:t>
            </a:r>
          </a:p>
          <a:p>
            <a:pPr lvl="1"/>
            <a:endParaRPr lang="en-US" dirty="0"/>
          </a:p>
        </p:txBody>
      </p:sp>
      <p:pic>
        <p:nvPicPr>
          <p:cNvPr id="2050" name="Picture 2" descr="C:\Users\Jennifer\AppData\Local\Microsoft\Windows\Temporary Internet Files\Content.IE5\94IN2EV9\MC90029347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5457" y="-168162"/>
            <a:ext cx="1836738" cy="858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837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Final Thoughts…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103087"/>
            <a:ext cx="10972800" cy="5023078"/>
          </a:xfrm>
        </p:spPr>
        <p:txBody>
          <a:bodyPr>
            <a:normAutofit fontScale="85000" lnSpcReduction="10000"/>
          </a:bodyPr>
          <a:lstStyle/>
          <a:p>
            <a:r>
              <a:rPr lang="en-US" dirty="0" smtClean="0">
                <a:latin typeface="Arial" panose="020B0604020202020204" pitchFamily="34" charset="0"/>
                <a:cs typeface="Arial" panose="020B0604020202020204" pitchFamily="34" charset="0"/>
              </a:rPr>
              <a:t>Many of these are not mutually exclusive. For instance, misconduct will often start with rationalizations, escalate in severity, and result in the person feeling that he or she has no way out but to continue the misconduct.</a:t>
            </a:r>
          </a:p>
          <a:p>
            <a:r>
              <a:rPr lang="en-US" dirty="0" smtClean="0">
                <a:latin typeface="Arial" panose="020B0604020202020204" pitchFamily="34" charset="0"/>
                <a:cs typeface="Arial" panose="020B0604020202020204" pitchFamily="34" charset="0"/>
              </a:rPr>
              <a:t>What can we learn from this?</a:t>
            </a:r>
          </a:p>
          <a:p>
            <a:pPr lvl="2"/>
            <a:r>
              <a:rPr lang="en-US" dirty="0" smtClean="0">
                <a:latin typeface="Arial" panose="020B0604020202020204" pitchFamily="34" charset="0"/>
                <a:cs typeface="Arial" panose="020B0604020202020204" pitchFamily="34" charset="0"/>
              </a:rPr>
              <a:t>Companies should regularly reinforce shared values and emphasize that everyone—whether lower-level employees or high-levels manager—must abide by them.</a:t>
            </a:r>
          </a:p>
          <a:p>
            <a:pPr lvl="2"/>
            <a:r>
              <a:rPr lang="en-US" dirty="0" smtClean="0">
                <a:latin typeface="Arial" panose="020B0604020202020204" pitchFamily="34" charset="0"/>
                <a:cs typeface="Arial" panose="020B0604020202020204" pitchFamily="34" charset="0"/>
              </a:rPr>
              <a:t>Mechanisms should be put in place that allow employees to report misconduct, including anonymous mechanisms such as hotlines.</a:t>
            </a:r>
          </a:p>
          <a:p>
            <a:pPr lvl="3"/>
            <a:r>
              <a:rPr lang="en-US" sz="2100" dirty="0" smtClean="0">
                <a:latin typeface="Arial" panose="020B0604020202020204" pitchFamily="34" charset="0"/>
                <a:cs typeface="Arial" panose="020B0604020202020204" pitchFamily="34" charset="0"/>
              </a:rPr>
              <a:t>Unlike what happened with Enron, these reports should be investigated and acted upon.</a:t>
            </a:r>
          </a:p>
          <a:p>
            <a:pPr lvl="2"/>
            <a:r>
              <a:rPr lang="en-US" dirty="0" smtClean="0">
                <a:latin typeface="Arial" panose="020B0604020202020204" pitchFamily="34" charset="0"/>
                <a:cs typeface="Arial" panose="020B0604020202020204" pitchFamily="34" charset="0"/>
              </a:rPr>
              <a:t>Realize that misconduct is misconduct, no matter how much it is perceived to be “small.” Rationalizations do nothing to change this fact. </a:t>
            </a:r>
          </a:p>
          <a:p>
            <a:pPr lvl="2"/>
            <a:r>
              <a:rPr lang="en-US" dirty="0" smtClean="0">
                <a:latin typeface="Arial" panose="020B0604020202020204" pitchFamily="34" charset="0"/>
                <a:cs typeface="Arial" panose="020B0604020202020204" pitchFamily="34" charset="0"/>
              </a:rPr>
              <a:t>Recognize that most misconduct starts off small but then snowballs into greater misconduct.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949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200" dirty="0" smtClean="0">
                <a:latin typeface="Arial" panose="020B0604020202020204" pitchFamily="34" charset="0"/>
                <a:cs typeface="Arial" panose="020B0604020202020204" pitchFamily="34" charset="0"/>
              </a:rPr>
              <a:t>It’s easy to assume that organizational misconduct is committed by rogue individuals or psychopaths. Yet what happens when people who appear to be highly moral in their personal lives commit unethical actions? Consider the following case…</a:t>
            </a:r>
            <a:endParaRPr lang="en-US" sz="3200" dirty="0">
              <a:latin typeface="Arial" panose="020B0604020202020204" pitchFamily="34" charset="0"/>
              <a:cs typeface="Arial" panose="020B0604020202020204" pitchFamily="34" charset="0"/>
            </a:endParaRPr>
          </a:p>
        </p:txBody>
      </p:sp>
      <p:pic>
        <p:nvPicPr>
          <p:cNvPr id="3074" name="Picture 2" descr="C:\Users\Jennifer\AppData\Local\Microsoft\Windows\Temporary Internet Files\Content.IE5\1DQ0FVF9\MM900286802[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55481" y="3824886"/>
            <a:ext cx="1995261" cy="2416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578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Betty Vinson from WorldCom</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Vinson was asked by her superiors to make improper accounting entries to “save the company.”</a:t>
            </a:r>
          </a:p>
          <a:p>
            <a:r>
              <a:rPr lang="en-US" sz="2800" dirty="0" smtClean="0">
                <a:latin typeface="Arial" panose="020B0604020202020204" pitchFamily="34" charset="0"/>
                <a:cs typeface="Arial" panose="020B0604020202020204" pitchFamily="34" charset="0"/>
              </a:rPr>
              <a:t>The first several times she was asked, she refused.</a:t>
            </a:r>
          </a:p>
          <a:p>
            <a:r>
              <a:rPr lang="en-US" sz="2800" dirty="0" smtClean="0">
                <a:latin typeface="Arial" panose="020B0604020202020204" pitchFamily="34" charset="0"/>
                <a:cs typeface="Arial" panose="020B0604020202020204" pitchFamily="34" charset="0"/>
              </a:rPr>
              <a:t>Constant pressure and the belief that it was the only way to help the firm convinced her to go against what she knew was right.</a:t>
            </a:r>
          </a:p>
          <a:p>
            <a:r>
              <a:rPr lang="en-US" dirty="0" smtClean="0">
                <a:latin typeface="Arial" panose="020B0604020202020204" pitchFamily="34" charset="0"/>
                <a:cs typeface="Arial" panose="020B0604020202020204" pitchFamily="34" charset="0"/>
              </a:rPr>
              <a:t>She pled guilty to conspiracy and sentenced to five months in prison and five months of house arrest.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342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Common Reasons for Misconduct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Arial" panose="020B0604020202020204" pitchFamily="34" charset="0"/>
                <a:cs typeface="Arial" panose="020B0604020202020204" pitchFamily="34" charset="0"/>
              </a:rPr>
              <a:t>Pressure</a:t>
            </a:r>
          </a:p>
          <a:p>
            <a:r>
              <a:rPr lang="en-US" dirty="0" smtClean="0">
                <a:latin typeface="Arial" panose="020B0604020202020204" pitchFamily="34" charset="0"/>
                <a:cs typeface="Arial" panose="020B0604020202020204" pitchFamily="34" charset="0"/>
              </a:rPr>
              <a:t>Foot in the door</a:t>
            </a:r>
          </a:p>
          <a:p>
            <a:r>
              <a:rPr lang="en-US" dirty="0" smtClean="0">
                <a:latin typeface="Arial" panose="020B0604020202020204" pitchFamily="34" charset="0"/>
                <a:cs typeface="Arial" panose="020B0604020202020204" pitchFamily="34" charset="0"/>
              </a:rPr>
              <a:t>The greater good</a:t>
            </a:r>
          </a:p>
          <a:p>
            <a:r>
              <a:rPr lang="en-US" dirty="0" smtClean="0">
                <a:latin typeface="Arial" panose="020B0604020202020204" pitchFamily="34" charset="0"/>
                <a:cs typeface="Arial" panose="020B0604020202020204" pitchFamily="34" charset="0"/>
              </a:rPr>
              <a:t>Rationalization</a:t>
            </a:r>
          </a:p>
          <a:p>
            <a:r>
              <a:rPr lang="en-US" dirty="0" smtClean="0">
                <a:latin typeface="Arial" panose="020B0604020202020204" pitchFamily="34" charset="0"/>
                <a:cs typeface="Arial" panose="020B0604020202020204" pitchFamily="34" charset="0"/>
              </a:rPr>
              <a:t>Groupthink</a:t>
            </a:r>
          </a:p>
          <a:p>
            <a:r>
              <a:rPr lang="en-US" dirty="0" smtClean="0">
                <a:latin typeface="Arial" panose="020B0604020202020204" pitchFamily="34" charset="0"/>
                <a:cs typeface="Arial" panose="020B0604020202020204" pitchFamily="34" charset="0"/>
              </a:rPr>
              <a:t>Authority </a:t>
            </a:r>
          </a:p>
          <a:p>
            <a:r>
              <a:rPr lang="en-US" dirty="0" smtClean="0">
                <a:latin typeface="Arial" panose="020B0604020202020204" pitchFamily="34" charset="0"/>
                <a:cs typeface="Arial" panose="020B0604020202020204" pitchFamily="34" charset="0"/>
              </a:rPr>
              <a:t>No way out</a:t>
            </a:r>
          </a:p>
          <a:p>
            <a:r>
              <a:rPr lang="en-US" dirty="0" smtClean="0">
                <a:latin typeface="Arial" panose="020B0604020202020204" pitchFamily="34" charset="0"/>
                <a:cs typeface="Arial" panose="020B0604020202020204" pitchFamily="34" charset="0"/>
              </a:rPr>
              <a:t>Self-serving bias</a:t>
            </a:r>
          </a:p>
          <a:p>
            <a:r>
              <a:rPr lang="en-US" dirty="0" smtClean="0">
                <a:latin typeface="Arial" panose="020B0604020202020204" pitchFamily="34" charset="0"/>
                <a:cs typeface="Arial" panose="020B0604020202020204" pitchFamily="34" charset="0"/>
              </a:rPr>
              <a:t>Greed and narcissism </a:t>
            </a:r>
            <a:endParaRPr lang="en-US"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7315" y="1103249"/>
            <a:ext cx="3828551" cy="4254699"/>
          </a:xfrm>
          <a:prstGeom prst="rect">
            <a:avLst/>
          </a:prstGeom>
        </p:spPr>
      </p:pic>
    </p:spTree>
    <p:extLst>
      <p:ext uri="{BB962C8B-B14F-4D97-AF65-F5344CB8AC3E}">
        <p14:creationId xmlns:p14="http://schemas.microsoft.com/office/powerpoint/2010/main" val="2081461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Pressure</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Superiors or co-workers</a:t>
            </a:r>
          </a:p>
          <a:p>
            <a:pPr lvl="1"/>
            <a:r>
              <a:rPr lang="en-US" sz="2400" dirty="0" smtClean="0">
                <a:latin typeface="Arial" panose="020B0604020202020204" pitchFamily="34" charset="0"/>
                <a:cs typeface="Arial" panose="020B0604020202020204" pitchFamily="34" charset="0"/>
              </a:rPr>
              <a:t>“If you can’t meet these goals, you’re fired.”</a:t>
            </a:r>
          </a:p>
          <a:p>
            <a:pPr lvl="1"/>
            <a:r>
              <a:rPr lang="en-US" sz="2400" dirty="0" smtClean="0">
                <a:latin typeface="Arial" panose="020B0604020202020204" pitchFamily="34" charset="0"/>
                <a:cs typeface="Arial" panose="020B0604020202020204" pitchFamily="34" charset="0"/>
              </a:rPr>
              <a:t>Enron’s rank-and-yank system—nobody wanted to be in the lowest tier</a:t>
            </a:r>
          </a:p>
          <a:p>
            <a:r>
              <a:rPr lang="en-US" dirty="0" smtClean="0">
                <a:latin typeface="Arial" panose="020B0604020202020204" pitchFamily="34" charset="0"/>
                <a:cs typeface="Arial" panose="020B0604020202020204" pitchFamily="34" charset="0"/>
              </a:rPr>
              <a:t>Time</a:t>
            </a:r>
          </a:p>
          <a:p>
            <a:pPr lvl="1"/>
            <a:r>
              <a:rPr lang="en-US" sz="2400" dirty="0" smtClean="0">
                <a:latin typeface="Arial" panose="020B0604020202020204" pitchFamily="34" charset="0"/>
                <a:cs typeface="Arial" panose="020B0604020202020204" pitchFamily="34" charset="0"/>
              </a:rPr>
              <a:t>“This must be done by this weekend or else we’ll lose the account!”</a:t>
            </a:r>
          </a:p>
          <a:p>
            <a:pPr lvl="1"/>
            <a:r>
              <a:rPr lang="en-US" sz="2400" dirty="0" smtClean="0">
                <a:latin typeface="Arial" panose="020B0604020202020204" pitchFamily="34" charset="0"/>
                <a:cs typeface="Arial" panose="020B0604020202020204" pitchFamily="34" charset="0"/>
              </a:rPr>
              <a:t>Incentive to cut corners, ignore red flags</a:t>
            </a:r>
          </a:p>
          <a:p>
            <a:r>
              <a:rPr lang="en-US" dirty="0" smtClean="0">
                <a:latin typeface="Arial" panose="020B0604020202020204" pitchFamily="34" charset="0"/>
                <a:cs typeface="Arial" panose="020B0604020202020204" pitchFamily="34" charset="0"/>
              </a:rPr>
              <a:t>Market/shareholder</a:t>
            </a:r>
          </a:p>
          <a:p>
            <a:pPr lvl="1"/>
            <a:r>
              <a:rPr lang="en-US" sz="2400" dirty="0" smtClean="0">
                <a:latin typeface="Arial" panose="020B0604020202020204" pitchFamily="34" charset="0"/>
                <a:cs typeface="Arial" panose="020B0604020202020204" pitchFamily="34" charset="0"/>
              </a:rPr>
              <a:t>“We need to engage in this risky behavior to remain competitive.”</a:t>
            </a:r>
          </a:p>
          <a:p>
            <a:pPr lvl="1"/>
            <a:r>
              <a:rPr lang="en-US" sz="2400" dirty="0" smtClean="0">
                <a:latin typeface="Arial" panose="020B0604020202020204" pitchFamily="34" charset="0"/>
                <a:cs typeface="Arial" panose="020B0604020202020204" pitchFamily="34" charset="0"/>
              </a:rPr>
              <a:t>Big financial firms engaged in risky behaviors to earn quick profits prior to the latest recession</a:t>
            </a:r>
            <a:endParaRPr lang="en-US" sz="24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5878" y="2931885"/>
            <a:ext cx="980137" cy="1334655"/>
          </a:xfrm>
          <a:prstGeom prst="rect">
            <a:avLst/>
          </a:prstGeom>
        </p:spPr>
      </p:pic>
    </p:spTree>
    <p:extLst>
      <p:ext uri="{BB962C8B-B14F-4D97-AF65-F5344CB8AC3E}">
        <p14:creationId xmlns:p14="http://schemas.microsoft.com/office/powerpoint/2010/main" val="481479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Foot in the Door</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030515"/>
            <a:ext cx="10972800" cy="4920342"/>
          </a:xfrm>
        </p:spPr>
        <p:txBody>
          <a:bodyPr>
            <a:normAutofit fontScale="85000" lnSpcReduction="20000"/>
          </a:bodyPr>
          <a:lstStyle/>
          <a:p>
            <a:r>
              <a:rPr lang="en-US" dirty="0" smtClean="0">
                <a:latin typeface="Arial" panose="020B0604020202020204" pitchFamily="34" charset="0"/>
                <a:cs typeface="Arial" panose="020B0604020202020204" pitchFamily="34" charset="0"/>
              </a:rPr>
              <a:t>First somebody gets you to agree to a small favor, then they ask for a bigger one.</a:t>
            </a:r>
          </a:p>
          <a:p>
            <a:pPr lvl="1"/>
            <a:r>
              <a:rPr lang="en-US" dirty="0" smtClean="0">
                <a:latin typeface="Arial" panose="020B0604020202020204" pitchFamily="34" charset="0"/>
                <a:cs typeface="Arial" panose="020B0604020202020204" pitchFamily="34" charset="0"/>
              </a:rPr>
              <a:t>If you agree to commit a small ethical infraction, you are much more likely to commit a larger one next time you are asked.</a:t>
            </a:r>
          </a:p>
          <a:p>
            <a:pPr lvl="1"/>
            <a:r>
              <a:rPr lang="en-US" dirty="0" smtClean="0">
                <a:latin typeface="Arial" panose="020B0604020202020204" pitchFamily="34" charset="0"/>
                <a:cs typeface="Arial" panose="020B0604020202020204" pitchFamily="34" charset="0"/>
              </a:rPr>
              <a:t>Studies show that those who have agreed to do something small are much more likely to agree to do something bigger .</a:t>
            </a:r>
          </a:p>
          <a:p>
            <a:r>
              <a:rPr lang="en-US" dirty="0" smtClean="0">
                <a:latin typeface="Arial" panose="020B0604020202020204" pitchFamily="34" charset="0"/>
                <a:cs typeface="Arial" panose="020B0604020202020204" pitchFamily="34" charset="0"/>
              </a:rPr>
              <a:t>Escalation of commitment is a similar concept. At first misconduct may start off small, but then it requires more and more misconduct to meet performance targets and cover up the previous misconduct.</a:t>
            </a:r>
          </a:p>
          <a:p>
            <a:pPr lvl="1"/>
            <a:r>
              <a:rPr lang="en-US" dirty="0">
                <a:latin typeface="Arial" panose="020B0604020202020204" pitchFamily="34" charset="0"/>
                <a:cs typeface="Arial" panose="020B0604020202020204" pitchFamily="34" charset="0"/>
              </a:rPr>
              <a:t>Similar to the “boiling frog” anecdote</a:t>
            </a:r>
          </a:p>
          <a:p>
            <a:pPr lvl="1"/>
            <a:r>
              <a:rPr lang="en-US" dirty="0" smtClean="0">
                <a:latin typeface="Arial" panose="020B0604020202020204" pitchFamily="34" charset="0"/>
                <a:cs typeface="Arial" panose="020B0604020202020204" pitchFamily="34" charset="0"/>
              </a:rPr>
              <a:t>Jerome </a:t>
            </a:r>
            <a:r>
              <a:rPr lang="en-US" dirty="0" err="1" smtClean="0">
                <a:latin typeface="Arial" panose="020B0604020202020204" pitchFamily="34" charset="0"/>
                <a:cs typeface="Arial" panose="020B0604020202020204" pitchFamily="34" charset="0"/>
              </a:rPr>
              <a:t>Kerviel</a:t>
            </a:r>
            <a:r>
              <a:rPr lang="en-US" dirty="0" smtClean="0">
                <a:latin typeface="Arial" panose="020B0604020202020204" pitchFamily="34" charset="0"/>
                <a:cs typeface="Arial" panose="020B0604020202020204" pitchFamily="34" charset="0"/>
              </a:rPr>
              <a:t> is a former </a:t>
            </a:r>
            <a:r>
              <a:rPr lang="en-US" dirty="0" err="1" smtClean="0">
                <a:latin typeface="Arial" panose="020B0604020202020204" pitchFamily="34" charset="0"/>
                <a:cs typeface="Arial" panose="020B0604020202020204" pitchFamily="34" charset="0"/>
              </a:rPr>
              <a:t>Societe</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Generale</a:t>
            </a:r>
            <a:r>
              <a:rPr lang="en-US" dirty="0" smtClean="0">
                <a:latin typeface="Arial" panose="020B0604020202020204" pitchFamily="34" charset="0"/>
                <a:cs typeface="Arial" panose="020B0604020202020204" pitchFamily="34" charset="0"/>
              </a:rPr>
              <a:t> trader engaged in aggressive risk taking that nearly destroyed the bank; $69 billion in rogue trades, sentenced to three years in jail</a:t>
            </a:r>
          </a:p>
          <a:p>
            <a:pPr lvl="2"/>
            <a:r>
              <a:rPr lang="en-US" dirty="0" smtClean="0">
                <a:latin typeface="Arial" panose="020B0604020202020204" pitchFamily="34" charset="0"/>
                <a:cs typeface="Arial" panose="020B0604020202020204" pitchFamily="34" charset="0"/>
              </a:rPr>
              <a:t>After his early trades earned money, </a:t>
            </a:r>
            <a:r>
              <a:rPr lang="en-US" dirty="0" err="1" smtClean="0">
                <a:latin typeface="Arial" panose="020B0604020202020204" pitchFamily="34" charset="0"/>
                <a:cs typeface="Arial" panose="020B0604020202020204" pitchFamily="34" charset="0"/>
              </a:rPr>
              <a:t>Kerviel</a:t>
            </a:r>
            <a:r>
              <a:rPr lang="en-US" dirty="0" smtClean="0">
                <a:latin typeface="Arial" panose="020B0604020202020204" pitchFamily="34" charset="0"/>
                <a:cs typeface="Arial" panose="020B0604020202020204" pitchFamily="34" charset="0"/>
              </a:rPr>
              <a:t> engaged in riskier and riskier trades. </a:t>
            </a:r>
          </a:p>
        </p:txBody>
      </p:sp>
    </p:spTree>
    <p:extLst>
      <p:ext uri="{BB962C8B-B14F-4D97-AF65-F5344CB8AC3E}">
        <p14:creationId xmlns:p14="http://schemas.microsoft.com/office/powerpoint/2010/main" val="3706307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The Greater </a:t>
            </a:r>
            <a:r>
              <a:rPr lang="en-US" b="1" dirty="0">
                <a:latin typeface="Arial" panose="020B0604020202020204" pitchFamily="34" charset="0"/>
                <a:cs typeface="Arial" panose="020B0604020202020204" pitchFamily="34" charset="0"/>
              </a:rPr>
              <a:t>G</a:t>
            </a:r>
            <a:r>
              <a:rPr lang="en-US" b="1" dirty="0" smtClean="0">
                <a:latin typeface="Arial" panose="020B0604020202020204" pitchFamily="34" charset="0"/>
                <a:cs typeface="Arial" panose="020B0604020202020204" pitchFamily="34" charset="0"/>
              </a:rPr>
              <a:t>ood</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400" dirty="0" smtClean="0">
                <a:latin typeface="Arial" panose="020B0604020202020204" pitchFamily="34" charset="0"/>
                <a:cs typeface="Arial" panose="020B0604020202020204" pitchFamily="34" charset="0"/>
              </a:rPr>
              <a:t>This occurs when an employee commits misconduct not to benefit him- or herself but to help the firm.</a:t>
            </a:r>
          </a:p>
          <a:p>
            <a:r>
              <a:rPr lang="en-US" sz="2400" dirty="0" smtClean="0">
                <a:latin typeface="Arial" panose="020B0604020202020204" pitchFamily="34" charset="0"/>
                <a:cs typeface="Arial" panose="020B0604020202020204" pitchFamily="34" charset="0"/>
              </a:rPr>
              <a:t>Organizational misconduct is more likely to come from employees trying to reach performance goals or benefit the organization rather than personal greed.</a:t>
            </a:r>
          </a:p>
          <a:p>
            <a:pPr lvl="1"/>
            <a:r>
              <a:rPr lang="en-US" sz="2000" dirty="0" smtClean="0">
                <a:latin typeface="Arial" panose="020B0604020202020204" pitchFamily="34" charset="0"/>
                <a:cs typeface="Arial" panose="020B0604020202020204" pitchFamily="34" charset="0"/>
              </a:rPr>
              <a:t>“I have to do this to save the organization.”</a:t>
            </a:r>
          </a:p>
          <a:p>
            <a:pPr lvl="1"/>
            <a:r>
              <a:rPr lang="en-US" sz="2000" dirty="0" smtClean="0">
                <a:latin typeface="Arial" panose="020B0604020202020204" pitchFamily="34" charset="0"/>
                <a:cs typeface="Arial" panose="020B0604020202020204" pitchFamily="34" charset="0"/>
              </a:rPr>
              <a:t>WorldCom’s board of directors continued to loan CEO Bernie </a:t>
            </a:r>
            <a:r>
              <a:rPr lang="en-US" sz="2000" dirty="0" err="1" smtClean="0">
                <a:latin typeface="Arial" panose="020B0604020202020204" pitchFamily="34" charset="0"/>
                <a:cs typeface="Arial" panose="020B0604020202020204" pitchFamily="34" charset="0"/>
              </a:rPr>
              <a:t>Ebbers</a:t>
            </a:r>
            <a:r>
              <a:rPr lang="en-US" sz="2000" dirty="0" smtClean="0">
                <a:latin typeface="Arial" panose="020B0604020202020204" pitchFamily="34" charset="0"/>
                <a:cs typeface="Arial" panose="020B0604020202020204" pitchFamily="34" charset="0"/>
              </a:rPr>
              <a:t> ridiculously large sums of money so he could meet his margin calls. Without these loans they knew </a:t>
            </a:r>
            <a:r>
              <a:rPr lang="en-US" sz="2000" dirty="0" err="1" smtClean="0">
                <a:latin typeface="Arial" panose="020B0604020202020204" pitchFamily="34" charset="0"/>
                <a:cs typeface="Arial" panose="020B0604020202020204" pitchFamily="34" charset="0"/>
              </a:rPr>
              <a:t>Ebbers</a:t>
            </a:r>
            <a:r>
              <a:rPr lang="en-US" sz="2000" dirty="0" smtClean="0">
                <a:latin typeface="Arial" panose="020B0604020202020204" pitchFamily="34" charset="0"/>
                <a:cs typeface="Arial" panose="020B0604020202020204" pitchFamily="34" charset="0"/>
              </a:rPr>
              <a:t> would have to sell his stock, which would drive down the price and harm the firm.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811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Rationalization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Arial" panose="020B0604020202020204" pitchFamily="34" charset="0"/>
                <a:cs typeface="Arial" panose="020B0604020202020204" pitchFamily="34" charset="0"/>
              </a:rPr>
              <a:t>Coming up with reasons to reduce cognitive dissonance in a misconduct situation</a:t>
            </a:r>
          </a:p>
          <a:p>
            <a:pPr lvl="1"/>
            <a:r>
              <a:rPr lang="en-US" dirty="0" smtClean="0">
                <a:latin typeface="Arial" panose="020B0604020202020204" pitchFamily="34" charset="0"/>
                <a:cs typeface="Arial" panose="020B0604020202020204" pitchFamily="34" charset="0"/>
              </a:rPr>
              <a:t>When faced with an unethical decision, the employee faces a dilemma because the action conflicts with his or her values and knowledge of what constitutes ethical conduct.</a:t>
            </a:r>
          </a:p>
          <a:p>
            <a:pPr lvl="1"/>
            <a:r>
              <a:rPr lang="en-US" dirty="0" smtClean="0">
                <a:latin typeface="Arial" panose="020B0604020202020204" pitchFamily="34" charset="0"/>
                <a:cs typeface="Arial" panose="020B0604020202020204" pitchFamily="34" charset="0"/>
              </a:rPr>
              <a:t>Rationalizations are excuses used to reduce this uncomfortable feeling by attempting to provide a valid reason for the misconduct.</a:t>
            </a:r>
          </a:p>
          <a:p>
            <a:pPr lvl="1"/>
            <a:r>
              <a:rPr lang="en-US" dirty="0" smtClean="0">
                <a:latin typeface="Arial" panose="020B0604020202020204" pitchFamily="34" charset="0"/>
                <a:cs typeface="Arial" panose="020B0604020202020204" pitchFamily="34" charset="0"/>
              </a:rPr>
              <a:t>Andy </a:t>
            </a:r>
            <a:r>
              <a:rPr lang="en-US" dirty="0" err="1" smtClean="0">
                <a:latin typeface="Arial" panose="020B0604020202020204" pitchFamily="34" charset="0"/>
                <a:cs typeface="Arial" panose="020B0604020202020204" pitchFamily="34" charset="0"/>
              </a:rPr>
              <a:t>Fastow</a:t>
            </a:r>
            <a:r>
              <a:rPr lang="en-US" dirty="0" smtClean="0">
                <a:latin typeface="Arial" panose="020B0604020202020204" pitchFamily="34" charset="0"/>
                <a:cs typeface="Arial" panose="020B0604020202020204" pitchFamily="34" charset="0"/>
              </a:rPr>
              <a:t> confessed he used rationalization when he committed fraud. He used phrases such as “everyone was doing it” and “it’s to help shareholders” to justify his misconduct. </a:t>
            </a:r>
          </a:p>
          <a:p>
            <a:pPr>
              <a:tabLst>
                <a:tab pos="1085850" algn="l"/>
              </a:tabLst>
            </a:pPr>
            <a:r>
              <a:rPr lang="en-US" dirty="0" smtClean="0">
                <a:latin typeface="Arial" panose="020B0604020202020204" pitchFamily="34" charset="0"/>
                <a:cs typeface="Arial" panose="020B0604020202020204" pitchFamily="34" charset="0"/>
              </a:rPr>
              <a:t>Common rationalizations include “Everyone is doing it”; “I deserve it,”; “It’s only one time.”</a:t>
            </a:r>
          </a:p>
          <a:p>
            <a:pPr lvl="1">
              <a:tabLst>
                <a:tab pos="1085850" algn="l"/>
              </a:tabLst>
            </a:pPr>
            <a:r>
              <a:rPr lang="en-US" dirty="0" smtClean="0">
                <a:latin typeface="Arial" panose="020B0604020202020204" pitchFamily="34" charset="0"/>
                <a:cs typeface="Arial" panose="020B0604020202020204" pitchFamily="34" charset="0"/>
              </a:rPr>
              <a:t>Employee theft and employee sabotage are likely to make use of rationalization to justify their behavior—“I’m not getting treated the way I deserve, so this is a way to make it even.”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7057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Groupthink</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69848" y="1393371"/>
            <a:ext cx="10058400" cy="5159829"/>
          </a:xfrm>
        </p:spPr>
        <p:txBody>
          <a:bodyPr>
            <a:normAutofit fontScale="70000" lnSpcReduction="20000"/>
          </a:bodyPr>
          <a:lstStyle/>
          <a:p>
            <a:r>
              <a:rPr lang="en-US" dirty="0" smtClean="0">
                <a:latin typeface="Arial" panose="020B0604020202020204" pitchFamily="34" charset="0"/>
                <a:cs typeface="Arial" panose="020B0604020202020204" pitchFamily="34" charset="0"/>
              </a:rPr>
              <a:t>Occurs when an employee goes along with the crowd even when he or she believes the decision or action is wrong.</a:t>
            </a:r>
          </a:p>
          <a:p>
            <a:pPr lvl="1"/>
            <a:r>
              <a:rPr lang="en-US" dirty="0" smtClean="0">
                <a:latin typeface="Arial" panose="020B0604020202020204" pitchFamily="34" charset="0"/>
                <a:cs typeface="Arial" panose="020B0604020202020204" pitchFamily="34" charset="0"/>
                <a:hlinkClick r:id="rId3"/>
              </a:rPr>
              <a:t>Asch experiments</a:t>
            </a:r>
            <a:r>
              <a:rPr lang="en-US" dirty="0" smtClean="0">
                <a:latin typeface="Arial" panose="020B0604020202020204" pitchFamily="34" charset="0"/>
                <a:cs typeface="Arial" panose="020B0604020202020204" pitchFamily="34" charset="0"/>
              </a:rPr>
              <a:t>: To test whether a participant would give an obviously wrong answer because everyone else did so; 75% of participants gave an incorrect answer to at least one question.</a:t>
            </a:r>
          </a:p>
          <a:p>
            <a:pPr lvl="1"/>
            <a:r>
              <a:rPr lang="en-US" dirty="0" smtClean="0">
                <a:latin typeface="Arial" panose="020B0604020202020204" pitchFamily="34" charset="0"/>
                <a:cs typeface="Arial" panose="020B0604020202020204" pitchFamily="34" charset="0"/>
              </a:rPr>
              <a:t>The Challenger explosion: While there had been concerns over the O-rings on the shuttle, the burden was placed on contractors to prove that the O-rings were unsafe rather than to prove that they were safe.</a:t>
            </a:r>
          </a:p>
          <a:p>
            <a:r>
              <a:rPr lang="en-US" dirty="0" smtClean="0">
                <a:latin typeface="Arial" panose="020B0604020202020204" pitchFamily="34" charset="0"/>
                <a:cs typeface="Arial" panose="020B0604020202020204" pitchFamily="34" charset="0"/>
              </a:rPr>
              <a:t>The </a:t>
            </a:r>
            <a:r>
              <a:rPr lang="en-US" i="1" dirty="0" smtClean="0">
                <a:latin typeface="Arial" panose="020B0604020202020204" pitchFamily="34" charset="0"/>
                <a:cs typeface="Arial" panose="020B0604020202020204" pitchFamily="34" charset="0"/>
                <a:hlinkClick r:id="rId4"/>
              </a:rPr>
              <a:t>Harvard Business Review </a:t>
            </a:r>
            <a:r>
              <a:rPr lang="en-US" dirty="0" smtClean="0">
                <a:latin typeface="Arial" panose="020B0604020202020204" pitchFamily="34" charset="0"/>
                <a:cs typeface="Arial" panose="020B0604020202020204" pitchFamily="34" charset="0"/>
              </a:rPr>
              <a:t>calls groupthink the “Kryptonite of leadership” as strong leaders must be willing to do what they think is the right course of action.</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Best way to avoid trap of groupthink: Be willing to stand out from the crowd.</a:t>
            </a:r>
          </a:p>
          <a:p>
            <a:pPr lvl="1"/>
            <a:r>
              <a:rPr lang="en-US" dirty="0" smtClean="0">
                <a:latin typeface="Arial" panose="020B0604020202020204" pitchFamily="34" charset="0"/>
                <a:cs typeface="Arial" panose="020B0604020202020204" pitchFamily="34" charset="0"/>
              </a:rPr>
              <a:t>In the Asch experiments, those participants that resisted complying with the crowd exhibited more confidence or simply seemed to feel like they had a responsibility to give what they felt was the right answer despite their discomfort.</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81333" y="0"/>
            <a:ext cx="1652631" cy="1551299"/>
          </a:xfrm>
          <a:prstGeom prst="rect">
            <a:avLst/>
          </a:prstGeom>
        </p:spPr>
      </p:pic>
    </p:spTree>
    <p:extLst>
      <p:ext uri="{BB962C8B-B14F-4D97-AF65-F5344CB8AC3E}">
        <p14:creationId xmlns:p14="http://schemas.microsoft.com/office/powerpoint/2010/main" val="3882933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software_pira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software_piracy</Template>
  <TotalTime>253</TotalTime>
  <Words>2162</Words>
  <Application>Microsoft Office PowerPoint</Application>
  <PresentationFormat>Custom</PresentationFormat>
  <Paragraphs>130</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software_piracy</vt:lpstr>
      <vt:lpstr>On the Road to Unethical Conduct</vt:lpstr>
      <vt:lpstr>PowerPoint Presentation</vt:lpstr>
      <vt:lpstr>Betty Vinson from WorldCom</vt:lpstr>
      <vt:lpstr>Common Reasons for Misconduct</vt:lpstr>
      <vt:lpstr>Pressure</vt:lpstr>
      <vt:lpstr>Foot in the Door</vt:lpstr>
      <vt:lpstr>The Greater Good</vt:lpstr>
      <vt:lpstr>Rationalization </vt:lpstr>
      <vt:lpstr>Groupthink</vt:lpstr>
      <vt:lpstr>Authority</vt:lpstr>
      <vt:lpstr>No Way Out</vt:lpstr>
      <vt:lpstr>Self-Serving Bias</vt:lpstr>
      <vt:lpstr>Greed and Narcissism </vt:lpstr>
      <vt:lpstr>Final Thoughts…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Road to Unethical Conduct</dc:title>
  <dc:creator>Jennifer Sawayda</dc:creator>
  <cp:lastModifiedBy>Jennifer</cp:lastModifiedBy>
  <cp:revision>48</cp:revision>
  <dcterms:created xsi:type="dcterms:W3CDTF">2014-10-10T21:15:59Z</dcterms:created>
  <dcterms:modified xsi:type="dcterms:W3CDTF">2014-10-14T21:30:19Z</dcterms:modified>
</cp:coreProperties>
</file>