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8" r:id="rId14"/>
    <p:sldId id="268" r:id="rId15"/>
    <p:sldId id="269" r:id="rId16"/>
    <p:sldId id="270" r:id="rId17"/>
    <p:sldId id="271" r:id="rId18"/>
    <p:sldId id="272" r:id="rId19"/>
    <p:sldId id="273" r:id="rId20"/>
    <p:sldId id="274" r:id="rId21"/>
    <p:sldId id="277" r:id="rId22"/>
    <p:sldId id="275" r:id="rId23"/>
    <p:sldId id="279" r:id="rId24"/>
    <p:sldId id="276"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008" y="26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8527F-47A7-4EA8-B633-A8FADB86685A}" type="datetimeFigureOut">
              <a:rPr lang="en-US" smtClean="0"/>
              <a:t>3/11/2013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625BF1-B1E0-4DAF-8EFB-429B0556AD6B}" type="slidenum">
              <a:rPr lang="en-US" smtClean="0"/>
              <a:t>‹#›</a:t>
            </a:fld>
            <a:endParaRPr lang="en-US"/>
          </a:p>
        </p:txBody>
      </p:sp>
    </p:spTree>
    <p:extLst>
      <p:ext uri="{BB962C8B-B14F-4D97-AF65-F5344CB8AC3E}">
        <p14:creationId xmlns:p14="http://schemas.microsoft.com/office/powerpoint/2010/main" val="147002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a:t>
            </a:fld>
            <a:endParaRPr lang="en-US"/>
          </a:p>
        </p:txBody>
      </p:sp>
    </p:spTree>
    <p:extLst>
      <p:ext uri="{BB962C8B-B14F-4D97-AF65-F5344CB8AC3E}">
        <p14:creationId xmlns:p14="http://schemas.microsoft.com/office/powerpoint/2010/main" val="19583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Fred W. Morgan &amp; Jeffrey J. </a:t>
            </a:r>
            <a:r>
              <a:rPr lang="en-US" baseline="0" dirty="0" err="1" smtClean="0"/>
              <a:t>Stoltman</a:t>
            </a:r>
            <a:r>
              <a:rPr lang="en-US" baseline="0" dirty="0" smtClean="0"/>
              <a:t> (1997). “Advertising and Product Liability Litigation.” </a:t>
            </a:r>
            <a:r>
              <a:rPr lang="en-US" i="1" baseline="0" dirty="0" smtClean="0"/>
              <a:t>The Journal of Advertising 26</a:t>
            </a:r>
            <a:r>
              <a:rPr lang="en-US" i="0" baseline="0" dirty="0" smtClean="0"/>
              <a:t>(2), pp. 63-75.</a:t>
            </a:r>
            <a:endParaRPr lang="en-US" baseline="0" dirty="0" smtClean="0"/>
          </a:p>
          <a:p>
            <a:endParaRPr lang="en-US" dirty="0" smtClean="0"/>
          </a:p>
          <a:p>
            <a:r>
              <a:rPr lang="en-US" dirty="0" smtClean="0"/>
              <a:t>A good example of implied</a:t>
            </a:r>
            <a:r>
              <a:rPr lang="en-US" baseline="0" dirty="0" smtClean="0"/>
              <a:t> warranty is </a:t>
            </a:r>
            <a:r>
              <a:rPr lang="en-US" i="1" baseline="0" dirty="0" smtClean="0"/>
              <a:t>King v. Kayak Manufacturing </a:t>
            </a:r>
            <a:r>
              <a:rPr lang="en-US" i="0" baseline="0" dirty="0" smtClean="0"/>
              <a:t>(1989). In this case, the company showed brochures and ads of people diving into their swimming pools. When a consumer sued the firm after being injured diving into his swimming pool, the courts upheld that the advertisements implied that such diving activities were safe.</a:t>
            </a:r>
          </a:p>
          <a:p>
            <a:endParaRPr lang="en-US" i="0" baseline="0" dirty="0" smtClean="0"/>
          </a:p>
          <a:p>
            <a:r>
              <a:rPr lang="en-US" i="0" baseline="0" dirty="0" smtClean="0"/>
              <a:t>On the other hand, consumers who are aware or should be aware of the dangers of an activity might find it harder to make their case. When an underage teenager claimed that he relied on an advertisement from a beer company (</a:t>
            </a:r>
            <a:r>
              <a:rPr lang="en-US" i="1" baseline="0" dirty="0" smtClean="0"/>
              <a:t>Smith v. Anheuser-Busch 1991) </a:t>
            </a:r>
            <a:r>
              <a:rPr lang="en-US" i="0" baseline="0" dirty="0" smtClean="0"/>
              <a:t>that it was safe to drive while intoxicated, the court dismissed his claims. They ruled that the teenager had or should have had sufficient knowledge that driving drunk was unsafe.</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9625BF1-B1E0-4DAF-8EFB-429B0556AD6B}" type="slidenum">
              <a:rPr lang="en-US" smtClean="0"/>
              <a:t>10</a:t>
            </a:fld>
            <a:endParaRPr lang="en-US"/>
          </a:p>
        </p:txBody>
      </p:sp>
    </p:spTree>
    <p:extLst>
      <p:ext uri="{BB962C8B-B14F-4D97-AF65-F5344CB8AC3E}">
        <p14:creationId xmlns:p14="http://schemas.microsoft.com/office/powerpoint/2010/main" val="6484237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a:t>
            </a:r>
            <a:r>
              <a:rPr lang="en-US" baseline="0" dirty="0" smtClean="0"/>
              <a:t> Fred W. Morgan &amp; Jeffrey J. </a:t>
            </a:r>
            <a:r>
              <a:rPr lang="en-US" baseline="0" dirty="0" err="1" smtClean="0"/>
              <a:t>Stoltman</a:t>
            </a:r>
            <a:r>
              <a:rPr lang="en-US" baseline="0" dirty="0" smtClean="0"/>
              <a:t> (1997). “Advertising and Product Liability Litigation.” </a:t>
            </a:r>
            <a:r>
              <a:rPr lang="en-US" i="1" baseline="0" dirty="0" smtClean="0"/>
              <a:t>The Journal of Advertising 26</a:t>
            </a:r>
            <a:r>
              <a:rPr lang="en-US" i="0" baseline="0" dirty="0" smtClean="0"/>
              <a:t>(2), pp. 63-75.</a:t>
            </a:r>
            <a:endParaRPr lang="en-US" baseline="0" dirty="0" smtClean="0"/>
          </a:p>
          <a:p>
            <a:endParaRPr lang="en-US" dirty="0" smtClean="0"/>
          </a:p>
          <a:p>
            <a:r>
              <a:rPr lang="en-US" dirty="0" smtClean="0"/>
              <a:t>Intentional</a:t>
            </a:r>
            <a:r>
              <a:rPr lang="en-US" baseline="0" dirty="0" smtClean="0"/>
              <a:t> misrepresentation is harder to prove because it involves determining the company’s intent, which is nearly impossible to know for sure.</a:t>
            </a:r>
          </a:p>
          <a:p>
            <a:endParaRPr lang="en-US" baseline="0" dirty="0" smtClean="0"/>
          </a:p>
          <a:p>
            <a:r>
              <a:rPr lang="en-US" baseline="0" dirty="0" smtClean="0"/>
              <a:t>One example that has recently been looked at by regulators is misleading mortgage advertising. The FTC and CFPB sent out warning letters to several mortgage companies stating that their advertisements could be misleading consumers about reverse mortgages and other products that would require a major financial commitment (and thus which could be harmful if consumers are convinced to purchase these products based on faulty information). Many of the issues cited were not necessarily incorrect information, but they implied something that wasn’t true. For instance, ads that had eagles on them were determined to be potentially misleading as it might cause the consumer to think the company is involved with a federal program. </a:t>
            </a:r>
          </a:p>
          <a:p>
            <a:endParaRPr lang="en-US" baseline="0" dirty="0" smtClean="0"/>
          </a:p>
          <a:p>
            <a:r>
              <a:rPr lang="en-US" baseline="0" dirty="0" smtClean="0"/>
              <a:t>Source: Jim </a:t>
            </a:r>
            <a:r>
              <a:rPr lang="en-US" baseline="0" dirty="0" err="1" smtClean="0"/>
              <a:t>Puzzanghera</a:t>
            </a:r>
            <a:r>
              <a:rPr lang="en-US" baseline="0" dirty="0" smtClean="0"/>
              <a:t>, “Federal regulators investigate misleading mortgage ads,” </a:t>
            </a:r>
            <a:r>
              <a:rPr lang="en-US" i="1" baseline="0" dirty="0" smtClean="0"/>
              <a:t>Los Angeles, </a:t>
            </a:r>
            <a:r>
              <a:rPr lang="en-US" i="0" baseline="0" dirty="0" smtClean="0"/>
              <a:t>November 19, 2012, http://articles.latimes.com/2012/nov/19/business/la-fi-mo-mortgage-ads-regulators-20121119 (accessed January 3, 2012).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11</a:t>
            </a:fld>
            <a:endParaRPr lang="en-US"/>
          </a:p>
        </p:txBody>
      </p:sp>
    </p:spTree>
    <p:extLst>
      <p:ext uri="{BB962C8B-B14F-4D97-AF65-F5344CB8AC3E}">
        <p14:creationId xmlns:p14="http://schemas.microsoft.com/office/powerpoint/2010/main" val="320749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Fred W. Morgan &amp; Jeffrey J. </a:t>
            </a:r>
            <a:r>
              <a:rPr lang="en-US" baseline="0" dirty="0" err="1" smtClean="0"/>
              <a:t>Stoltman</a:t>
            </a:r>
            <a:r>
              <a:rPr lang="en-US" baseline="0" dirty="0" smtClean="0"/>
              <a:t> (1997). “Advertising and Product Liability Litigation.” </a:t>
            </a:r>
            <a:r>
              <a:rPr lang="en-US" i="1" baseline="0" dirty="0" smtClean="0"/>
              <a:t>The Journal of Advertising 26</a:t>
            </a:r>
            <a:r>
              <a:rPr lang="en-US" i="0" baseline="0" dirty="0" smtClean="0"/>
              <a:t>(2), pp. 63-75.</a:t>
            </a:r>
            <a:endParaRPr lang="en-US" baseline="0" dirty="0" smtClean="0"/>
          </a:p>
          <a:p>
            <a:endParaRPr lang="en-US" dirty="0" smtClean="0"/>
          </a:p>
          <a:p>
            <a:r>
              <a:rPr lang="en-US" dirty="0" smtClean="0"/>
              <a:t>Again, reasonableness and consumer awareness play a large part in determining</a:t>
            </a:r>
            <a:r>
              <a:rPr lang="en-US" baseline="0" dirty="0" smtClean="0"/>
              <a:t> whether a company is found to be negligent or have strict liability. </a:t>
            </a:r>
          </a:p>
          <a:p>
            <a:endParaRPr lang="en-US" baseline="0" dirty="0" smtClean="0"/>
          </a:p>
          <a:p>
            <a:r>
              <a:rPr lang="en-US" baseline="0" dirty="0" smtClean="0"/>
              <a:t>In the instance of </a:t>
            </a:r>
            <a:r>
              <a:rPr lang="en-US" i="1" baseline="0" dirty="0" smtClean="0"/>
              <a:t>Schaffer v. AMF</a:t>
            </a:r>
            <a:r>
              <a:rPr lang="en-US" i="0" baseline="0" dirty="0" smtClean="0"/>
              <a:t> (1988), a man injured in a motorcycle accident claimed that he was injured because the manufacturer implied through advertising that motorcycles were safer than they really were. However, he admitted that he had ridden motorcycles for six years and had previous knowledge that he could get hit. Because he was presumed to have clear knowledge about the dangers, his claims were dismissed.</a:t>
            </a:r>
          </a:p>
          <a:p>
            <a:endParaRPr lang="en-US" i="0" baseline="0" dirty="0" smtClean="0"/>
          </a:p>
          <a:p>
            <a:r>
              <a:rPr lang="en-US" i="0" baseline="0" dirty="0" smtClean="0"/>
              <a:t>A case of negligence involving advertising: </a:t>
            </a:r>
            <a:r>
              <a:rPr lang="en-US" i="1" baseline="0" dirty="0" smtClean="0"/>
              <a:t>Manchester v. National Gypsum </a:t>
            </a:r>
            <a:r>
              <a:rPr lang="en-US" i="0" baseline="0" dirty="0" smtClean="0"/>
              <a:t>(1986)—it was clear from the company’s advertising that it knew about dangers of asbestos to health but that it chose to downplay them in its advertising. The company was found to be negligent due its prior knowledge of the risks involved.</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12</a:t>
            </a:fld>
            <a:endParaRPr lang="en-US"/>
          </a:p>
        </p:txBody>
      </p:sp>
    </p:spTree>
    <p:extLst>
      <p:ext uri="{BB962C8B-B14F-4D97-AF65-F5344CB8AC3E}">
        <p14:creationId xmlns:p14="http://schemas.microsoft.com/office/powerpoint/2010/main" val="26359065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13</a:t>
            </a:fld>
            <a:endParaRPr lang="en-US"/>
          </a:p>
        </p:txBody>
      </p:sp>
    </p:spTree>
    <p:extLst>
      <p:ext uri="{BB962C8B-B14F-4D97-AF65-F5344CB8AC3E}">
        <p14:creationId xmlns:p14="http://schemas.microsoft.com/office/powerpoint/2010/main" val="1915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14</a:t>
            </a:fld>
            <a:endParaRPr lang="en-US"/>
          </a:p>
        </p:txBody>
      </p:sp>
    </p:spTree>
    <p:extLst>
      <p:ext uri="{BB962C8B-B14F-4D97-AF65-F5344CB8AC3E}">
        <p14:creationId xmlns:p14="http://schemas.microsoft.com/office/powerpoint/2010/main" val="831444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15</a:t>
            </a:fld>
            <a:endParaRPr lang="en-US"/>
          </a:p>
        </p:txBody>
      </p:sp>
    </p:spTree>
    <p:extLst>
      <p:ext uri="{BB962C8B-B14F-4D97-AF65-F5344CB8AC3E}">
        <p14:creationId xmlns:p14="http://schemas.microsoft.com/office/powerpoint/2010/main" val="768552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endParaRPr lang="en-US" dirty="0" smtClean="0"/>
          </a:p>
          <a:p>
            <a:endParaRPr lang="en-US" dirty="0" smtClean="0"/>
          </a:p>
          <a:p>
            <a:r>
              <a:rPr lang="en-US" dirty="0" smtClean="0"/>
              <a:t>Express</a:t>
            </a:r>
            <a:r>
              <a:rPr lang="en-US" baseline="0" dirty="0" smtClean="0"/>
              <a:t> warranty: Ford Motor v. Lemieux, 1967. Brochures during a sales presentation showed a certain Ford vehicle going off road. This created an express warranty that the vehicle could go off road, and the company was held liable for damages when the client faced mechanical difficulties after trying to do the same thing.</a:t>
            </a:r>
          </a:p>
          <a:p>
            <a:endParaRPr lang="en-US" baseline="0" dirty="0" smtClean="0"/>
          </a:p>
          <a:p>
            <a:r>
              <a:rPr lang="en-US" baseline="0" dirty="0" smtClean="0"/>
              <a:t>Implied warranty: Frey v. Montgomery Ward, 1977. A client bought a heater from Montgomery Ward and told the salesperson he was going to use the heater in a trailer where he was raising chinchillas. Despite knowledge of the dangers, the salesperson failed to inform the buyer about the dangers of the using the space heater in this way. This created an implied warranty that there was nothing wrong with this usage. When the trailer burned down and killed the chinchillas, the company was held responsible for damages.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16</a:t>
            </a:fld>
            <a:endParaRPr lang="en-US"/>
          </a:p>
        </p:txBody>
      </p:sp>
    </p:spTree>
    <p:extLst>
      <p:ext uri="{BB962C8B-B14F-4D97-AF65-F5344CB8AC3E}">
        <p14:creationId xmlns:p14="http://schemas.microsoft.com/office/powerpoint/2010/main" val="19755901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17</a:t>
            </a:fld>
            <a:endParaRPr lang="en-US"/>
          </a:p>
        </p:txBody>
      </p:sp>
    </p:spTree>
    <p:extLst>
      <p:ext uri="{BB962C8B-B14F-4D97-AF65-F5344CB8AC3E}">
        <p14:creationId xmlns:p14="http://schemas.microsoft.com/office/powerpoint/2010/main" val="34872563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endParaRPr lang="en-US" dirty="0" smtClean="0"/>
          </a:p>
          <a:p>
            <a:endParaRPr lang="en-US" dirty="0" smtClean="0"/>
          </a:p>
          <a:p>
            <a:r>
              <a:rPr lang="en-US" dirty="0" smtClean="0"/>
              <a:t>Okay if these statements</a:t>
            </a:r>
            <a:r>
              <a:rPr lang="en-US" baseline="0" dirty="0" smtClean="0"/>
              <a:t> are general means of comparison, but not if it is intended to injure the competing party.</a:t>
            </a:r>
          </a:p>
          <a:p>
            <a:endParaRPr lang="en-US" baseline="0" dirty="0" smtClean="0"/>
          </a:p>
          <a:p>
            <a:r>
              <a:rPr lang="en-US" baseline="0" dirty="0" smtClean="0"/>
              <a:t>Must be made knowingly and with malice.</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18</a:t>
            </a:fld>
            <a:endParaRPr lang="en-US"/>
          </a:p>
        </p:txBody>
      </p:sp>
    </p:spTree>
    <p:extLst>
      <p:ext uri="{BB962C8B-B14F-4D97-AF65-F5344CB8AC3E}">
        <p14:creationId xmlns:p14="http://schemas.microsoft.com/office/powerpoint/2010/main" val="5627014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p>
          <a:p>
            <a:pPr marL="0" marR="0" indent="0" algn="l" defTabSz="914400" rtl="0" eaLnBrk="1" fontAlgn="auto" latinLnBrk="0" hangingPunct="1">
              <a:lnSpc>
                <a:spcPct val="100000"/>
              </a:lnSpc>
              <a:spcBef>
                <a:spcPts val="0"/>
              </a:spcBef>
              <a:spcAft>
                <a:spcPts val="0"/>
              </a:spcAft>
              <a:buClrTx/>
              <a:buSzTx/>
              <a:buFontTx/>
              <a:buNone/>
              <a:tabLst/>
              <a:defRPr/>
            </a:pPr>
            <a:endParaRPr lang="en-US" i="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Scott v. Mid-Carolina Homes (1987): After contracting to sell</a:t>
            </a:r>
            <a:r>
              <a:rPr lang="en-US" baseline="0" dirty="0" smtClean="0"/>
              <a:t> a mobile home to a customer, the sales representative found he could sell the mobile home to another customer for twice the price. He fabricated a story saying the mobile home in question was defective and could not be sold according to state law. This is an example of intentional misrepresentation.</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19</a:t>
            </a:fld>
            <a:endParaRPr lang="en-US"/>
          </a:p>
        </p:txBody>
      </p:sp>
    </p:spTree>
    <p:extLst>
      <p:ext uri="{BB962C8B-B14F-4D97-AF65-F5344CB8AC3E}">
        <p14:creationId xmlns:p14="http://schemas.microsoft.com/office/powerpoint/2010/main" val="3655503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2</a:t>
            </a:fld>
            <a:endParaRPr lang="en-US"/>
          </a:p>
        </p:txBody>
      </p:sp>
    </p:spTree>
    <p:extLst>
      <p:ext uri="{BB962C8B-B14F-4D97-AF65-F5344CB8AC3E}">
        <p14:creationId xmlns:p14="http://schemas.microsoft.com/office/powerpoint/2010/main" val="6035478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20</a:t>
            </a:fld>
            <a:endParaRPr lang="en-US"/>
          </a:p>
        </p:txBody>
      </p:sp>
    </p:spTree>
    <p:extLst>
      <p:ext uri="{BB962C8B-B14F-4D97-AF65-F5344CB8AC3E}">
        <p14:creationId xmlns:p14="http://schemas.microsoft.com/office/powerpoint/2010/main" val="15597993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Karl A. </a:t>
            </a:r>
            <a:r>
              <a:rPr lang="en-US" dirty="0" err="1" smtClean="0"/>
              <a:t>Boedecker</a:t>
            </a:r>
            <a:r>
              <a:rPr lang="en-US" dirty="0" smtClean="0"/>
              <a:t>,</a:t>
            </a:r>
            <a:r>
              <a:rPr lang="en-US" baseline="0" dirty="0" smtClean="0"/>
              <a:t> Fred W. Morgan, &amp; </a:t>
            </a:r>
            <a:r>
              <a:rPr lang="en-US" baseline="0" dirty="0" err="1" smtClean="0"/>
              <a:t>Jefferey</a:t>
            </a:r>
            <a:r>
              <a:rPr lang="en-US" baseline="0" dirty="0" smtClean="0"/>
              <a:t> J. </a:t>
            </a:r>
            <a:r>
              <a:rPr lang="en-US" baseline="0" dirty="0" err="1" smtClean="0"/>
              <a:t>Stoltman</a:t>
            </a:r>
            <a:r>
              <a:rPr lang="en-US" baseline="0" dirty="0" smtClean="0"/>
              <a:t> (1991). “Legal Dimensions of Salespersons’ Statements: A Review and Managerial Suggestions.” </a:t>
            </a:r>
            <a:r>
              <a:rPr lang="en-US" i="1" baseline="0" dirty="0" smtClean="0"/>
              <a:t>Journal of Marketing 55</a:t>
            </a:r>
            <a:r>
              <a:rPr lang="en-US" i="0" baseline="0" dirty="0" smtClean="0"/>
              <a:t>, pp. 70-80.</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21</a:t>
            </a:fld>
            <a:endParaRPr lang="en-US"/>
          </a:p>
        </p:txBody>
      </p:sp>
    </p:spTree>
    <p:extLst>
      <p:ext uri="{BB962C8B-B14F-4D97-AF65-F5344CB8AC3E}">
        <p14:creationId xmlns:p14="http://schemas.microsoft.com/office/powerpoint/2010/main" val="1559799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22</a:t>
            </a:fld>
            <a:endParaRPr lang="en-US"/>
          </a:p>
        </p:txBody>
      </p:sp>
    </p:spTree>
    <p:extLst>
      <p:ext uri="{BB962C8B-B14F-4D97-AF65-F5344CB8AC3E}">
        <p14:creationId xmlns:p14="http://schemas.microsoft.com/office/powerpoint/2010/main" val="14754514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Fred W. Morgan (1999). Product Liability Obligations of Component Suppliers. </a:t>
            </a:r>
            <a:r>
              <a:rPr lang="en-US" sz="1200" i="1" kern="1200" dirty="0" smtClean="0">
                <a:solidFill>
                  <a:schemeClr val="tx1"/>
                </a:solidFill>
                <a:effectLst/>
                <a:latin typeface="+mn-lt"/>
                <a:ea typeface="+mn-ea"/>
                <a:cs typeface="+mn-cs"/>
              </a:rPr>
              <a:t>Journal of Public Policy &amp; Marketing 18</a:t>
            </a:r>
            <a:r>
              <a:rPr lang="en-US" sz="1200" kern="1200" dirty="0" smtClean="0">
                <a:solidFill>
                  <a:schemeClr val="tx1"/>
                </a:solidFill>
                <a:effectLst/>
                <a:latin typeface="+mn-lt"/>
                <a:ea typeface="+mn-ea"/>
                <a:cs typeface="+mn-cs"/>
              </a:rPr>
              <a:t>(2): 189-196.</a:t>
            </a:r>
          </a:p>
          <a:p>
            <a:endParaRPr lang="en-US" dirty="0" smtClean="0"/>
          </a:p>
          <a:p>
            <a:endParaRPr lang="en-US" dirty="0" smtClean="0"/>
          </a:p>
          <a:p>
            <a:r>
              <a:rPr lang="en-US" dirty="0" smtClean="0"/>
              <a:t>According</a:t>
            </a:r>
            <a:r>
              <a:rPr lang="en-US" baseline="0" dirty="0" smtClean="0"/>
              <a:t> to Morgan, “</a:t>
            </a:r>
            <a:r>
              <a:rPr lang="en-US" sz="1200" kern="1200" dirty="0" smtClean="0">
                <a:solidFill>
                  <a:schemeClr val="tx1"/>
                </a:solidFill>
                <a:effectLst/>
                <a:latin typeface="+mn-lt"/>
                <a:ea typeface="+mn-ea"/>
                <a:cs typeface="+mn-cs"/>
              </a:rPr>
              <a:t>The company using the components is responsible for inspecting and testing them to determine if they were manufactured properly and are in working order” (p. 189).”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23</a:t>
            </a:fld>
            <a:endParaRPr lang="en-US"/>
          </a:p>
        </p:txBody>
      </p:sp>
    </p:spTree>
    <p:extLst>
      <p:ext uri="{BB962C8B-B14F-4D97-AF65-F5344CB8AC3E}">
        <p14:creationId xmlns:p14="http://schemas.microsoft.com/office/powerpoint/2010/main" val="4479507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Fred W. Morgan (1999). Product Liability Obligations of Component Suppliers. </a:t>
            </a:r>
            <a:r>
              <a:rPr lang="en-US" sz="1200" i="1" kern="1200" dirty="0" smtClean="0">
                <a:solidFill>
                  <a:schemeClr val="tx1"/>
                </a:solidFill>
                <a:effectLst/>
                <a:latin typeface="+mn-lt"/>
                <a:ea typeface="+mn-ea"/>
                <a:cs typeface="+mn-cs"/>
              </a:rPr>
              <a:t>Journal of Public Policy &amp; Marketing 18</a:t>
            </a:r>
            <a:r>
              <a:rPr lang="en-US" sz="1200" kern="1200" dirty="0" smtClean="0">
                <a:solidFill>
                  <a:schemeClr val="tx1"/>
                </a:solidFill>
                <a:effectLst/>
                <a:latin typeface="+mn-lt"/>
                <a:ea typeface="+mn-ea"/>
                <a:cs typeface="+mn-cs"/>
              </a:rPr>
              <a:t>(2): 189-196.</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24</a:t>
            </a:fld>
            <a:endParaRPr lang="en-US"/>
          </a:p>
        </p:txBody>
      </p:sp>
    </p:spTree>
    <p:extLst>
      <p:ext uri="{BB962C8B-B14F-4D97-AF65-F5344CB8AC3E}">
        <p14:creationId xmlns:p14="http://schemas.microsoft.com/office/powerpoint/2010/main" val="3247584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Fred W. Morgan (1999). Product Liability Obligations of Component Suppliers. </a:t>
            </a:r>
            <a:r>
              <a:rPr lang="en-US" sz="1200" i="1" kern="1200" dirty="0" smtClean="0">
                <a:solidFill>
                  <a:schemeClr val="tx1"/>
                </a:solidFill>
                <a:effectLst/>
                <a:latin typeface="+mn-lt"/>
                <a:ea typeface="+mn-ea"/>
                <a:cs typeface="+mn-cs"/>
              </a:rPr>
              <a:t>Journal of Public Policy &amp; Marketing 18</a:t>
            </a:r>
            <a:r>
              <a:rPr lang="en-US" sz="1200" kern="1200" dirty="0" smtClean="0">
                <a:solidFill>
                  <a:schemeClr val="tx1"/>
                </a:solidFill>
                <a:effectLst/>
                <a:latin typeface="+mn-lt"/>
                <a:ea typeface="+mn-ea"/>
                <a:cs typeface="+mn-cs"/>
              </a:rPr>
              <a:t>(2): 189-196.</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25</a:t>
            </a:fld>
            <a:endParaRPr lang="en-US"/>
          </a:p>
        </p:txBody>
      </p:sp>
    </p:spTree>
    <p:extLst>
      <p:ext uri="{BB962C8B-B14F-4D97-AF65-F5344CB8AC3E}">
        <p14:creationId xmlns:p14="http://schemas.microsoft.com/office/powerpoint/2010/main" val="32475844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Fred W. Morgan (1999). Product Liability Obligations of Component Suppliers. </a:t>
            </a:r>
            <a:r>
              <a:rPr lang="en-US" sz="1200" i="1" kern="1200" dirty="0" smtClean="0">
                <a:solidFill>
                  <a:schemeClr val="tx1"/>
                </a:solidFill>
                <a:effectLst/>
                <a:latin typeface="+mn-lt"/>
                <a:ea typeface="+mn-ea"/>
                <a:cs typeface="+mn-cs"/>
              </a:rPr>
              <a:t>Journal of Public Policy &amp; Marketing 18</a:t>
            </a:r>
            <a:r>
              <a:rPr lang="en-US" sz="1200" kern="1200" dirty="0" smtClean="0">
                <a:solidFill>
                  <a:schemeClr val="tx1"/>
                </a:solidFill>
                <a:effectLst/>
                <a:latin typeface="+mn-lt"/>
                <a:ea typeface="+mn-ea"/>
                <a:cs typeface="+mn-cs"/>
              </a:rPr>
              <a:t>(2): 189-196.</a:t>
            </a:r>
          </a:p>
          <a:p>
            <a:endParaRPr lang="en-US" dirty="0" smtClean="0"/>
          </a:p>
          <a:p>
            <a:r>
              <a:rPr lang="en-US" dirty="0" smtClean="0"/>
              <a:t>This</a:t>
            </a:r>
            <a:r>
              <a:rPr lang="en-US" baseline="0" dirty="0" smtClean="0"/>
              <a:t> argument emphasizes the plaintiff’s recovery and assumes suppliers, including component parts, have special knowledge of the dangers of their parts or products.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is particularly relevant for independent third parties working under another company and franchisers. In </a:t>
            </a:r>
            <a:r>
              <a:rPr lang="en-US" sz="1200" i="1" kern="1200" dirty="0" smtClean="0">
                <a:solidFill>
                  <a:schemeClr val="tx1"/>
                </a:solidFill>
                <a:effectLst/>
                <a:latin typeface="+mn-lt"/>
                <a:ea typeface="+mn-ea"/>
                <a:cs typeface="+mn-cs"/>
              </a:rPr>
              <a:t>Jackson v. Power </a:t>
            </a:r>
            <a:r>
              <a:rPr lang="en-US" sz="1200" kern="1200" dirty="0" smtClean="0">
                <a:solidFill>
                  <a:schemeClr val="tx1"/>
                </a:solidFill>
                <a:effectLst/>
                <a:latin typeface="+mn-lt"/>
                <a:ea typeface="+mn-ea"/>
                <a:cs typeface="+mn-cs"/>
              </a:rPr>
              <a:t>(1987), an independent contractor in a hospital failed to order tests that could have saved a man his kidneys. The hospital was held liable even though the man was not technically an employee as it was charged responsible for overseeing the entire enterprise. In many cases of franchisee lawsuits, franchisors can also be held responsible even though they don’t directly oversee the franchisee because the franchisee carries the franchisor’s name and would appear to be operating the franchisee in the customer’s mind (though not necessarily in reality).</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26</a:t>
            </a:fld>
            <a:endParaRPr lang="en-US"/>
          </a:p>
        </p:txBody>
      </p:sp>
    </p:spTree>
    <p:extLst>
      <p:ext uri="{BB962C8B-B14F-4D97-AF65-F5344CB8AC3E}">
        <p14:creationId xmlns:p14="http://schemas.microsoft.com/office/powerpoint/2010/main" val="14992351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Fred W. Morgan (1999). Product Liability Obligations of Component Suppliers. </a:t>
            </a:r>
            <a:r>
              <a:rPr lang="en-US" sz="1200" i="1" kern="1200" dirty="0" smtClean="0">
                <a:solidFill>
                  <a:schemeClr val="tx1"/>
                </a:solidFill>
                <a:effectLst/>
                <a:latin typeface="+mn-lt"/>
                <a:ea typeface="+mn-ea"/>
                <a:cs typeface="+mn-cs"/>
              </a:rPr>
              <a:t>Journal of Public Policy &amp; Marketing 18</a:t>
            </a:r>
            <a:r>
              <a:rPr lang="en-US" sz="1200" kern="1200" dirty="0" smtClean="0">
                <a:solidFill>
                  <a:schemeClr val="tx1"/>
                </a:solidFill>
                <a:effectLst/>
                <a:latin typeface="+mn-lt"/>
                <a:ea typeface="+mn-ea"/>
                <a:cs typeface="+mn-cs"/>
              </a:rPr>
              <a:t>(2): 189-196.</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27</a:t>
            </a:fld>
            <a:endParaRPr lang="en-US"/>
          </a:p>
        </p:txBody>
      </p:sp>
    </p:spTree>
    <p:extLst>
      <p:ext uri="{BB962C8B-B14F-4D97-AF65-F5344CB8AC3E}">
        <p14:creationId xmlns:p14="http://schemas.microsoft.com/office/powerpoint/2010/main" val="24199858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28</a:t>
            </a:fld>
            <a:endParaRPr lang="en-US"/>
          </a:p>
        </p:txBody>
      </p:sp>
    </p:spTree>
    <p:extLst>
      <p:ext uri="{BB962C8B-B14F-4D97-AF65-F5344CB8AC3E}">
        <p14:creationId xmlns:p14="http://schemas.microsoft.com/office/powerpoint/2010/main" val="20768277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29</a:t>
            </a:fld>
            <a:endParaRPr lang="en-US"/>
          </a:p>
        </p:txBody>
      </p:sp>
    </p:spTree>
    <p:extLst>
      <p:ext uri="{BB962C8B-B14F-4D97-AF65-F5344CB8AC3E}">
        <p14:creationId xmlns:p14="http://schemas.microsoft.com/office/powerpoint/2010/main" val="3498273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3</a:t>
            </a:fld>
            <a:endParaRPr lang="en-US"/>
          </a:p>
        </p:txBody>
      </p:sp>
    </p:spTree>
    <p:extLst>
      <p:ext uri="{BB962C8B-B14F-4D97-AF65-F5344CB8AC3E}">
        <p14:creationId xmlns:p14="http://schemas.microsoft.com/office/powerpoint/2010/main" val="28775519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Source: Fred W. Morgan &amp; Dana I. </a:t>
            </a:r>
            <a:r>
              <a:rPr lang="en-US" dirty="0" err="1" smtClean="0"/>
              <a:t>Avrunin</a:t>
            </a:r>
            <a:r>
              <a:rPr lang="en-US" dirty="0" smtClean="0"/>
              <a:t> (June</a:t>
            </a:r>
            <a:r>
              <a:rPr lang="en-US" baseline="0" dirty="0" smtClean="0"/>
              <a:t> 1982). </a:t>
            </a:r>
            <a:r>
              <a:rPr lang="en-US" i="1" baseline="0" dirty="0" smtClean="0"/>
              <a:t>Journal of Consumer Research</a:t>
            </a:r>
            <a:r>
              <a:rPr lang="en-US" i="0" baseline="0" dirty="0" smtClean="0"/>
              <a:t> </a:t>
            </a:r>
            <a:r>
              <a:rPr lang="en-US" i="1" baseline="0" dirty="0" smtClean="0"/>
              <a:t>9</a:t>
            </a:r>
            <a:r>
              <a:rPr lang="en-US" i="0" baseline="0" dirty="0" smtClean="0"/>
              <a:t> , pp. 47-55.</a:t>
            </a:r>
          </a:p>
          <a:p>
            <a:endParaRPr lang="en-US" i="0" baseline="0" dirty="0" smtClean="0"/>
          </a:p>
          <a:p>
            <a:r>
              <a:rPr lang="en-US" i="1" baseline="0" dirty="0" smtClean="0"/>
              <a:t>Inspect and test </a:t>
            </a:r>
            <a:r>
              <a:rPr lang="en-US" i="0" baseline="0" dirty="0" smtClean="0"/>
              <a:t>to determine if a product is working properly. </a:t>
            </a:r>
          </a:p>
          <a:p>
            <a:r>
              <a:rPr lang="en-US" i="1" baseline="0" dirty="0" smtClean="0"/>
              <a:t>Anticipate the target market </a:t>
            </a:r>
            <a:r>
              <a:rPr lang="en-US" i="0" baseline="0" dirty="0" smtClean="0"/>
              <a:t>to determine the best way to warn them about product safety.</a:t>
            </a:r>
          </a:p>
          <a:p>
            <a:r>
              <a:rPr lang="en-US" i="1" baseline="0" dirty="0" smtClean="0"/>
              <a:t>Provide adequate warning labels </a:t>
            </a:r>
            <a:r>
              <a:rPr lang="en-US" i="0" baseline="0" dirty="0" smtClean="0"/>
              <a:t>to inform customers about the possibility for injury. Notice the term </a:t>
            </a:r>
            <a:r>
              <a:rPr lang="en-US" i="1" baseline="0" dirty="0" smtClean="0"/>
              <a:t>adequate</a:t>
            </a:r>
            <a:r>
              <a:rPr lang="en-US" i="0" baseline="0" dirty="0" smtClean="0"/>
              <a:t>. It is not enough to post a warning label; the label must clearly inform consumers about the risks. Johnson &amp; Johnson found this out when it was sued after children were injured after their parents gave them overdoses of Tylenol. Although the correct dosages were clearly labeled, Johnson &amp; Johnson was still found to be liable because it knew the damages that acetaminophen, a key ingredient of Tylenol, could cause if too much is ingested.</a:t>
            </a:r>
          </a:p>
          <a:p>
            <a:endParaRPr lang="en-US" i="0" baseline="0" dirty="0" smtClean="0"/>
          </a:p>
          <a:p>
            <a:r>
              <a:rPr lang="en-US" i="0" baseline="0" dirty="0" smtClean="0"/>
              <a:t>The Ford Pinto case is one of the best examples often used to demonstrate negligence. Due to the design of the Ford Pinto, there was a risk that rear-end collisions could cause the Pinto to explode. This did occur, resulting in fatalities and lawsuits against Ford. A later memo revealed that Ford had allegedly recognized the design flaw but had calculated that correcting for the flaw would be more costly than settling wrongful death claims. </a:t>
            </a:r>
          </a:p>
          <a:p>
            <a:endParaRPr lang="en-US" i="0" baseline="0" dirty="0" smtClean="0"/>
          </a:p>
          <a:p>
            <a:r>
              <a:rPr lang="en-US" i="0" baseline="0" dirty="0" smtClean="0"/>
              <a:t>Source: “The 50 Worst Cars of All Time,” </a:t>
            </a:r>
            <a:r>
              <a:rPr lang="en-US" i="1" baseline="0" dirty="0" smtClean="0"/>
              <a:t>TIME, </a:t>
            </a:r>
            <a:r>
              <a:rPr lang="en-US" i="0" baseline="0" dirty="0" smtClean="0"/>
              <a:t>2007,</a:t>
            </a:r>
            <a:r>
              <a:rPr lang="en-US" i="1" baseline="0" dirty="0" smtClean="0"/>
              <a:t> </a:t>
            </a:r>
            <a:r>
              <a:rPr lang="en-US" i="0" baseline="0" dirty="0" smtClean="0"/>
              <a:t>http://www.time.com/time/specials/2007/article/0,28804,1658545_1658498_1657866,00.html (accessed January 4, 2013).</a:t>
            </a:r>
            <a:endParaRPr lang="en-US" i="0" dirty="0"/>
          </a:p>
        </p:txBody>
      </p:sp>
      <p:sp>
        <p:nvSpPr>
          <p:cNvPr id="4" name="Slide Number Placeholder 3"/>
          <p:cNvSpPr>
            <a:spLocks noGrp="1"/>
          </p:cNvSpPr>
          <p:nvPr>
            <p:ph type="sldNum" sz="quarter" idx="10"/>
          </p:nvPr>
        </p:nvSpPr>
        <p:spPr/>
        <p:txBody>
          <a:bodyPr/>
          <a:lstStyle/>
          <a:p>
            <a:fld id="{E9625BF1-B1E0-4DAF-8EFB-429B0556AD6B}" type="slidenum">
              <a:rPr lang="en-US" smtClean="0"/>
              <a:t>4</a:t>
            </a:fld>
            <a:endParaRPr lang="en-US"/>
          </a:p>
        </p:txBody>
      </p:sp>
    </p:spTree>
    <p:extLst>
      <p:ext uri="{BB962C8B-B14F-4D97-AF65-F5344CB8AC3E}">
        <p14:creationId xmlns:p14="http://schemas.microsoft.com/office/powerpoint/2010/main" val="4197841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 Fred W. Morgan &amp; Dana I. </a:t>
            </a:r>
            <a:r>
              <a:rPr lang="en-US" dirty="0" err="1" smtClean="0"/>
              <a:t>Avrunin</a:t>
            </a:r>
            <a:r>
              <a:rPr lang="en-US" dirty="0" smtClean="0"/>
              <a:t> (June</a:t>
            </a:r>
            <a:r>
              <a:rPr lang="en-US" baseline="0" dirty="0" smtClean="0"/>
              <a:t> 1982). </a:t>
            </a:r>
            <a:r>
              <a:rPr lang="en-US" i="1" baseline="0" dirty="0" smtClean="0"/>
              <a:t>Journal of Consumer Research</a:t>
            </a:r>
            <a:r>
              <a:rPr lang="en-US" i="0" baseline="0" dirty="0" smtClean="0"/>
              <a:t> </a:t>
            </a:r>
            <a:r>
              <a:rPr lang="en-US" i="1" baseline="0" dirty="0" smtClean="0"/>
              <a:t>9</a:t>
            </a:r>
            <a:r>
              <a:rPr lang="en-US" i="0" baseline="0" dirty="0" smtClean="0"/>
              <a:t> , pp. 47-55.</a:t>
            </a:r>
          </a:p>
          <a:p>
            <a:endParaRPr lang="en-US" dirty="0" smtClean="0"/>
          </a:p>
          <a:p>
            <a:r>
              <a:rPr lang="en-US" dirty="0" smtClean="0"/>
              <a:t>The big difference</a:t>
            </a:r>
            <a:r>
              <a:rPr lang="en-US" baseline="0" dirty="0" smtClean="0"/>
              <a:t> between negligence and strict liability: negligence focuses on behavior (company did not exercise due care to ensure product was safe), while strict liability focuses on the product itself (the company exercised all possible care but the dangers of the defective product still presented an unreasonable risk and resulted in harm).</a:t>
            </a:r>
          </a:p>
          <a:p>
            <a:r>
              <a:rPr lang="en-US" baseline="0" dirty="0" smtClean="0"/>
              <a:t>While damages for negligence is pecuniary (punishes the defendant as well as compensates the plaintiffs), the damages in strict liability cases are not meant to punish the company but compensate the victim.</a:t>
            </a:r>
          </a:p>
          <a:p>
            <a:endParaRPr lang="en-US" baseline="0" dirty="0" smtClean="0"/>
          </a:p>
          <a:p>
            <a:r>
              <a:rPr lang="en-US" baseline="0" dirty="0" smtClean="0"/>
              <a:t>Foreseeability: Can the company foresee that customers might use the product in a way that could result in harm? Even if the customer is misusing the product, a manufacturer might be found liable if it could have foreseen that many of its customers would likely misuse the product in such a way as to cause damage.</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5</a:t>
            </a:fld>
            <a:endParaRPr lang="en-US"/>
          </a:p>
        </p:txBody>
      </p:sp>
    </p:spTree>
    <p:extLst>
      <p:ext uri="{BB962C8B-B14F-4D97-AF65-F5344CB8AC3E}">
        <p14:creationId xmlns:p14="http://schemas.microsoft.com/office/powerpoint/2010/main" val="3506425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Fred W. Morgan &amp; Dana I. </a:t>
            </a:r>
            <a:r>
              <a:rPr lang="en-US" dirty="0" err="1" smtClean="0"/>
              <a:t>Avrunin</a:t>
            </a:r>
            <a:r>
              <a:rPr lang="en-US" dirty="0" smtClean="0"/>
              <a:t> (June</a:t>
            </a:r>
            <a:r>
              <a:rPr lang="en-US" baseline="0" dirty="0" smtClean="0"/>
              <a:t> 1982). </a:t>
            </a:r>
            <a:r>
              <a:rPr lang="en-US" i="1" baseline="0" dirty="0" smtClean="0"/>
              <a:t>Journal of Consumer Research</a:t>
            </a:r>
            <a:r>
              <a:rPr lang="en-US" i="0" baseline="0" dirty="0" smtClean="0"/>
              <a:t> </a:t>
            </a:r>
            <a:r>
              <a:rPr lang="en-US" i="1" baseline="0" dirty="0" smtClean="0"/>
              <a:t>9</a:t>
            </a:r>
            <a:r>
              <a:rPr lang="en-US" i="0" baseline="0" dirty="0" smtClean="0"/>
              <a:t> , pp. 47-55.</a:t>
            </a:r>
          </a:p>
          <a:p>
            <a:endParaRPr lang="en-US" dirty="0" smtClean="0"/>
          </a:p>
          <a:p>
            <a:r>
              <a:rPr lang="en-US" dirty="0" smtClean="0"/>
              <a:t>Contributory Negligence: The consumer acted unreasonably</a:t>
            </a:r>
            <a:r>
              <a:rPr lang="en-US" baseline="0" dirty="0" smtClean="0"/>
              <a:t> to protect him or herself from being injured by the product. With contributory negligence, the plaintiff cannot collect damages even if the defendant was negligent because the harm wouldn’t have occurred if the consumer hadn’t been behaving negligently. An example would be walking negligently across the road and getting hit by a driver who was driving negligently. Because the pedestrian wouldn’t have gotten hurt if he hadn’t been behaving negligently, he or she cannot collect damages for injuries. However, today most courts will rule in the defendant’s favor only if the negligence of the consumer substantially contributed to the injury. There are three tests to determine contributory negligence: 1) The consumer behaved unreasonably in disregarding an obvious defect in the product; 2) The consumer acted unreasonably in disregarding a warning about the potential harm that could be caused by the product; and/or 3) Whether the manufacturer attempted to “reach” the end consumer to ensure he or she was exposed to the warning. Elements such as the obviousness of the warning (in terms of consumer awareness and comprehension) and reasonableness are crucial.</a:t>
            </a:r>
          </a:p>
          <a:p>
            <a:endParaRPr lang="en-US" baseline="0" dirty="0" smtClean="0"/>
          </a:p>
          <a:p>
            <a:r>
              <a:rPr lang="en-US" baseline="0" dirty="0" smtClean="0"/>
              <a:t>Assumption of Risk: The consumer knows about the risks and continues to use the product unreasonably. If this is deemed to be the case, he or she cannot collect damages if injured. The key here is knowledge of the risks and the decision to voluntarily assume them anyway. Assumption of risk cases might differ depending upon the consumer’s age, expertise, and the time the consumer had to make a decision. Two tests to determine assumption of risk are: 1) Whether the consumer behaved unreasonably by making a voluntary decision to assume the risks and expose him or herself to a potentially dangerous situation, and/or 2) Whether the manufacturer made the consumer aware of the risks. Again, the design and communication of warning labels is important.</a:t>
            </a:r>
          </a:p>
          <a:p>
            <a:endParaRPr lang="en-US" baseline="0" dirty="0" smtClean="0"/>
          </a:p>
          <a:p>
            <a:r>
              <a:rPr lang="en-US" baseline="0" dirty="0" smtClean="0"/>
              <a:t>Misuse: Remember, a manufacturer is still liable if it can foresee that the product might be misused. However, if the consumer is using the product in a way that a reasonable person would not, the consumer may be held liable for the injury. Juggling chainsaws, for instance, is clearly not what the product was intended for and would be deemed unreasonable. Misuse has two tests to determine if it can be used as a defense: 1) Awareness of the consumer about how the product should be used, and whether it was used the way it was intended, and/or 2) Foreseeability that someone such as the consumer in question would misuse the product. </a:t>
            </a:r>
          </a:p>
          <a:p>
            <a:endParaRPr lang="en-US" dirty="0" smtClean="0"/>
          </a:p>
          <a:p>
            <a:r>
              <a:rPr lang="en-US" dirty="0" smtClean="0"/>
              <a:t>Comparative fault: When all</a:t>
            </a:r>
            <a:r>
              <a:rPr lang="en-US" baseline="0" dirty="0" smtClean="0"/>
              <a:t> parties share some blame. In this case, the plaintiff might still be able to recover damages, but perhaps not as much. Some situations might include both parties are somewhat negligent or perhaps it is determined that the company should have foreseen misuse of the product but the consumer still misused the product in an unreasonable manner.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6</a:t>
            </a:fld>
            <a:endParaRPr lang="en-US"/>
          </a:p>
        </p:txBody>
      </p:sp>
    </p:spTree>
    <p:extLst>
      <p:ext uri="{BB962C8B-B14F-4D97-AF65-F5344CB8AC3E}">
        <p14:creationId xmlns:p14="http://schemas.microsoft.com/office/powerpoint/2010/main" val="3363735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Fred W. Morgan &amp; Dana I. </a:t>
            </a:r>
            <a:r>
              <a:rPr lang="en-US" dirty="0" err="1" smtClean="0"/>
              <a:t>Avrunin</a:t>
            </a:r>
            <a:r>
              <a:rPr lang="en-US" dirty="0" smtClean="0"/>
              <a:t> (June</a:t>
            </a:r>
            <a:r>
              <a:rPr lang="en-US" baseline="0" dirty="0" smtClean="0"/>
              <a:t> 1982). </a:t>
            </a:r>
            <a:r>
              <a:rPr lang="en-US" i="1" baseline="0" dirty="0" smtClean="0"/>
              <a:t>Journal of Consumer Research</a:t>
            </a:r>
            <a:r>
              <a:rPr lang="en-US" i="0" baseline="0" dirty="0" smtClean="0"/>
              <a:t> </a:t>
            </a:r>
            <a:r>
              <a:rPr lang="en-US" i="1" baseline="0" dirty="0" smtClean="0"/>
              <a:t>9</a:t>
            </a:r>
            <a:r>
              <a:rPr lang="en-US" i="0" baseline="0" dirty="0" smtClean="0"/>
              <a:t> , pp. </a:t>
            </a:r>
            <a:r>
              <a:rPr lang="en-US" i="0" baseline="0" smtClean="0"/>
              <a:t>47-55.</a:t>
            </a:r>
          </a:p>
          <a:p>
            <a:endParaRPr lang="en-US"/>
          </a:p>
        </p:txBody>
      </p:sp>
      <p:sp>
        <p:nvSpPr>
          <p:cNvPr id="4" name="Slide Number Placeholder 3"/>
          <p:cNvSpPr>
            <a:spLocks noGrp="1"/>
          </p:cNvSpPr>
          <p:nvPr>
            <p:ph type="sldNum" sz="quarter" idx="10"/>
          </p:nvPr>
        </p:nvSpPr>
        <p:spPr/>
        <p:txBody>
          <a:bodyPr/>
          <a:lstStyle/>
          <a:p>
            <a:fld id="{E9625BF1-B1E0-4DAF-8EFB-429B0556AD6B}" type="slidenum">
              <a:rPr lang="en-US" smtClean="0"/>
              <a:t>7</a:t>
            </a:fld>
            <a:endParaRPr lang="en-US"/>
          </a:p>
        </p:txBody>
      </p:sp>
    </p:spTree>
    <p:extLst>
      <p:ext uri="{BB962C8B-B14F-4D97-AF65-F5344CB8AC3E}">
        <p14:creationId xmlns:p14="http://schemas.microsoft.com/office/powerpoint/2010/main" val="67509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An advertising claim that a reasonable person would not believe is called puffery. Determining whether an advertising claim is puffery or whether it is misleading can be difficult and is often determined on a case by case basis.</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8</a:t>
            </a:fld>
            <a:endParaRPr lang="en-US"/>
          </a:p>
        </p:txBody>
      </p:sp>
    </p:spTree>
    <p:extLst>
      <p:ext uri="{BB962C8B-B14F-4D97-AF65-F5344CB8AC3E}">
        <p14:creationId xmlns:p14="http://schemas.microsoft.com/office/powerpoint/2010/main" val="3287495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Source:</a:t>
            </a:r>
            <a:r>
              <a:rPr lang="en-US" baseline="0" dirty="0" smtClean="0"/>
              <a:t> Fred W. Morgan &amp; Jeffrey J. </a:t>
            </a:r>
            <a:r>
              <a:rPr lang="en-US" baseline="0" dirty="0" err="1" smtClean="0"/>
              <a:t>Stoltman</a:t>
            </a:r>
            <a:r>
              <a:rPr lang="en-US" baseline="0" dirty="0" smtClean="0"/>
              <a:t> (1997). “Advertising and Product Liability Litigation.” </a:t>
            </a:r>
            <a:r>
              <a:rPr lang="en-US" i="1" baseline="0" dirty="0" smtClean="0"/>
              <a:t>The Journal of Advertising 26</a:t>
            </a:r>
            <a:r>
              <a:rPr lang="en-US" i="0" baseline="0" dirty="0" smtClean="0"/>
              <a:t>(2), pp. 63-75.</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9</a:t>
            </a:fld>
            <a:endParaRPr lang="en-US"/>
          </a:p>
        </p:txBody>
      </p:sp>
    </p:spTree>
    <p:extLst>
      <p:ext uri="{BB962C8B-B14F-4D97-AF65-F5344CB8AC3E}">
        <p14:creationId xmlns:p14="http://schemas.microsoft.com/office/powerpoint/2010/main" val="2798472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3/11/2013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3018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8" name="Picture 2" descr="C:\Users\ASM-Student\AppData\Local\Microsoft\Windows\Temporary Internet Files\Low\Content.IE5\NJOT3T57\DF_Ethics_UNM_clr[1].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3246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ctrTitle" idx="4294967295"/>
          </p:nvPr>
        </p:nvSpPr>
        <p:spPr>
          <a:xfrm>
            <a:off x="609600" y="1524000"/>
            <a:ext cx="8001000" cy="1524000"/>
          </a:xfrm>
          <a:prstGeom prst="rect">
            <a:avLst/>
          </a:prstGeom>
        </p:spPr>
        <p:txBody>
          <a:bodyPr>
            <a:noAutofit/>
          </a:bodyPr>
          <a:lstStyle/>
          <a:p>
            <a:r>
              <a:rPr lang="en-US" sz="4400" dirty="0" smtClean="0">
                <a:latin typeface="Arial" pitchFamily="34" charset="0"/>
                <a:cs typeface="Arial" pitchFamily="34" charset="0"/>
              </a:rPr>
              <a:t>Product Safety, Legal Dimensions, and Consumer Conduct</a:t>
            </a:r>
            <a:endParaRPr lang="en-US" sz="4400" dirty="0">
              <a:latin typeface="Arial" pitchFamily="34" charset="0"/>
              <a:cs typeface="Arial" pitchFamily="34" charset="0"/>
            </a:endParaRPr>
          </a:p>
        </p:txBody>
      </p:sp>
      <p:sp>
        <p:nvSpPr>
          <p:cNvPr id="13" name="Subtitle 2"/>
          <p:cNvSpPr txBox="1">
            <a:spLocks/>
          </p:cNvSpPr>
          <p:nvPr/>
        </p:nvSpPr>
        <p:spPr>
          <a:xfrm>
            <a:off x="1371600" y="3810000"/>
            <a:ext cx="6400800" cy="1752600"/>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44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solidFill>
                  <a:schemeClr val="tx1"/>
                </a:solidFill>
              </a:rPr>
              <a:t>Jennifer Sawayda</a:t>
            </a:r>
          </a:p>
          <a:p>
            <a:pPr>
              <a:defRPr/>
            </a:pPr>
            <a:r>
              <a:rPr lang="en-US" dirty="0" smtClean="0">
                <a:solidFill>
                  <a:schemeClr val="tx1"/>
                </a:solidFill>
              </a:rPr>
              <a:t>Program Specialist</a:t>
            </a:r>
          </a:p>
          <a:p>
            <a:pPr>
              <a:defRPr/>
            </a:pPr>
            <a:r>
              <a:rPr lang="en-US" dirty="0" smtClean="0">
                <a:solidFill>
                  <a:schemeClr val="tx1"/>
                </a:solidFill>
              </a:rPr>
              <a:t>Anderson School of Management</a:t>
            </a:r>
          </a:p>
          <a:p>
            <a:pPr>
              <a:defRPr/>
            </a:pPr>
            <a:r>
              <a:rPr lang="en-US" dirty="0" smtClean="0">
                <a:solidFill>
                  <a:schemeClr val="tx1"/>
                </a:solidFill>
              </a:rPr>
              <a:t>University of New Mexico</a:t>
            </a:r>
          </a:p>
          <a:p>
            <a:pPr>
              <a:defRPr/>
            </a:pPr>
            <a:r>
              <a:rPr lang="en-US" dirty="0" smtClean="0">
                <a:solidFill>
                  <a:schemeClr val="tx1"/>
                </a:solidFill>
              </a:rPr>
              <a:t>Albuquerque, NM</a:t>
            </a:r>
            <a:endParaRPr lang="en-US" dirty="0">
              <a:solidFill>
                <a:schemeClr val="tx1"/>
              </a:solidFill>
            </a:endParaRPr>
          </a:p>
        </p:txBody>
      </p:sp>
    </p:spTree>
    <p:extLst>
      <p:ext uri="{BB962C8B-B14F-4D97-AF65-F5344CB8AC3E}">
        <p14:creationId xmlns:p14="http://schemas.microsoft.com/office/powerpoint/2010/main" val="329490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Warranties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Express Warranties: Statements that cause consumers to form expectations about a product’s function, safety, and/or quality.</a:t>
            </a:r>
          </a:p>
          <a:p>
            <a:pPr lvl="1"/>
            <a:r>
              <a:rPr lang="en-US" dirty="0" smtClean="0"/>
              <a:t>When ads convey promises about a product that becomes the basis of a bargain between buyer and seller, it is an express warranty.</a:t>
            </a:r>
          </a:p>
          <a:p>
            <a:r>
              <a:rPr lang="en-US" dirty="0" smtClean="0"/>
              <a:t>Implied Warranties: Presumed expectations about a product’s function, safety, and/or quality.</a:t>
            </a:r>
          </a:p>
          <a:p>
            <a:pPr lvl="1"/>
            <a:r>
              <a:rPr lang="en-US" dirty="0" smtClean="0"/>
              <a:t>For example, because consumers tend to associate high-quality with safety, ads touting a high-quality product might be implying that the product is safe.</a:t>
            </a:r>
          </a:p>
        </p:txBody>
      </p:sp>
    </p:spTree>
    <p:extLst>
      <p:ext uri="{BB962C8B-B14F-4D97-AF65-F5344CB8AC3E}">
        <p14:creationId xmlns:p14="http://schemas.microsoft.com/office/powerpoint/2010/main" val="1239687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Misrepresentation</a:t>
            </a:r>
            <a:endParaRPr lang="en-US" dirty="0"/>
          </a:p>
        </p:txBody>
      </p:sp>
      <p:sp>
        <p:nvSpPr>
          <p:cNvPr id="3" name="Content Placeholder 2"/>
          <p:cNvSpPr>
            <a:spLocks noGrp="1"/>
          </p:cNvSpPr>
          <p:nvPr>
            <p:ph idx="1"/>
          </p:nvPr>
        </p:nvSpPr>
        <p:spPr/>
        <p:txBody>
          <a:bodyPr>
            <a:normAutofit fontScale="92500"/>
          </a:bodyPr>
          <a:lstStyle/>
          <a:p>
            <a:r>
              <a:rPr lang="en-US" dirty="0" smtClean="0"/>
              <a:t>When an advertisement convinces a consumer to act (or refrain from acting) based upon incorrect information in the advertisement.</a:t>
            </a:r>
          </a:p>
          <a:p>
            <a:r>
              <a:rPr lang="en-US" dirty="0" smtClean="0"/>
              <a:t>There are different types of misrepresentation:</a:t>
            </a:r>
          </a:p>
          <a:p>
            <a:pPr lvl="1"/>
            <a:r>
              <a:rPr lang="en-US" dirty="0" smtClean="0"/>
              <a:t>Inadvertent (non-intentional and non-negligent)</a:t>
            </a:r>
          </a:p>
          <a:p>
            <a:pPr lvl="1"/>
            <a:r>
              <a:rPr lang="en-US" dirty="0" smtClean="0"/>
              <a:t>Negligent (careless but not intentional)</a:t>
            </a:r>
          </a:p>
          <a:p>
            <a:pPr lvl="1"/>
            <a:r>
              <a:rPr lang="en-US" dirty="0" smtClean="0"/>
              <a:t>Intentional (knowingly deceptive)</a:t>
            </a:r>
          </a:p>
          <a:p>
            <a:r>
              <a:rPr lang="en-US" dirty="0" smtClean="0"/>
              <a:t>A good example is deceptive advertising concerning mortgages</a:t>
            </a:r>
          </a:p>
          <a:p>
            <a:endParaRPr lang="en-US" dirty="0" smtClean="0"/>
          </a:p>
        </p:txBody>
      </p:sp>
    </p:spTree>
    <p:extLst>
      <p:ext uri="{BB962C8B-B14F-4D97-AF65-F5344CB8AC3E}">
        <p14:creationId xmlns:p14="http://schemas.microsoft.com/office/powerpoint/2010/main" val="3518679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Negligence and Strict Liability</a:t>
            </a:r>
            <a:endParaRPr lang="en-US" dirty="0"/>
          </a:p>
        </p:txBody>
      </p:sp>
      <p:sp>
        <p:nvSpPr>
          <p:cNvPr id="3" name="Content Placeholder 2"/>
          <p:cNvSpPr>
            <a:spLocks noGrp="1"/>
          </p:cNvSpPr>
          <p:nvPr>
            <p:ph idx="1"/>
          </p:nvPr>
        </p:nvSpPr>
        <p:spPr/>
        <p:txBody>
          <a:bodyPr>
            <a:normAutofit fontScale="92500"/>
          </a:bodyPr>
          <a:lstStyle/>
          <a:p>
            <a:r>
              <a:rPr lang="en-US" dirty="0" smtClean="0"/>
              <a:t>When injury occurs because a consumer relied on an advertisement, and the content of the advertisement violates the company’s responsibilities for consumer safety, the company’s advertising is deemed to be negligent.</a:t>
            </a:r>
          </a:p>
          <a:p>
            <a:r>
              <a:rPr lang="en-US" dirty="0" smtClean="0"/>
              <a:t>Strict liability applies when an advertisement’s content leads to unreasonable risks, even if the company takes pains to exercise due care in its advertising and product quality.</a:t>
            </a:r>
            <a:endParaRPr lang="en-US" dirty="0"/>
          </a:p>
        </p:txBody>
      </p:sp>
    </p:spTree>
    <p:extLst>
      <p:ext uri="{BB962C8B-B14F-4D97-AF65-F5344CB8AC3E}">
        <p14:creationId xmlns:p14="http://schemas.microsoft.com/office/powerpoint/2010/main" val="41405354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572000"/>
          </a:xfrm>
        </p:spPr>
        <p:txBody>
          <a:bodyPr>
            <a:normAutofit fontScale="92500"/>
          </a:bodyPr>
          <a:lstStyle/>
          <a:p>
            <a:r>
              <a:rPr lang="en-US" dirty="0" smtClean="0"/>
              <a:t>Proactively work to make sure that marketers are not misrepresenting products in order to convince consumers to purchase</a:t>
            </a:r>
          </a:p>
          <a:p>
            <a:r>
              <a:rPr lang="en-US" dirty="0" smtClean="0"/>
              <a:t>Check copy to determine the different meanings the content might convey, and see how these meanings differ from what is intended.</a:t>
            </a:r>
          </a:p>
          <a:p>
            <a:r>
              <a:rPr lang="en-US" dirty="0" smtClean="0"/>
              <a:t> Make sure claims about the product can be substantiated. Keep claims that cannot be substantiated general. </a:t>
            </a:r>
            <a:endParaRPr lang="en-US" dirty="0"/>
          </a:p>
        </p:txBody>
      </p:sp>
      <p:sp>
        <p:nvSpPr>
          <p:cNvPr id="4" name="Title 1"/>
          <p:cNvSpPr txBox="1">
            <a:spLocks/>
          </p:cNvSpPr>
          <p:nvPr/>
        </p:nvSpPr>
        <p:spPr>
          <a:xfrm>
            <a:off x="0" y="-381000"/>
            <a:ext cx="9144000" cy="1143000"/>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3300" dirty="0" smtClean="0">
                <a:solidFill>
                  <a:schemeClr val="bg1"/>
                </a:solidFill>
              </a:rPr>
              <a:t>Guarding Against Advertising </a:t>
            </a:r>
            <a:r>
              <a:rPr lang="en-US" sz="3300" dirty="0" smtClean="0">
                <a:solidFill>
                  <a:schemeClr val="bg1"/>
                </a:solidFill>
              </a:rPr>
              <a:t>Product Liability </a:t>
            </a:r>
            <a:r>
              <a:rPr lang="en-US" sz="3300" dirty="0" smtClean="0">
                <a:solidFill>
                  <a:schemeClr val="bg1"/>
                </a:solidFill>
              </a:rPr>
              <a:t>Issues</a:t>
            </a:r>
            <a:endParaRPr lang="en-US" sz="3300" dirty="0">
              <a:solidFill>
                <a:schemeClr val="bg1"/>
              </a:solidFill>
            </a:endParaRPr>
          </a:p>
        </p:txBody>
      </p:sp>
    </p:spTree>
    <p:extLst>
      <p:ext uri="{BB962C8B-B14F-4D97-AF65-F5344CB8AC3E}">
        <p14:creationId xmlns:p14="http://schemas.microsoft.com/office/powerpoint/2010/main" val="17663741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Liability of Salespeople Statements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Too often sales managers evaluate a salesperson based on performance. However, this can be problematic if the salesperson made statements or used techniques that misrepresented the product.</a:t>
            </a:r>
          </a:p>
          <a:p>
            <a:r>
              <a:rPr lang="en-US" dirty="0" smtClean="0"/>
              <a:t>Common ways that salespeople might mislead customers about the product’s quality or performance include exaggerated statements, misleading promotional materials, and even not answering the client’s questions. </a:t>
            </a:r>
            <a:endParaRPr lang="en-US" dirty="0"/>
          </a:p>
        </p:txBody>
      </p:sp>
      <p:pic>
        <p:nvPicPr>
          <p:cNvPr id="1026" name="Picture 2" descr="C:\Users\jjmarie\AppData\Local\Microsoft\Windows\Temporary Internet Files\Content.IE5\E0CDS9ZI\MC90002348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039" y="5547818"/>
            <a:ext cx="1200442" cy="1310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0077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jjmarie\AppData\Local\Microsoft\Windows\Temporary Internet Files\Content.IE5\E0CDS9ZI\MP90031554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84124" y="872490"/>
            <a:ext cx="2159876" cy="156591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533400" y="-152400"/>
            <a:ext cx="7772400" cy="1143000"/>
          </a:xfrm>
        </p:spPr>
        <p:txBody>
          <a:bodyPr>
            <a:normAutofit/>
          </a:bodyPr>
          <a:lstStyle/>
          <a:p>
            <a:r>
              <a:rPr lang="en-US" dirty="0" smtClean="0"/>
              <a:t>Five Potential Legal </a:t>
            </a:r>
            <a:r>
              <a:rPr lang="en-US" dirty="0" smtClean="0"/>
              <a:t>Issues</a:t>
            </a:r>
            <a:endParaRPr lang="en-US" dirty="0"/>
          </a:p>
        </p:txBody>
      </p:sp>
      <p:sp>
        <p:nvSpPr>
          <p:cNvPr id="3" name="Content Placeholder 2"/>
          <p:cNvSpPr>
            <a:spLocks noGrp="1"/>
          </p:cNvSpPr>
          <p:nvPr>
            <p:ph idx="1"/>
          </p:nvPr>
        </p:nvSpPr>
        <p:spPr>
          <a:xfrm>
            <a:off x="609600" y="2099872"/>
            <a:ext cx="7772400" cy="4572000"/>
          </a:xfrm>
        </p:spPr>
        <p:txBody>
          <a:bodyPr/>
          <a:lstStyle/>
          <a:p>
            <a:r>
              <a:rPr lang="en-US" sz="3200" dirty="0" smtClean="0"/>
              <a:t>Creation of unintended warranties</a:t>
            </a:r>
          </a:p>
          <a:p>
            <a:r>
              <a:rPr lang="en-US" sz="3200" dirty="0" smtClean="0"/>
              <a:t>Dilution of warning effectiveness</a:t>
            </a:r>
          </a:p>
          <a:p>
            <a:r>
              <a:rPr lang="en-US" sz="3200" dirty="0" smtClean="0"/>
              <a:t>Disparagement of competitive offerings</a:t>
            </a:r>
          </a:p>
          <a:p>
            <a:r>
              <a:rPr lang="en-US" sz="3200" dirty="0" smtClean="0"/>
              <a:t>Misrepresentation of own offerings</a:t>
            </a:r>
          </a:p>
          <a:p>
            <a:r>
              <a:rPr lang="en-US" sz="3200" dirty="0" smtClean="0"/>
              <a:t>Tortious interference with business relationships</a:t>
            </a:r>
          </a:p>
          <a:p>
            <a:endParaRPr lang="en-US" dirty="0"/>
          </a:p>
        </p:txBody>
      </p:sp>
    </p:spTree>
    <p:extLst>
      <p:ext uri="{BB962C8B-B14F-4D97-AF65-F5344CB8AC3E}">
        <p14:creationId xmlns:p14="http://schemas.microsoft.com/office/powerpoint/2010/main" val="14286552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Unintended Warranty Issues</a:t>
            </a:r>
            <a:endParaRPr lang="en-US" dirty="0"/>
          </a:p>
        </p:txBody>
      </p:sp>
      <p:sp>
        <p:nvSpPr>
          <p:cNvPr id="3" name="Content Placeholder 2"/>
          <p:cNvSpPr>
            <a:spLocks noGrp="1"/>
          </p:cNvSpPr>
          <p:nvPr>
            <p:ph idx="1"/>
          </p:nvPr>
        </p:nvSpPr>
        <p:spPr>
          <a:xfrm>
            <a:off x="762000" y="1371600"/>
            <a:ext cx="7924800" cy="5105400"/>
          </a:xfrm>
        </p:spPr>
        <p:txBody>
          <a:bodyPr>
            <a:normAutofit fontScale="77500" lnSpcReduction="20000"/>
          </a:bodyPr>
          <a:lstStyle/>
          <a:p>
            <a:r>
              <a:rPr lang="en-US" dirty="0" smtClean="0"/>
              <a:t>Occurs when a salesperson’s statements or presentation leads the customer to form certain expectations of the </a:t>
            </a:r>
            <a:r>
              <a:rPr lang="en-US" dirty="0" smtClean="0"/>
              <a:t>product</a:t>
            </a:r>
            <a:endParaRPr lang="en-US" dirty="0" smtClean="0"/>
          </a:p>
          <a:p>
            <a:r>
              <a:rPr lang="en-US" dirty="0" smtClean="0"/>
              <a:t>Usually an inadvertent form of misrepresentation </a:t>
            </a:r>
          </a:p>
          <a:p>
            <a:r>
              <a:rPr lang="en-US" dirty="0" smtClean="0"/>
              <a:t>A casual salesperson statement or even photos in a brochure can create an express or implied warranty</a:t>
            </a:r>
          </a:p>
          <a:p>
            <a:r>
              <a:rPr lang="en-US" dirty="0" smtClean="0"/>
              <a:t>Even if sales materials or contracts contradict statements by the salesperson, the company can still be held liable if the client relied on the salesperson’s information</a:t>
            </a:r>
          </a:p>
          <a:p>
            <a:r>
              <a:rPr lang="en-US" dirty="0" smtClean="0"/>
              <a:t>Implied warranties are assumed if the salesperson does not inform the client about the potential risks of the product</a:t>
            </a:r>
          </a:p>
          <a:p>
            <a:r>
              <a:rPr lang="en-US" dirty="0" smtClean="0"/>
              <a:t>Puffery, or exaggerated claims, is not as tolerated when it comes to personal selling</a:t>
            </a:r>
            <a:endParaRPr lang="en-US" dirty="0"/>
          </a:p>
        </p:txBody>
      </p:sp>
    </p:spTree>
    <p:extLst>
      <p:ext uri="{BB962C8B-B14F-4D97-AF65-F5344CB8AC3E}">
        <p14:creationId xmlns:p14="http://schemas.microsoft.com/office/powerpoint/2010/main" val="34485530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Dilution of Warning Effectiveness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firm can be held liable for injuries resulting from products with sufficient warning labels if the salesperson diluted these warnings during presentations</a:t>
            </a:r>
          </a:p>
          <a:p>
            <a:r>
              <a:rPr lang="en-US" dirty="0" smtClean="0"/>
              <a:t>Common ways of diluting warning effectiveness include:</a:t>
            </a:r>
          </a:p>
          <a:p>
            <a:pPr lvl="1"/>
            <a:r>
              <a:rPr lang="en-US" dirty="0" smtClean="0"/>
              <a:t>Verbally downplaying the risks of the product</a:t>
            </a:r>
          </a:p>
          <a:p>
            <a:pPr lvl="1"/>
            <a:r>
              <a:rPr lang="en-US" dirty="0" smtClean="0"/>
              <a:t>Telling the client he or she does not have to read the warnings</a:t>
            </a:r>
          </a:p>
          <a:p>
            <a:pPr lvl="1"/>
            <a:r>
              <a:rPr lang="en-US" dirty="0" smtClean="0"/>
              <a:t>Failing to warn an industry (such as the medical profession) about the dangers of product misuse</a:t>
            </a:r>
          </a:p>
        </p:txBody>
      </p:sp>
    </p:spTree>
    <p:extLst>
      <p:ext uri="{BB962C8B-B14F-4D97-AF65-F5344CB8AC3E}">
        <p14:creationId xmlns:p14="http://schemas.microsoft.com/office/powerpoint/2010/main" val="19136733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2188"/>
          </a:xfrm>
        </p:spPr>
        <p:txBody>
          <a:bodyPr>
            <a:noAutofit/>
          </a:bodyPr>
          <a:lstStyle/>
          <a:p>
            <a:r>
              <a:rPr lang="en-US" sz="3800" dirty="0" smtClean="0"/>
              <a:t>Disparagement of Competitive Offerings</a:t>
            </a:r>
            <a:endParaRPr lang="en-US" sz="3800" dirty="0"/>
          </a:p>
        </p:txBody>
      </p:sp>
      <p:sp>
        <p:nvSpPr>
          <p:cNvPr id="3" name="Content Placeholder 2"/>
          <p:cNvSpPr>
            <a:spLocks noGrp="1"/>
          </p:cNvSpPr>
          <p:nvPr>
            <p:ph idx="1"/>
          </p:nvPr>
        </p:nvSpPr>
        <p:spPr>
          <a:xfrm>
            <a:off x="457200" y="1371600"/>
            <a:ext cx="8229600" cy="4754563"/>
          </a:xfrm>
        </p:spPr>
        <p:txBody>
          <a:bodyPr>
            <a:normAutofit fontScale="85000" lnSpcReduction="10000"/>
          </a:bodyPr>
          <a:lstStyle/>
          <a:p>
            <a:r>
              <a:rPr lang="en-US" dirty="0" smtClean="0"/>
              <a:t>This could lead to liability if the salesperson knowingly makes a false statement about a competitor’s product</a:t>
            </a:r>
          </a:p>
          <a:p>
            <a:r>
              <a:rPr lang="en-US" dirty="0" smtClean="0"/>
              <a:t>Intended to dissuade the client not to do business with the competitor</a:t>
            </a:r>
          </a:p>
          <a:p>
            <a:r>
              <a:rPr lang="en-US" dirty="0" smtClean="0"/>
              <a:t>While it is acceptable to present an opinion about a competing product, an untrue statement posing as fact can be considered trade libel</a:t>
            </a:r>
          </a:p>
          <a:p>
            <a:pPr lvl="1"/>
            <a:r>
              <a:rPr lang="en-US" dirty="0" smtClean="0"/>
              <a:t>Opinion: saying that your product is better than a competitor’s would likely be seen as an opinion. </a:t>
            </a:r>
          </a:p>
          <a:p>
            <a:pPr lvl="1"/>
            <a:r>
              <a:rPr lang="en-US" dirty="0" smtClean="0"/>
              <a:t>Fact: saying that independent studies have confirmed that your product performs 20% better than your competitor’s</a:t>
            </a:r>
            <a:endParaRPr lang="en-US" dirty="0"/>
          </a:p>
        </p:txBody>
      </p:sp>
    </p:spTree>
    <p:extLst>
      <p:ext uri="{BB962C8B-B14F-4D97-AF65-F5344CB8AC3E}">
        <p14:creationId xmlns:p14="http://schemas.microsoft.com/office/powerpoint/2010/main" val="39466014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Misrepresentation of Own Offerings</a:t>
            </a:r>
            <a:endParaRPr lang="en-US" dirty="0"/>
          </a:p>
        </p:txBody>
      </p:sp>
      <p:sp>
        <p:nvSpPr>
          <p:cNvPr id="3" name="Content Placeholder 2"/>
          <p:cNvSpPr>
            <a:spLocks noGrp="1"/>
          </p:cNvSpPr>
          <p:nvPr>
            <p:ph idx="1"/>
          </p:nvPr>
        </p:nvSpPr>
        <p:spPr>
          <a:xfrm>
            <a:off x="914400" y="1447800"/>
            <a:ext cx="7772400" cy="4876800"/>
          </a:xfrm>
        </p:spPr>
        <p:txBody>
          <a:bodyPr>
            <a:normAutofit fontScale="85000" lnSpcReduction="20000"/>
          </a:bodyPr>
          <a:lstStyle/>
          <a:p>
            <a:r>
              <a:rPr lang="en-US" dirty="0" smtClean="0"/>
              <a:t>Innocent misrepresentations or fraud</a:t>
            </a:r>
          </a:p>
          <a:p>
            <a:r>
              <a:rPr lang="en-US" dirty="0" smtClean="0"/>
              <a:t>A salesperson who believes a claim he or she makes is true can still create product liability for the company</a:t>
            </a:r>
          </a:p>
          <a:p>
            <a:pPr lvl="1"/>
            <a:r>
              <a:rPr lang="en-US" dirty="0" smtClean="0"/>
              <a:t>Customer must only prove that he relied on the false claim</a:t>
            </a:r>
          </a:p>
          <a:p>
            <a:r>
              <a:rPr lang="en-US" dirty="0" smtClean="0"/>
              <a:t>Intentionally making untruthful claims about a product can not only create product liability, but can also lead to claims of actionable fraud</a:t>
            </a:r>
          </a:p>
          <a:p>
            <a:pPr lvl="1"/>
            <a:r>
              <a:rPr lang="en-US" dirty="0" smtClean="0"/>
              <a:t>Scott v. Mid-Carolina Homes (1987)</a:t>
            </a:r>
          </a:p>
          <a:p>
            <a:pPr lvl="1"/>
            <a:r>
              <a:rPr lang="en-US" dirty="0" smtClean="0"/>
              <a:t>Intentional misrepresentation that causes injury often results in punitive as well as compensatory damages to punish the </a:t>
            </a:r>
            <a:r>
              <a:rPr lang="en-US" dirty="0" smtClean="0"/>
              <a:t>firm</a:t>
            </a:r>
            <a:endParaRPr lang="en-US" dirty="0" smtClean="0"/>
          </a:p>
        </p:txBody>
      </p:sp>
    </p:spTree>
    <p:extLst>
      <p:ext uri="{BB962C8B-B14F-4D97-AF65-F5344CB8AC3E}">
        <p14:creationId xmlns:p14="http://schemas.microsoft.com/office/powerpoint/2010/main" val="33633453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599" y="0"/>
            <a:ext cx="7772400" cy="762000"/>
          </a:xfrm>
        </p:spPr>
        <p:txBody>
          <a:bodyPr/>
          <a:lstStyle/>
          <a:p>
            <a:r>
              <a:rPr lang="en-US" dirty="0" smtClean="0"/>
              <a:t>Before We Begin….</a:t>
            </a:r>
            <a:endParaRPr lang="en-US" dirty="0"/>
          </a:p>
        </p:txBody>
      </p:sp>
      <p:sp>
        <p:nvSpPr>
          <p:cNvPr id="4" name="Title 1"/>
          <p:cNvSpPr>
            <a:spLocks noGrp="1"/>
          </p:cNvSpPr>
          <p:nvPr>
            <p:ph idx="1"/>
          </p:nvPr>
        </p:nvSpPr>
        <p:spPr>
          <a:xfrm>
            <a:off x="914400" y="2514600"/>
            <a:ext cx="7772400" cy="2590800"/>
          </a:xfrm>
        </p:spPr>
        <p:txBody>
          <a:bodyPr>
            <a:normAutofit fontScale="92500"/>
          </a:bodyPr>
          <a:lstStyle/>
          <a:p>
            <a:pPr marL="0" indent="0">
              <a:buNone/>
            </a:pPr>
            <a:r>
              <a:rPr lang="en-US" dirty="0" smtClean="0"/>
              <a:t>It is a mistake to think that product safety is only a concern in manufacturing. In fact, advertisers, salespeople, suppliers, manufacturers, and anyone else who occupies a marketing function should make product safety a high priority. </a:t>
            </a:r>
            <a:endParaRPr lang="en-US" dirty="0"/>
          </a:p>
        </p:txBody>
      </p:sp>
      <p:sp>
        <p:nvSpPr>
          <p:cNvPr id="5" name="Title 1"/>
          <p:cNvSpPr txBox="1">
            <a:spLocks/>
          </p:cNvSpPr>
          <p:nvPr/>
        </p:nvSpPr>
        <p:spPr>
          <a:xfrm>
            <a:off x="3048000" y="990600"/>
            <a:ext cx="7772400" cy="685800"/>
          </a:xfrm>
          <a:prstGeom prst="rect">
            <a:avLst/>
          </a:prstGeom>
        </p:spPr>
        <p:txBody>
          <a:bodyPr bIns="91440" anchor="b" anchorCtr="0">
            <a:normAutofit lnSpcReduction="1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US" dirty="0" smtClean="0"/>
              <a:t>Some Points to Consider</a:t>
            </a:r>
            <a:endParaRPr lang="en-US" dirty="0"/>
          </a:p>
        </p:txBody>
      </p:sp>
      <p:pic>
        <p:nvPicPr>
          <p:cNvPr id="1026" name="Picture 2" descr="C:\Users\Jennifer\AppData\Local\Microsoft\Windows\Temporary Internet Files\Content.IE5\DLRI0GJJ\MC90038356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5393" y="5181600"/>
            <a:ext cx="1261524" cy="14974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59635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Tortious Interference</a:t>
            </a:r>
            <a:endParaRPr lang="en-US" dirty="0"/>
          </a:p>
        </p:txBody>
      </p:sp>
      <p:sp>
        <p:nvSpPr>
          <p:cNvPr id="3" name="Content Placeholder 2"/>
          <p:cNvSpPr>
            <a:spLocks noGrp="1"/>
          </p:cNvSpPr>
          <p:nvPr>
            <p:ph idx="1"/>
          </p:nvPr>
        </p:nvSpPr>
        <p:spPr>
          <a:xfrm>
            <a:off x="457200" y="1371601"/>
            <a:ext cx="8229600" cy="4495800"/>
          </a:xfrm>
        </p:spPr>
        <p:txBody>
          <a:bodyPr>
            <a:normAutofit fontScale="92500" lnSpcReduction="10000"/>
          </a:bodyPr>
          <a:lstStyle/>
          <a:p>
            <a:r>
              <a:rPr lang="en-US" dirty="0" smtClean="0"/>
              <a:t>“Dirty tricks” the salesperson uses to obtain business unfairly in a way that damages other firms</a:t>
            </a:r>
          </a:p>
          <a:p>
            <a:r>
              <a:rPr lang="en-US" dirty="0" smtClean="0"/>
              <a:t>Leigh Furniture v. </a:t>
            </a:r>
            <a:r>
              <a:rPr lang="en-US" dirty="0" err="1" smtClean="0"/>
              <a:t>Isom</a:t>
            </a:r>
            <a:r>
              <a:rPr lang="en-US" dirty="0" smtClean="0"/>
              <a:t> (1982)</a:t>
            </a:r>
          </a:p>
          <a:p>
            <a:pPr lvl="1"/>
            <a:r>
              <a:rPr lang="en-US" dirty="0" smtClean="0"/>
              <a:t>Sales representatives from Leigh harassed </a:t>
            </a:r>
            <a:r>
              <a:rPr lang="en-US" dirty="0" err="1" smtClean="0"/>
              <a:t>Isom</a:t>
            </a:r>
            <a:r>
              <a:rPr lang="en-US" dirty="0" smtClean="0"/>
              <a:t> with false accusations, contributing to the firm’s bankruptcy</a:t>
            </a:r>
          </a:p>
          <a:p>
            <a:r>
              <a:rPr lang="en-US" dirty="0" smtClean="0"/>
              <a:t>Because these actions are intentional, companies found guilty of tortious interference pay both compensatory and punitive damages</a:t>
            </a:r>
            <a:endParaRPr lang="en-US" dirty="0"/>
          </a:p>
        </p:txBody>
      </p:sp>
    </p:spTree>
    <p:extLst>
      <p:ext uri="{BB962C8B-B14F-4D97-AF65-F5344CB8AC3E}">
        <p14:creationId xmlns:p14="http://schemas.microsoft.com/office/powerpoint/2010/main" val="11264204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7155" y="-152400"/>
            <a:ext cx="7772400" cy="1143000"/>
          </a:xfrm>
        </p:spPr>
        <p:txBody>
          <a:bodyPr>
            <a:normAutofit/>
          </a:bodyPr>
          <a:lstStyle/>
          <a:p>
            <a:r>
              <a:rPr lang="en-US" sz="3200" dirty="0" smtClean="0"/>
              <a:t>How Should Managers Guard Against Sales Force Product Liability Issues?</a:t>
            </a:r>
            <a:endParaRPr lang="en-US" sz="3200" dirty="0"/>
          </a:p>
        </p:txBody>
      </p:sp>
      <p:sp>
        <p:nvSpPr>
          <p:cNvPr id="3" name="Content Placeholder 2"/>
          <p:cNvSpPr>
            <a:spLocks noGrp="1"/>
          </p:cNvSpPr>
          <p:nvPr>
            <p:ph idx="1"/>
          </p:nvPr>
        </p:nvSpPr>
        <p:spPr>
          <a:xfrm>
            <a:off x="914400" y="1447800"/>
            <a:ext cx="7772400" cy="4953000"/>
          </a:xfrm>
        </p:spPr>
        <p:txBody>
          <a:bodyPr>
            <a:normAutofit fontScale="62500" lnSpcReduction="20000"/>
          </a:bodyPr>
          <a:lstStyle/>
          <a:p>
            <a:r>
              <a:rPr lang="en-US" dirty="0" smtClean="0"/>
              <a:t>Training</a:t>
            </a:r>
          </a:p>
          <a:p>
            <a:pPr lvl="1"/>
            <a:r>
              <a:rPr lang="en-US" dirty="0" smtClean="0"/>
              <a:t>Training programs and tools such as role-play programs can help salespeople better understand the consequences of behavior as well as ways that clients may interpret their statements or actions.</a:t>
            </a:r>
          </a:p>
          <a:p>
            <a:r>
              <a:rPr lang="en-US" dirty="0" smtClean="0"/>
              <a:t>Compensation</a:t>
            </a:r>
          </a:p>
          <a:p>
            <a:pPr lvl="1"/>
            <a:r>
              <a:rPr lang="en-US" dirty="0" smtClean="0"/>
              <a:t>Rather than rewarding simply for making the numbers, managers should also look at other behavior-based performance indicators, such as positive customer feedback or lower complaints.</a:t>
            </a:r>
          </a:p>
          <a:p>
            <a:r>
              <a:rPr lang="en-US" dirty="0" smtClean="0"/>
              <a:t>Feedback from customers</a:t>
            </a:r>
          </a:p>
          <a:p>
            <a:pPr lvl="1"/>
            <a:r>
              <a:rPr lang="en-US" dirty="0" smtClean="0"/>
              <a:t>Feedback can help managers assess salesperson behavior as well as make the salesperson aware of areas for improvement.</a:t>
            </a:r>
          </a:p>
          <a:p>
            <a:r>
              <a:rPr lang="en-US" dirty="0" smtClean="0"/>
              <a:t>Model appropriate behavior</a:t>
            </a:r>
          </a:p>
          <a:p>
            <a:pPr lvl="1"/>
            <a:r>
              <a:rPr lang="en-US" dirty="0" smtClean="0"/>
              <a:t>Sales managers should be sure to model appropriate behavior for subordinates.</a:t>
            </a:r>
          </a:p>
          <a:p>
            <a:r>
              <a:rPr lang="en-US" dirty="0" smtClean="0"/>
              <a:t>Codes of Ethics</a:t>
            </a:r>
          </a:p>
          <a:p>
            <a:pPr lvl="1"/>
            <a:r>
              <a:rPr lang="en-US" dirty="0" smtClean="0"/>
              <a:t>Codes of ethics can be used to provide guidelines on appropriate and inappropriate conduct.</a:t>
            </a:r>
            <a:endParaRPr lang="en-US" dirty="0"/>
          </a:p>
        </p:txBody>
      </p:sp>
      <p:pic>
        <p:nvPicPr>
          <p:cNvPr id="5122" name="Picture 2" descr="C:\Users\jjmarie\AppData\Local\Microsoft\Windows\Temporary Internet Files\Content.IE5\E0CDS9ZI\MC90043615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39555" y="762000"/>
            <a:ext cx="994613" cy="1082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32395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1511897"/>
              </p:ext>
            </p:extLst>
          </p:nvPr>
        </p:nvGraphicFramePr>
        <p:xfrm>
          <a:off x="685800" y="990600"/>
          <a:ext cx="7772400" cy="3947160"/>
        </p:xfrm>
        <a:graphic>
          <a:graphicData uri="http://schemas.openxmlformats.org/drawingml/2006/table">
            <a:tbl>
              <a:tblPr firstRow="1" bandRow="1">
                <a:tableStyleId>{5C22544A-7EE6-4342-B048-85BDC9FD1C3A}</a:tableStyleId>
              </a:tblPr>
              <a:tblGrid>
                <a:gridCol w="7772400"/>
              </a:tblGrid>
              <a:tr h="370840">
                <a:tc>
                  <a:txBody>
                    <a:bodyPr/>
                    <a:lstStyle/>
                    <a:p>
                      <a:r>
                        <a:rPr lang="en-US" dirty="0" smtClean="0"/>
                        <a:t>Cautionary Guidelines</a:t>
                      </a:r>
                      <a:r>
                        <a:rPr lang="en-US" baseline="0" dirty="0" smtClean="0"/>
                        <a:t> for Teaching Salespeople </a:t>
                      </a:r>
                      <a:endParaRPr lang="en-US" dirty="0"/>
                    </a:p>
                  </a:txBody>
                  <a:tcPr/>
                </a:tc>
              </a:tr>
              <a:tr h="370840">
                <a:tc>
                  <a:txBody>
                    <a:bodyPr/>
                    <a:lstStyle/>
                    <a:p>
                      <a:r>
                        <a:rPr lang="en-US" dirty="0" smtClean="0"/>
                        <a:t>Be sure all specific product claims can be accomplished.</a:t>
                      </a:r>
                      <a:endParaRPr lang="en-US" dirty="0"/>
                    </a:p>
                  </a:txBody>
                  <a:tcPr/>
                </a:tc>
              </a:tr>
              <a:tr h="370840">
                <a:tc>
                  <a:txBody>
                    <a:bodyPr/>
                    <a:lstStyle/>
                    <a:p>
                      <a:r>
                        <a:rPr lang="en-US" dirty="0" smtClean="0"/>
                        <a:t>Be certain that all positive product claims can</a:t>
                      </a:r>
                      <a:r>
                        <a:rPr lang="en-US" baseline="0" dirty="0" smtClean="0"/>
                        <a:t> be verified. Any positive claim that cannot be verified should be very general. </a:t>
                      </a:r>
                      <a:endParaRPr lang="en-US" dirty="0"/>
                    </a:p>
                  </a:txBody>
                  <a:tcPr/>
                </a:tc>
              </a:tr>
              <a:tr h="370840">
                <a:tc>
                  <a:txBody>
                    <a:bodyPr/>
                    <a:lstStyle/>
                    <a:p>
                      <a:r>
                        <a:rPr lang="en-US" dirty="0" smtClean="0"/>
                        <a:t>Remind customers</a:t>
                      </a:r>
                      <a:r>
                        <a:rPr lang="en-US" baseline="0" dirty="0" smtClean="0"/>
                        <a:t> to read all warnings.</a:t>
                      </a:r>
                      <a:endParaRPr lang="en-US" dirty="0"/>
                    </a:p>
                  </a:txBody>
                  <a:tcPr/>
                </a:tc>
              </a:tr>
              <a:tr h="370840">
                <a:tc>
                  <a:txBody>
                    <a:bodyPr/>
                    <a:lstStyle/>
                    <a:p>
                      <a:r>
                        <a:rPr lang="en-US" dirty="0" smtClean="0"/>
                        <a:t>Caution customers who appear</a:t>
                      </a:r>
                      <a:r>
                        <a:rPr lang="en-US" baseline="0" dirty="0" smtClean="0"/>
                        <a:t> willing to use the product improperly. Keep these cautionary statements specific to the customer’s situation.</a:t>
                      </a:r>
                      <a:endParaRPr lang="en-US" dirty="0"/>
                    </a:p>
                  </a:txBody>
                  <a:tcPr/>
                </a:tc>
              </a:tr>
              <a:tr h="370840">
                <a:tc>
                  <a:txBody>
                    <a:bodyPr/>
                    <a:lstStyle/>
                    <a:p>
                      <a:r>
                        <a:rPr lang="en-US" dirty="0" smtClean="0"/>
                        <a:t>Assess each customer’s level of sophistication to determine whethe</a:t>
                      </a:r>
                      <a:r>
                        <a:rPr lang="en-US" baseline="0" dirty="0" smtClean="0"/>
                        <a:t>r you have the legal obligation to deal with the customer more cautiously.</a:t>
                      </a:r>
                      <a:endParaRPr lang="en-US" dirty="0"/>
                    </a:p>
                  </a:txBody>
                  <a:tcPr/>
                </a:tc>
              </a:tr>
              <a:tr h="370840">
                <a:tc>
                  <a:txBody>
                    <a:bodyPr/>
                    <a:lstStyle/>
                    <a:p>
                      <a:r>
                        <a:rPr lang="en-US" dirty="0" smtClean="0"/>
                        <a:t>Be able to verify all negative statements about competitors’ product offerings, business conduct, etc. Try to avoid saying anything negative about competitors, especially</a:t>
                      </a:r>
                      <a:r>
                        <a:rPr lang="en-US" baseline="0" dirty="0" smtClean="0"/>
                        <a:t> if they can be viewed as rumors. </a:t>
                      </a:r>
                      <a:endParaRPr lang="en-US" dirty="0"/>
                    </a:p>
                  </a:txBody>
                  <a:tcPr/>
                </a:tc>
              </a:tr>
            </a:tbl>
          </a:graphicData>
        </a:graphic>
      </p:graphicFrame>
      <p:sp>
        <p:nvSpPr>
          <p:cNvPr id="5" name="TextBox 4"/>
          <p:cNvSpPr txBox="1"/>
          <p:nvPr/>
        </p:nvSpPr>
        <p:spPr>
          <a:xfrm>
            <a:off x="685800" y="5105400"/>
            <a:ext cx="7772400" cy="861774"/>
          </a:xfrm>
          <a:prstGeom prst="rect">
            <a:avLst/>
          </a:prstGeom>
          <a:noFill/>
        </p:spPr>
        <p:txBody>
          <a:bodyPr wrap="square" rtlCol="0">
            <a:spAutoFit/>
          </a:bodyPr>
          <a:lstStyle/>
          <a:p>
            <a:r>
              <a:rPr lang="en-US" sz="1600" i="1" dirty="0" smtClean="0"/>
              <a:t>Adapted from </a:t>
            </a:r>
            <a:r>
              <a:rPr lang="en-US" sz="1600" i="1" dirty="0"/>
              <a:t>Karl A. </a:t>
            </a:r>
            <a:r>
              <a:rPr lang="en-US" sz="1600" i="1" dirty="0" err="1"/>
              <a:t>Boedecker</a:t>
            </a:r>
            <a:r>
              <a:rPr lang="en-US" sz="1600" i="1" dirty="0"/>
              <a:t>, Fred W. Morgan, &amp; </a:t>
            </a:r>
            <a:r>
              <a:rPr lang="en-US" sz="1600" i="1" dirty="0" smtClean="0"/>
              <a:t>Jeffery </a:t>
            </a:r>
            <a:r>
              <a:rPr lang="en-US" sz="1600" i="1" dirty="0"/>
              <a:t>J. </a:t>
            </a:r>
            <a:r>
              <a:rPr lang="en-US" sz="1600" i="1" dirty="0" err="1"/>
              <a:t>Stoltman</a:t>
            </a:r>
            <a:r>
              <a:rPr lang="en-US" sz="1600" i="1" dirty="0"/>
              <a:t> (1991). “Legal Dimensions of Salespersons’ Statements: A Review and Managerial Suggestions.” Journal of Marketing 55, pp. 70-80.</a:t>
            </a:r>
          </a:p>
          <a:p>
            <a:r>
              <a:rPr lang="en-US" dirty="0" smtClean="0"/>
              <a:t> </a:t>
            </a:r>
            <a:endParaRPr lang="en-US" dirty="0"/>
          </a:p>
        </p:txBody>
      </p:sp>
    </p:spTree>
    <p:extLst>
      <p:ext uri="{BB962C8B-B14F-4D97-AF65-F5344CB8AC3E}">
        <p14:creationId xmlns:p14="http://schemas.microsoft.com/office/powerpoint/2010/main" val="18080483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 precedent has been to hold the marketers of finished goods responsible for injuries rather than component parts suppliers.</a:t>
            </a:r>
          </a:p>
          <a:p>
            <a:pPr lvl="1"/>
            <a:r>
              <a:rPr lang="en-US" i="1" dirty="0" err="1" smtClean="0"/>
              <a:t>Wetz</a:t>
            </a:r>
            <a:r>
              <a:rPr lang="en-US" i="1" dirty="0" smtClean="0"/>
              <a:t> v. Zapata Off-Shore </a:t>
            </a:r>
            <a:r>
              <a:rPr lang="en-US" dirty="0" smtClean="0"/>
              <a:t>(1970)</a:t>
            </a:r>
          </a:p>
          <a:p>
            <a:r>
              <a:rPr lang="en-US" dirty="0" smtClean="0"/>
              <a:t>Component part suppliers </a:t>
            </a:r>
            <a:r>
              <a:rPr lang="en-US" i="1" dirty="0" smtClean="0"/>
              <a:t>not generally found liable if:</a:t>
            </a:r>
          </a:p>
          <a:p>
            <a:pPr lvl="1"/>
            <a:r>
              <a:rPr lang="en-US" dirty="0" smtClean="0"/>
              <a:t>Component is a standardized item that is usually safe</a:t>
            </a:r>
          </a:p>
          <a:p>
            <a:pPr lvl="1"/>
            <a:r>
              <a:rPr lang="en-US" dirty="0" smtClean="0"/>
              <a:t>Components were not designed for that specific use</a:t>
            </a:r>
          </a:p>
          <a:p>
            <a:pPr lvl="1"/>
            <a:r>
              <a:rPr lang="en-US" dirty="0" smtClean="0"/>
              <a:t>Components were adapted later on down the supply chain</a:t>
            </a:r>
          </a:p>
          <a:p>
            <a:pPr lvl="1"/>
            <a:r>
              <a:rPr lang="en-US" dirty="0" smtClean="0"/>
              <a:t>Harm came from the specialized end use of the component, but not the component itself</a:t>
            </a:r>
          </a:p>
        </p:txBody>
      </p:sp>
      <p:sp>
        <p:nvSpPr>
          <p:cNvPr id="2" name="Title 1"/>
          <p:cNvSpPr>
            <a:spLocks noGrp="1"/>
          </p:cNvSpPr>
          <p:nvPr>
            <p:ph type="title"/>
          </p:nvPr>
        </p:nvSpPr>
        <p:spPr>
          <a:xfrm>
            <a:off x="0" y="-230188"/>
            <a:ext cx="9144000" cy="1144588"/>
          </a:xfrm>
        </p:spPr>
        <p:txBody>
          <a:bodyPr>
            <a:noAutofit/>
          </a:bodyPr>
          <a:lstStyle/>
          <a:p>
            <a:r>
              <a:rPr lang="en-US" sz="3700" dirty="0" smtClean="0"/>
              <a:t>Product Liability of Component Part Suppliers</a:t>
            </a:r>
            <a:endParaRPr lang="en-US" sz="3700" dirty="0"/>
          </a:p>
        </p:txBody>
      </p:sp>
    </p:spTree>
    <p:extLst>
      <p:ext uri="{BB962C8B-B14F-4D97-AF65-F5344CB8AC3E}">
        <p14:creationId xmlns:p14="http://schemas.microsoft.com/office/powerpoint/2010/main" val="20300045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067800" cy="1143000"/>
          </a:xfrm>
        </p:spPr>
        <p:txBody>
          <a:bodyPr>
            <a:noAutofit/>
          </a:bodyPr>
          <a:lstStyle/>
          <a:p>
            <a:r>
              <a:rPr lang="en-US" dirty="0" smtClean="0"/>
              <a:t>Arguments for No or Limited Liability</a:t>
            </a:r>
            <a:endParaRPr lang="en-US" dirty="0"/>
          </a:p>
        </p:txBody>
      </p:sp>
      <p:sp>
        <p:nvSpPr>
          <p:cNvPr id="3" name="Content Placeholder 2"/>
          <p:cNvSpPr>
            <a:spLocks noGrp="1"/>
          </p:cNvSpPr>
          <p:nvPr>
            <p:ph idx="1"/>
          </p:nvPr>
        </p:nvSpPr>
        <p:spPr/>
        <p:txBody>
          <a:bodyPr/>
          <a:lstStyle/>
          <a:p>
            <a:r>
              <a:rPr lang="en-US" dirty="0" smtClean="0"/>
              <a:t>Component parts suppliers cannot anticipate all the uses their components will be used for.</a:t>
            </a:r>
          </a:p>
          <a:p>
            <a:r>
              <a:rPr lang="en-US" dirty="0" smtClean="0"/>
              <a:t>Finished parts suppliers are generally considered to have the best chance in the marketing supply chain to control for potential dangers of the product.</a:t>
            </a:r>
            <a:endParaRPr lang="en-US" dirty="0"/>
          </a:p>
        </p:txBody>
      </p:sp>
    </p:spTree>
    <p:extLst>
      <p:ext uri="{BB962C8B-B14F-4D97-AF65-F5344CB8AC3E}">
        <p14:creationId xmlns:p14="http://schemas.microsoft.com/office/powerpoint/2010/main" val="191825473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0188"/>
            <a:ext cx="8686800" cy="1143000"/>
          </a:xfrm>
        </p:spPr>
        <p:txBody>
          <a:bodyPr>
            <a:normAutofit/>
          </a:bodyPr>
          <a:lstStyle/>
          <a:p>
            <a:r>
              <a:rPr lang="en-US" dirty="0" smtClean="0"/>
              <a:t>When Liability Does Occur</a:t>
            </a:r>
            <a:endParaRPr lang="en-US" dirty="0"/>
          </a:p>
        </p:txBody>
      </p:sp>
      <p:sp>
        <p:nvSpPr>
          <p:cNvPr id="3" name="Content Placeholder 2"/>
          <p:cNvSpPr>
            <a:spLocks noGrp="1"/>
          </p:cNvSpPr>
          <p:nvPr>
            <p:ph idx="1"/>
          </p:nvPr>
        </p:nvSpPr>
        <p:spPr>
          <a:xfrm>
            <a:off x="457200" y="1600201"/>
            <a:ext cx="8001000" cy="4267200"/>
          </a:xfrm>
        </p:spPr>
        <p:txBody>
          <a:bodyPr>
            <a:normAutofit fontScale="92500" lnSpcReduction="20000"/>
          </a:bodyPr>
          <a:lstStyle/>
          <a:p>
            <a:r>
              <a:rPr lang="en-US" dirty="0" smtClean="0"/>
              <a:t>The component parts supplier supplies </a:t>
            </a:r>
            <a:r>
              <a:rPr lang="en-US" dirty="0" smtClean="0"/>
              <a:t>all the parts of a product.</a:t>
            </a:r>
          </a:p>
          <a:p>
            <a:r>
              <a:rPr lang="en-US" dirty="0" smtClean="0"/>
              <a:t>The supplier has prior </a:t>
            </a:r>
            <a:r>
              <a:rPr lang="en-US" dirty="0" smtClean="0"/>
              <a:t>knowledge that the parts will be used in an unsafe way.</a:t>
            </a:r>
          </a:p>
          <a:p>
            <a:r>
              <a:rPr lang="en-US" dirty="0" smtClean="0"/>
              <a:t>The component parts supplier is involved in the design of the finished product.</a:t>
            </a:r>
          </a:p>
          <a:p>
            <a:r>
              <a:rPr lang="en-US" dirty="0" smtClean="0"/>
              <a:t>The component parts supplied are frequently linked with injury. </a:t>
            </a:r>
          </a:p>
          <a:p>
            <a:r>
              <a:rPr lang="en-US" dirty="0" smtClean="0"/>
              <a:t>The component itself is defective and causes harm or renders the product unsafe.</a:t>
            </a:r>
            <a:endParaRPr lang="en-US" dirty="0"/>
          </a:p>
        </p:txBody>
      </p:sp>
    </p:spTree>
    <p:extLst>
      <p:ext uri="{BB962C8B-B14F-4D97-AF65-F5344CB8AC3E}">
        <p14:creationId xmlns:p14="http://schemas.microsoft.com/office/powerpoint/2010/main" val="2198736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Vertical Enterprise Liability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exemptions that component parts suppliers have for product liability might change under vertical enterprise liability.</a:t>
            </a:r>
            <a:endParaRPr lang="en-US" dirty="0"/>
          </a:p>
          <a:p>
            <a:r>
              <a:rPr lang="en-US" dirty="0" smtClean="0"/>
              <a:t>This holds the entire supply chain potentially liable, which could make component parts suppliers more responsible for the safety of their components.</a:t>
            </a:r>
          </a:p>
          <a:p>
            <a:r>
              <a:rPr lang="en-US" dirty="0" smtClean="0"/>
              <a:t>Vertical enterprise liability has been applied to franchisors, independent contractors, and used goods sellers. </a:t>
            </a:r>
          </a:p>
          <a:p>
            <a:r>
              <a:rPr lang="en-US" dirty="0" smtClean="0"/>
              <a:t>Component parts suppliers should therefore take actions to protect against liability.</a:t>
            </a:r>
            <a:endParaRPr lang="en-US" dirty="0"/>
          </a:p>
        </p:txBody>
      </p:sp>
    </p:spTree>
    <p:extLst>
      <p:ext uri="{BB962C8B-B14F-4D97-AF65-F5344CB8AC3E}">
        <p14:creationId xmlns:p14="http://schemas.microsoft.com/office/powerpoint/2010/main" val="831837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9144000" cy="1143000"/>
          </a:xfrm>
        </p:spPr>
        <p:txBody>
          <a:bodyPr>
            <a:normAutofit/>
          </a:bodyPr>
          <a:lstStyle/>
          <a:p>
            <a:r>
              <a:rPr lang="en-US" sz="3600" dirty="0"/>
              <a:t>How </a:t>
            </a:r>
            <a:r>
              <a:rPr lang="en-US" sz="3600" dirty="0" smtClean="0"/>
              <a:t>to Protect </a:t>
            </a:r>
            <a:r>
              <a:rPr lang="en-US" sz="3600" dirty="0" smtClean="0"/>
              <a:t>Against </a:t>
            </a:r>
            <a:r>
              <a:rPr lang="en-US" sz="3600" dirty="0" smtClean="0"/>
              <a:t>Product </a:t>
            </a:r>
            <a:r>
              <a:rPr lang="en-US" sz="3600" dirty="0"/>
              <a:t>Liability Issues?</a:t>
            </a:r>
          </a:p>
        </p:txBody>
      </p:sp>
      <p:sp>
        <p:nvSpPr>
          <p:cNvPr id="3" name="Content Placeholder 2"/>
          <p:cNvSpPr>
            <a:spLocks noGrp="1"/>
          </p:cNvSpPr>
          <p:nvPr>
            <p:ph idx="1"/>
          </p:nvPr>
        </p:nvSpPr>
        <p:spPr/>
        <p:txBody>
          <a:bodyPr>
            <a:normAutofit fontScale="92500" lnSpcReduction="20000"/>
          </a:bodyPr>
          <a:lstStyle/>
          <a:p>
            <a:r>
              <a:rPr lang="en-US" dirty="0" smtClean="0"/>
              <a:t>While component parts suppliers that provide parts for a wide variety of uses cannot anticipate all of the ways they might be used, this defense is harder for suppliers with few uses of their components.</a:t>
            </a:r>
          </a:p>
          <a:p>
            <a:pPr lvl="1"/>
            <a:r>
              <a:rPr lang="en-US" dirty="0" smtClean="0"/>
              <a:t>Therefore, these suppliers must carefully monitor the safety risks of the components they provide.</a:t>
            </a:r>
          </a:p>
          <a:p>
            <a:r>
              <a:rPr lang="en-US" dirty="0" smtClean="0"/>
              <a:t>Duty to Warn! Providing warnings about potential risks can significantly reduce the likelihood that a component parts supplier will be held liable for product defects or harm.</a:t>
            </a:r>
            <a:endParaRPr lang="en-US" dirty="0"/>
          </a:p>
        </p:txBody>
      </p:sp>
      <p:pic>
        <p:nvPicPr>
          <p:cNvPr id="2050" name="Picture 2" descr="C:\Users\Jennifer\AppData\Local\Microsoft\Windows\Temporary Internet Files\Content.IE5\97SJQUSB\MC90039119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5805" y="5486400"/>
            <a:ext cx="363931" cy="915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378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protect from product liability issues, marketers, manufacturers, and suppliers should:</a:t>
            </a:r>
          </a:p>
          <a:p>
            <a:pPr lvl="1"/>
            <a:r>
              <a:rPr lang="en-US" dirty="0" smtClean="0"/>
              <a:t>Inspect and test products and product parts</a:t>
            </a:r>
          </a:p>
          <a:p>
            <a:pPr lvl="1"/>
            <a:r>
              <a:rPr lang="en-US" dirty="0" smtClean="0"/>
              <a:t>Anticipate how the product will be used</a:t>
            </a:r>
          </a:p>
          <a:p>
            <a:pPr lvl="1"/>
            <a:r>
              <a:rPr lang="en-US" dirty="0" smtClean="0"/>
              <a:t>Provide adequate warning labels about potential dangers</a:t>
            </a:r>
          </a:p>
          <a:p>
            <a:pPr lvl="1"/>
            <a:r>
              <a:rPr lang="en-US" dirty="0" smtClean="0"/>
              <a:t>Exert caution when providing statements or promotions that might provide express or implied warranties</a:t>
            </a:r>
          </a:p>
          <a:p>
            <a:pPr lvl="1"/>
            <a:r>
              <a:rPr lang="en-US" dirty="0" smtClean="0"/>
              <a:t>Check advertising copy for misleading or confusing claims that could cause people to rely on erroneous product information</a:t>
            </a:r>
            <a:endParaRPr lang="en-US" dirty="0"/>
          </a:p>
        </p:txBody>
      </p:sp>
    </p:spTree>
    <p:extLst>
      <p:ext uri="{BB962C8B-B14F-4D97-AF65-F5344CB8AC3E}">
        <p14:creationId xmlns:p14="http://schemas.microsoft.com/office/powerpoint/2010/main" val="19326244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457200" y="1295400"/>
            <a:ext cx="8229600" cy="4830763"/>
          </a:xfrm>
        </p:spPr>
        <p:txBody>
          <a:bodyPr>
            <a:normAutofit fontScale="92500" lnSpcReduction="10000"/>
          </a:bodyPr>
          <a:lstStyle/>
          <a:p>
            <a:r>
              <a:rPr lang="en-US" dirty="0" smtClean="0"/>
              <a:t>Train salespeople to avoid making statements or presentations that could mislead consumers about a product’s quality or functionality</a:t>
            </a:r>
          </a:p>
          <a:p>
            <a:r>
              <a:rPr lang="en-US" dirty="0" smtClean="0"/>
              <a:t>Train salespeople to provide adequate warnings, especially if they realize the client is planning to use the product in ways not intended</a:t>
            </a:r>
          </a:p>
          <a:p>
            <a:r>
              <a:rPr lang="en-US" dirty="0" smtClean="0"/>
              <a:t>Avoid making claims that cannot be verified or substantiated</a:t>
            </a:r>
          </a:p>
          <a:p>
            <a:r>
              <a:rPr lang="en-US" dirty="0" smtClean="0"/>
              <a:t>Monitor the safety record and safety risks of the products being supplied to customers</a:t>
            </a:r>
            <a:endParaRPr lang="en-US" dirty="0"/>
          </a:p>
        </p:txBody>
      </p:sp>
    </p:spTree>
    <p:extLst>
      <p:ext uri="{BB962C8B-B14F-4D97-AF65-F5344CB8AC3E}">
        <p14:creationId xmlns:p14="http://schemas.microsoft.com/office/powerpoint/2010/main" val="3325543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1143000"/>
          </a:xfrm>
        </p:spPr>
        <p:txBody>
          <a:bodyPr>
            <a:noAutofit/>
          </a:bodyPr>
          <a:lstStyle/>
          <a:p>
            <a:pPr algn="ctr"/>
            <a:r>
              <a:rPr lang="en-US" sz="3600" dirty="0" smtClean="0"/>
              <a:t>Who Determines Whether a Product is </a:t>
            </a:r>
            <a:r>
              <a:rPr lang="en-US" sz="3600" dirty="0" smtClean="0"/>
              <a:t>Unsafe</a:t>
            </a:r>
            <a:r>
              <a:rPr lang="en-US" sz="3600" dirty="0" smtClean="0"/>
              <a:t>?</a:t>
            </a:r>
            <a:endParaRPr lang="en-US" sz="3600" dirty="0"/>
          </a:p>
        </p:txBody>
      </p:sp>
      <p:sp>
        <p:nvSpPr>
          <p:cNvPr id="3" name="Content Placeholder 2"/>
          <p:cNvSpPr>
            <a:spLocks noGrp="1"/>
          </p:cNvSpPr>
          <p:nvPr>
            <p:ph idx="1"/>
          </p:nvPr>
        </p:nvSpPr>
        <p:spPr>
          <a:xfrm>
            <a:off x="914400" y="1600200"/>
            <a:ext cx="7772400" cy="4419600"/>
          </a:xfrm>
        </p:spPr>
        <p:txBody>
          <a:bodyPr>
            <a:normAutofit fontScale="92500" lnSpcReduction="10000"/>
          </a:bodyPr>
          <a:lstStyle/>
          <a:p>
            <a:r>
              <a:rPr lang="en-US" dirty="0" smtClean="0"/>
              <a:t>You might be tempted to say the courts, but actually it is the consumer! In litigation cases, consumer surveys are often administered to determine the extent of the defendant’s liability.</a:t>
            </a:r>
          </a:p>
          <a:p>
            <a:r>
              <a:rPr lang="en-US" dirty="0" smtClean="0"/>
              <a:t>This is important because community awareness or the behavior of a reasonable person in a product safety situation will determine the extent of the company’s liability for the injury.</a:t>
            </a:r>
            <a:endParaRPr lang="en-US" dirty="0"/>
          </a:p>
        </p:txBody>
      </p:sp>
      <p:pic>
        <p:nvPicPr>
          <p:cNvPr id="6148" name="Picture 4" descr="C:\Users\jjmarie\AppData\Local\Microsoft\Windows\Temporary Internet Files\Content.IE5\47I0QEWG\MC900441394[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5562600"/>
            <a:ext cx="12954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2178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772400" cy="1143000"/>
          </a:xfrm>
        </p:spPr>
        <p:txBody>
          <a:bodyPr/>
          <a:lstStyle/>
          <a:p>
            <a:r>
              <a:rPr lang="en-US" dirty="0" smtClean="0"/>
              <a:t>Negligence</a:t>
            </a:r>
            <a:endParaRPr lang="en-US" dirty="0"/>
          </a:p>
        </p:txBody>
      </p:sp>
      <p:sp>
        <p:nvSpPr>
          <p:cNvPr id="3" name="Content Placeholder 2"/>
          <p:cNvSpPr>
            <a:spLocks noGrp="1"/>
          </p:cNvSpPr>
          <p:nvPr>
            <p:ph idx="1"/>
          </p:nvPr>
        </p:nvSpPr>
        <p:spPr>
          <a:xfrm>
            <a:off x="381000" y="1524000"/>
            <a:ext cx="8305800" cy="4495800"/>
          </a:xfrm>
        </p:spPr>
        <p:txBody>
          <a:bodyPr>
            <a:normAutofit fontScale="92500" lnSpcReduction="10000"/>
          </a:bodyPr>
          <a:lstStyle/>
          <a:p>
            <a:r>
              <a:rPr lang="en-US" dirty="0" smtClean="0"/>
              <a:t>A violation of the responsibility to protect others from unreasonable risk. In determining whether an act was negligent, courts look at whether an ordinary person would have committed the same act.</a:t>
            </a:r>
          </a:p>
          <a:p>
            <a:r>
              <a:rPr lang="en-US" dirty="0" smtClean="0"/>
              <a:t>A manufacturer has three main duties:</a:t>
            </a:r>
          </a:p>
          <a:p>
            <a:pPr lvl="1"/>
            <a:r>
              <a:rPr lang="en-US" dirty="0" smtClean="0"/>
              <a:t>Inspect and test</a:t>
            </a:r>
          </a:p>
          <a:p>
            <a:pPr lvl="1"/>
            <a:r>
              <a:rPr lang="en-US" dirty="0" smtClean="0"/>
              <a:t>Anticipate the target market</a:t>
            </a:r>
          </a:p>
          <a:p>
            <a:pPr lvl="1"/>
            <a:r>
              <a:rPr lang="en-US" dirty="0" smtClean="0"/>
              <a:t>Provide adequate warning labels</a:t>
            </a:r>
          </a:p>
          <a:p>
            <a:r>
              <a:rPr lang="en-US" dirty="0" smtClean="0"/>
              <a:t>The Ford Pinto case</a:t>
            </a:r>
            <a:endParaRPr lang="en-US" dirty="0"/>
          </a:p>
        </p:txBody>
      </p:sp>
      <p:pic>
        <p:nvPicPr>
          <p:cNvPr id="3074" name="Picture 2" descr="C:\Users\Jennifer\AppData\Local\Microsoft\Windows\Temporary Internet Files\Content.IE5\DLRI0GJJ\MP900448685[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3505200"/>
            <a:ext cx="127000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536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Strict Liability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This occurs when a company sells a product considered to be unreasonably dangerous </a:t>
            </a:r>
            <a:r>
              <a:rPr lang="en-US" i="1" dirty="0" smtClean="0"/>
              <a:t>even though</a:t>
            </a:r>
            <a:r>
              <a:rPr lang="en-US" dirty="0" smtClean="0"/>
              <a:t> the seller took all possible care in selling and preparing the product (</a:t>
            </a:r>
            <a:r>
              <a:rPr lang="en-US" i="1" dirty="0" smtClean="0"/>
              <a:t>Restatement (Second) of Torts</a:t>
            </a:r>
            <a:r>
              <a:rPr lang="en-US" dirty="0"/>
              <a:t> </a:t>
            </a:r>
            <a:r>
              <a:rPr lang="en-US" dirty="0" smtClean="0"/>
              <a:t>1965).</a:t>
            </a:r>
          </a:p>
          <a:p>
            <a:r>
              <a:rPr lang="en-US" dirty="0" smtClean="0"/>
              <a:t>Focused on the product rather than the behavior</a:t>
            </a:r>
          </a:p>
          <a:p>
            <a:r>
              <a:rPr lang="en-US" dirty="0" err="1" smtClean="0"/>
              <a:t>Forseeability</a:t>
            </a:r>
            <a:r>
              <a:rPr lang="en-US" dirty="0"/>
              <a:t> </a:t>
            </a:r>
            <a:r>
              <a:rPr lang="en-US" dirty="0" smtClean="0"/>
              <a:t>and adequate warning labels</a:t>
            </a:r>
          </a:p>
          <a:p>
            <a:r>
              <a:rPr lang="en-US" dirty="0" smtClean="0"/>
              <a:t>Note: In both negligence and strict liability cases, the users must have been harmed by the defective product.</a:t>
            </a:r>
            <a:endParaRPr lang="en-US" dirty="0"/>
          </a:p>
        </p:txBody>
      </p:sp>
    </p:spTree>
    <p:extLst>
      <p:ext uri="{BB962C8B-B14F-4D97-AF65-F5344CB8AC3E}">
        <p14:creationId xmlns:p14="http://schemas.microsoft.com/office/powerpoint/2010/main" val="2955137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Company Always at Fault?</a:t>
            </a:r>
            <a:endParaRPr lang="en-US" dirty="0"/>
          </a:p>
        </p:txBody>
      </p:sp>
      <p:sp>
        <p:nvSpPr>
          <p:cNvPr id="3" name="Content Placeholder 2"/>
          <p:cNvSpPr>
            <a:spLocks noGrp="1"/>
          </p:cNvSpPr>
          <p:nvPr>
            <p:ph idx="1"/>
          </p:nvPr>
        </p:nvSpPr>
        <p:spPr>
          <a:xfrm>
            <a:off x="914400" y="1676400"/>
            <a:ext cx="7772400" cy="4343400"/>
          </a:xfrm>
        </p:spPr>
        <p:txBody>
          <a:bodyPr>
            <a:normAutofit fontScale="92500" lnSpcReduction="20000"/>
          </a:bodyPr>
          <a:lstStyle/>
          <a:p>
            <a:r>
              <a:rPr lang="en-US" dirty="0" smtClean="0"/>
              <a:t>No! There are four defenses that have been used in product liability cases:</a:t>
            </a:r>
          </a:p>
          <a:p>
            <a:pPr lvl="1"/>
            <a:r>
              <a:rPr lang="en-US" dirty="0" smtClean="0"/>
              <a:t>Contributory Negligence</a:t>
            </a:r>
          </a:p>
          <a:p>
            <a:pPr lvl="1"/>
            <a:r>
              <a:rPr lang="en-US" dirty="0" smtClean="0"/>
              <a:t>Assumption of Risk</a:t>
            </a:r>
          </a:p>
          <a:p>
            <a:pPr lvl="1"/>
            <a:r>
              <a:rPr lang="en-US" dirty="0" smtClean="0"/>
              <a:t>Misuse</a:t>
            </a:r>
          </a:p>
          <a:p>
            <a:pPr lvl="1"/>
            <a:r>
              <a:rPr lang="en-US" dirty="0" smtClean="0"/>
              <a:t>Comparative Fault</a:t>
            </a:r>
          </a:p>
          <a:p>
            <a:r>
              <a:rPr lang="en-US" dirty="0" smtClean="0"/>
              <a:t>While proving that the consumer was at fault does not always exonerate the company, it often reduces the damages awarded to plaintiffs.</a:t>
            </a:r>
          </a:p>
          <a:p>
            <a:pPr lvl="1"/>
            <a:endParaRPr lang="en-US" dirty="0" smtClean="0"/>
          </a:p>
        </p:txBody>
      </p:sp>
    </p:spTree>
    <p:extLst>
      <p:ext uri="{BB962C8B-B14F-4D97-AF65-F5344CB8AC3E}">
        <p14:creationId xmlns:p14="http://schemas.microsoft.com/office/powerpoint/2010/main" val="2000314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0188"/>
            <a:ext cx="8991600" cy="1143000"/>
          </a:xfrm>
        </p:spPr>
        <p:txBody>
          <a:bodyPr>
            <a:noAutofit/>
          </a:bodyPr>
          <a:lstStyle/>
          <a:p>
            <a:r>
              <a:rPr lang="en-US" sz="3400" dirty="0" smtClean="0"/>
              <a:t>Revisiting the Importance of Consumer Research</a:t>
            </a:r>
            <a:endParaRPr lang="en-US" sz="3400" dirty="0"/>
          </a:p>
        </p:txBody>
      </p:sp>
      <p:sp>
        <p:nvSpPr>
          <p:cNvPr id="3" name="Content Placeholder 2"/>
          <p:cNvSpPr>
            <a:spLocks noGrp="1"/>
          </p:cNvSpPr>
          <p:nvPr>
            <p:ph idx="1"/>
          </p:nvPr>
        </p:nvSpPr>
        <p:spPr>
          <a:xfrm>
            <a:off x="914400" y="1600200"/>
            <a:ext cx="7772400" cy="4419600"/>
          </a:xfrm>
        </p:spPr>
        <p:txBody>
          <a:bodyPr>
            <a:normAutofit fontScale="77500" lnSpcReduction="20000"/>
          </a:bodyPr>
          <a:lstStyle/>
          <a:p>
            <a:r>
              <a:rPr lang="en-US" dirty="0" smtClean="0"/>
              <a:t>Research to understand how consumers use or perceive products is important because, among other things, it allows courts to determine:</a:t>
            </a:r>
          </a:p>
          <a:p>
            <a:pPr lvl="1"/>
            <a:r>
              <a:rPr lang="en-US" dirty="0" smtClean="0"/>
              <a:t>how an ordinary person might use a product, helping to determine the </a:t>
            </a:r>
            <a:r>
              <a:rPr lang="en-US" i="1" dirty="0" smtClean="0"/>
              <a:t>reasonableness </a:t>
            </a:r>
            <a:r>
              <a:rPr lang="en-US" dirty="0" smtClean="0"/>
              <a:t>dimension</a:t>
            </a:r>
          </a:p>
          <a:p>
            <a:pPr lvl="1"/>
            <a:r>
              <a:rPr lang="en-US" dirty="0" smtClean="0"/>
              <a:t>community awareness about the risks of certain products, helping to determine overall consumer awareness of risks</a:t>
            </a:r>
          </a:p>
          <a:p>
            <a:pPr lvl="1"/>
            <a:r>
              <a:rPr lang="en-US" dirty="0" smtClean="0"/>
              <a:t>how consumers perceive elements of warning labels, helping to determine the effectiveness of warning labels</a:t>
            </a:r>
          </a:p>
          <a:p>
            <a:r>
              <a:rPr lang="en-US" dirty="0" smtClean="0"/>
              <a:t>Companies can use consumer feedback to develop product defect prevention programs. Firms can also more effectively manage damage control and correct defects discovered after the sale.</a:t>
            </a:r>
            <a:endParaRPr lang="en-US" dirty="0"/>
          </a:p>
        </p:txBody>
      </p:sp>
    </p:spTree>
    <p:extLst>
      <p:ext uri="{BB962C8B-B14F-4D97-AF65-F5344CB8AC3E}">
        <p14:creationId xmlns:p14="http://schemas.microsoft.com/office/powerpoint/2010/main" val="3886615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Advertising’s Role in Product Safety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company may be held liable if its advertising misrepresented a product to the extent that it caused consumer injury.</a:t>
            </a:r>
          </a:p>
          <a:p>
            <a:pPr lvl="1"/>
            <a:r>
              <a:rPr lang="en-US" dirty="0" smtClean="0"/>
              <a:t>The consumer must rely upon the information gleaned from the advertisement.</a:t>
            </a:r>
          </a:p>
          <a:p>
            <a:r>
              <a:rPr lang="en-US" dirty="0" smtClean="0"/>
              <a:t>Again, the concept of reasonableness is important. </a:t>
            </a:r>
          </a:p>
          <a:p>
            <a:pPr lvl="1"/>
            <a:r>
              <a:rPr lang="en-US" dirty="0" smtClean="0"/>
              <a:t>If the advertisement made such an exaggerated claim that a reasonable person would not take it seriously, then the company might not be held liable.</a:t>
            </a:r>
          </a:p>
          <a:p>
            <a:pPr marL="320040" lvl="1" indent="0">
              <a:buNone/>
            </a:pPr>
            <a:endParaRPr lang="en-US" dirty="0" smtClean="0"/>
          </a:p>
        </p:txBody>
      </p:sp>
      <p:pic>
        <p:nvPicPr>
          <p:cNvPr id="2051" name="Picture 3" descr="C:\Users\jjmarie\AppData\Local\Microsoft\Windows\Temporary Internet Files\Content.IE5\47I0QEWG\MC9002730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4800" y="5791200"/>
            <a:ext cx="1600200" cy="9650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4671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Advertising’s Role in Product </a:t>
            </a:r>
            <a:r>
              <a:rPr lang="en-US" dirty="0" smtClean="0"/>
              <a:t>Safety</a:t>
            </a:r>
            <a:endParaRPr lang="en-US" dirty="0"/>
          </a:p>
        </p:txBody>
      </p:sp>
      <p:sp>
        <p:nvSpPr>
          <p:cNvPr id="3" name="Content Placeholder 2"/>
          <p:cNvSpPr>
            <a:spLocks noGrp="1"/>
          </p:cNvSpPr>
          <p:nvPr>
            <p:ph idx="1"/>
          </p:nvPr>
        </p:nvSpPr>
        <p:spPr>
          <a:xfrm>
            <a:off x="914400" y="1447800"/>
            <a:ext cx="7772400" cy="5105400"/>
          </a:xfrm>
        </p:spPr>
        <p:txBody>
          <a:bodyPr>
            <a:normAutofit fontScale="92500" lnSpcReduction="20000"/>
          </a:bodyPr>
          <a:lstStyle/>
          <a:p>
            <a:r>
              <a:rPr lang="en-US" dirty="0" smtClean="0"/>
              <a:t>Another requirement is that there must be a causal relationship between the advertisement and the action resulting in injury.</a:t>
            </a:r>
          </a:p>
          <a:p>
            <a:pPr lvl="1"/>
            <a:r>
              <a:rPr lang="en-US" dirty="0" smtClean="0"/>
              <a:t>In other words, the advertisement must have directly caused the subsequent injury.</a:t>
            </a:r>
          </a:p>
          <a:p>
            <a:r>
              <a:rPr lang="en-US" dirty="0"/>
              <a:t>D</a:t>
            </a:r>
            <a:r>
              <a:rPr lang="en-US" dirty="0" smtClean="0"/>
              <a:t>etermining liability as a result of product advertising can fall under four legal categories:</a:t>
            </a:r>
          </a:p>
          <a:p>
            <a:pPr lvl="1"/>
            <a:r>
              <a:rPr lang="en-US" dirty="0" smtClean="0"/>
              <a:t>Warranties</a:t>
            </a:r>
          </a:p>
          <a:p>
            <a:pPr lvl="1"/>
            <a:r>
              <a:rPr lang="en-US" dirty="0" smtClean="0"/>
              <a:t>Misrepresentation</a:t>
            </a:r>
          </a:p>
          <a:p>
            <a:pPr lvl="1"/>
            <a:r>
              <a:rPr lang="en-US" dirty="0" smtClean="0"/>
              <a:t>Negligence</a:t>
            </a:r>
          </a:p>
          <a:p>
            <a:pPr lvl="1"/>
            <a:r>
              <a:rPr lang="en-US" dirty="0" smtClean="0"/>
              <a:t>Strict liability</a:t>
            </a:r>
            <a:endParaRPr lang="en-US" dirty="0"/>
          </a:p>
        </p:txBody>
      </p:sp>
    </p:spTree>
    <p:extLst>
      <p:ext uri="{BB962C8B-B14F-4D97-AF65-F5344CB8AC3E}">
        <p14:creationId xmlns:p14="http://schemas.microsoft.com/office/powerpoint/2010/main" val="1361433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650</TotalTime>
  <Words>4646</Words>
  <Application>Microsoft Office PowerPoint</Application>
  <PresentationFormat>On-screen Show (4:3)</PresentationFormat>
  <Paragraphs>270</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Product Safety, Legal Dimensions, and Consumer Conduct</vt:lpstr>
      <vt:lpstr>Before We Begin….</vt:lpstr>
      <vt:lpstr>Who Determines Whether a Product is Unsafe?</vt:lpstr>
      <vt:lpstr>Negligence</vt:lpstr>
      <vt:lpstr>Strict Liability</vt:lpstr>
      <vt:lpstr>Is the Company Always at Fault?</vt:lpstr>
      <vt:lpstr>Revisiting the Importance of Consumer Research</vt:lpstr>
      <vt:lpstr>Advertising’s Role in Product Safety</vt:lpstr>
      <vt:lpstr>Advertising’s Role in Product Safety</vt:lpstr>
      <vt:lpstr>Warranties</vt:lpstr>
      <vt:lpstr>Misrepresentation</vt:lpstr>
      <vt:lpstr>Negligence and Strict Liability</vt:lpstr>
      <vt:lpstr>PowerPoint Presentation</vt:lpstr>
      <vt:lpstr>Liability of Salespeople Statements</vt:lpstr>
      <vt:lpstr>Five Potential Legal Issues</vt:lpstr>
      <vt:lpstr>Unintended Warranty Issues</vt:lpstr>
      <vt:lpstr>Dilution of Warning Effectiveness</vt:lpstr>
      <vt:lpstr>Disparagement of Competitive Offerings</vt:lpstr>
      <vt:lpstr>Misrepresentation of Own Offerings</vt:lpstr>
      <vt:lpstr>Tortious Interference</vt:lpstr>
      <vt:lpstr>How Should Managers Guard Against Sales Force Product Liability Issues?</vt:lpstr>
      <vt:lpstr>PowerPoint Presentation</vt:lpstr>
      <vt:lpstr>Product Liability of Component Part Suppliers</vt:lpstr>
      <vt:lpstr>Arguments for No or Limited Liability</vt:lpstr>
      <vt:lpstr>When Liability Does Occur</vt:lpstr>
      <vt:lpstr>Vertical Enterprise Liability</vt:lpstr>
      <vt:lpstr>How to Protect Against Product Liability Issues?</vt:lpstr>
      <vt:lpstr>Conclusions</vt:lpstr>
      <vt:lpstr>Conclusions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Safety, Legal Dimensions, and Consumer Conduct</dc:title>
  <dc:creator>Jennifer</dc:creator>
  <cp:lastModifiedBy>Jennifer</cp:lastModifiedBy>
  <cp:revision>75</cp:revision>
  <dcterms:created xsi:type="dcterms:W3CDTF">2013-01-03T20:23:39Z</dcterms:created>
  <dcterms:modified xsi:type="dcterms:W3CDTF">2013-03-11T13:58:36Z</dcterms:modified>
</cp:coreProperties>
</file>