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  <p:sldId id="260" r:id="rId9"/>
    <p:sldId id="264" r:id="rId10"/>
    <p:sldId id="265" r:id="rId11"/>
    <p:sldId id="267" r:id="rId12"/>
    <p:sldId id="266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6" autoAdjust="0"/>
    <p:restoredTop sz="96649" autoAdjust="0"/>
  </p:normalViewPr>
  <p:slideViewPr>
    <p:cSldViewPr snapToGrid="0">
      <p:cViewPr>
        <p:scale>
          <a:sx n="70" d="100"/>
          <a:sy n="70" d="100"/>
        </p:scale>
        <p:origin x="57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340A7E-82C4-4100-918D-1EEDDE5E37C7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2EEED-B615-423D-B208-11E22F9C0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76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oomberg.com/news/articles/2015-07-20/airbnb-overhauls-service-for-business-travelers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inc.com/30under30/2010/profile-brian-chesky-joe-gebbia-nathan-blecharczyk-airbnb.html" TargetMode="External"/><Relationship Id="rId5" Type="http://schemas.openxmlformats.org/officeDocument/2006/relationships/hyperlink" Target="http://www.forbes.com/sites/tomiogeron/2013/01/23/airbnb-and-the-unstoppable-rise-of-the-share-economy/" TargetMode="External"/><Relationship Id="rId4" Type="http://schemas.openxmlformats.org/officeDocument/2006/relationships/hyperlink" Target="https://www.airbnb.com/about/about-us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According</a:t>
            </a:r>
            <a:r>
              <a:rPr lang="en-US" baseline="0" dirty="0" smtClean="0"/>
              <a:t> to a </a:t>
            </a:r>
            <a:r>
              <a:rPr lang="en-US" i="1" baseline="0" dirty="0" smtClean="0"/>
              <a:t>Fast Company </a:t>
            </a:r>
            <a:r>
              <a:rPr lang="en-US" i="0" baseline="0" dirty="0" smtClean="0"/>
              <a:t>article, the sharing economy doesn’t have a clear definition.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dirty="0" smtClean="0"/>
              <a:t>Rachel</a:t>
            </a:r>
            <a:r>
              <a:rPr lang="en-US" i="0" baseline="0" dirty="0" smtClean="0"/>
              <a:t> </a:t>
            </a:r>
            <a:r>
              <a:rPr lang="en-US" i="0" baseline="0" dirty="0" err="1" smtClean="0"/>
              <a:t>Botsman</a:t>
            </a:r>
            <a:r>
              <a:rPr lang="en-US" i="0" baseline="0" dirty="0" smtClean="0"/>
              <a:t> presentation, “The Shared Economy Lacks a Shared Definition,” </a:t>
            </a:r>
            <a:r>
              <a:rPr lang="en-US" i="1" dirty="0" smtClean="0"/>
              <a:t>Fast Company, </a:t>
            </a:r>
            <a:r>
              <a:rPr lang="en-US" i="0" dirty="0" smtClean="0"/>
              <a:t>November</a:t>
            </a:r>
            <a:r>
              <a:rPr lang="en-US" i="0" baseline="0" dirty="0" smtClean="0"/>
              <a:t> 21, 2013, </a:t>
            </a:r>
            <a:r>
              <a:rPr lang="en-US" dirty="0" smtClean="0"/>
              <a:t>http://www.fastcoexist.com/3022028/the-sharing-economy-lacks-a-shared-definition</a:t>
            </a:r>
          </a:p>
          <a:p>
            <a:r>
              <a:rPr lang="en-US" dirty="0" smtClean="0"/>
              <a:t>“The Rise of the Sharing Economy,” </a:t>
            </a:r>
            <a:r>
              <a:rPr lang="en-US" i="1" dirty="0" smtClean="0"/>
              <a:t>The Economist</a:t>
            </a:r>
            <a:r>
              <a:rPr lang="en-US" i="0" dirty="0" smtClean="0"/>
              <a:t>, May 9, 2013, http://www.economist.com/news/leaders/21573104-internet-everything-hire-rise-sharing-economy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Natasha Singer,</a:t>
            </a:r>
            <a:r>
              <a:rPr lang="en-US" baseline="0" dirty="0" smtClean="0"/>
              <a:t> “In the Sharing Economy, Workers Find Both Freedom and Uncertainty,” </a:t>
            </a:r>
            <a:r>
              <a:rPr lang="en-US" i="1" baseline="0" dirty="0" smtClean="0"/>
              <a:t>The New York Times,</a:t>
            </a:r>
            <a:r>
              <a:rPr lang="en-US" baseline="0" dirty="0" smtClean="0"/>
              <a:t> August 16, 2014, http://www.nytimes.com/2014/08/17/technology/in-the-sharing-economy-workers-find-both-freedom-and-uncertainty.html?_r=1 </a:t>
            </a:r>
            <a:endParaRPr lang="en-US" dirty="0" smtClean="0"/>
          </a:p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2EEED-B615-423D-B208-11E22F9C00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04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By far Uber has been in the news the</a:t>
            </a:r>
            <a:r>
              <a:rPr lang="en-US" baseline="0" dirty="0" smtClean="0"/>
              <a:t> most regarding ethical and legal issues as it tries to expand globally</a:t>
            </a:r>
          </a:p>
          <a:p>
            <a:r>
              <a:rPr lang="en-US" baseline="0" dirty="0" smtClean="0"/>
              <a:t>Eva </a:t>
            </a:r>
            <a:r>
              <a:rPr lang="en-US" baseline="0" dirty="0" err="1" smtClean="0"/>
              <a:t>GrantSimran</a:t>
            </a:r>
            <a:r>
              <a:rPr lang="en-US" baseline="0" dirty="0" smtClean="0"/>
              <a:t> Khosla, “Here’s everywhere Uber is banned around the world,” </a:t>
            </a:r>
            <a:r>
              <a:rPr lang="en-US" i="1" baseline="0" dirty="0" smtClean="0"/>
              <a:t>Business Insider, </a:t>
            </a:r>
            <a:r>
              <a:rPr lang="en-US" i="0" baseline="0" dirty="0" smtClean="0"/>
              <a:t>April 8, 2015, http://www.businessinsider.com/heres-everywhere-uber-is-banned-around-the-world-2015-4</a:t>
            </a:r>
          </a:p>
          <a:p>
            <a:r>
              <a:rPr lang="en-US" i="0" baseline="0" dirty="0" smtClean="0"/>
              <a:t>Case developed by </a:t>
            </a:r>
            <a:r>
              <a:rPr lang="en-US" i="0" baseline="0" dirty="0" err="1" smtClean="0"/>
              <a:t>Noushin</a:t>
            </a:r>
            <a:r>
              <a:rPr lang="en-US" i="0" baseline="0" dirty="0" smtClean="0"/>
              <a:t> Laila Ansari, </a:t>
            </a:r>
            <a:r>
              <a:rPr lang="en-US" i="0" baseline="0" dirty="0" err="1" smtClean="0"/>
              <a:t>Lecia</a:t>
            </a:r>
            <a:r>
              <a:rPr lang="en-US" i="0" baseline="0" dirty="0" smtClean="0"/>
              <a:t> Weber, </a:t>
            </a:r>
            <a:r>
              <a:rPr lang="en-US" i="0" baseline="0" dirty="0" err="1" smtClean="0"/>
              <a:t>Sederick</a:t>
            </a:r>
            <a:r>
              <a:rPr lang="en-US" i="0" baseline="0" dirty="0" smtClean="0"/>
              <a:t> Hood, Christian Otto, and Jennifer Sawayda, “Uber Technologies </a:t>
            </a:r>
            <a:r>
              <a:rPr lang="en-US" i="0" baseline="0" dirty="0" err="1" smtClean="0"/>
              <a:t>Inc</a:t>
            </a:r>
            <a:r>
              <a:rPr lang="en-US" i="0" baseline="0" dirty="0" smtClean="0"/>
              <a:t>: Managing Opportunities and Challenges,” </a:t>
            </a:r>
            <a:r>
              <a:rPr lang="en-US" i="1" baseline="0" dirty="0" smtClean="0"/>
              <a:t>UNM Daniels Fund Ethics Initiative, </a:t>
            </a:r>
            <a:r>
              <a:rPr lang="en-US" i="0" baseline="0" dirty="0" smtClean="0"/>
              <a:t>http://danielsethics.mgt.unm.edu/pdf/uber-case-study.pdf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2EEED-B615-423D-B208-11E22F9C00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6345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Airbnb</a:t>
            </a:r>
            <a:r>
              <a:rPr lang="en-US" baseline="0" dirty="0" smtClean="0"/>
              <a:t> controls came about after a 2011 incident in which a host found her place trashed and stuff stolen</a:t>
            </a:r>
          </a:p>
          <a:p>
            <a:endParaRPr lang="en-US" baseline="0" dirty="0" smtClean="0"/>
          </a:p>
          <a:p>
            <a:r>
              <a:rPr lang="en-US" baseline="0" dirty="0" smtClean="0"/>
              <a:t>Jason </a:t>
            </a:r>
            <a:r>
              <a:rPr lang="en-US" baseline="0" dirty="0" err="1" smtClean="0"/>
              <a:t>Tanz</a:t>
            </a:r>
            <a:r>
              <a:rPr lang="en-US" baseline="0" dirty="0" smtClean="0"/>
              <a:t>, “How Airbnb and Lyft Finally Got Americans to Trust Each Other,” </a:t>
            </a:r>
            <a:r>
              <a:rPr lang="en-US" i="1" baseline="0" dirty="0" smtClean="0"/>
              <a:t>Wired, </a:t>
            </a:r>
            <a:r>
              <a:rPr lang="en-US" i="0" baseline="0" dirty="0" smtClean="0"/>
              <a:t>April 23, 2014, http://www.wired.com/2014/04/trust-in-the-share-economy/</a:t>
            </a:r>
            <a:endParaRPr lang="en-US" baseline="0" dirty="0" smtClean="0"/>
          </a:p>
          <a:p>
            <a:r>
              <a:rPr lang="en-US" dirty="0" smtClean="0"/>
              <a:t>“All Eyes on the Sharing Economy,”</a:t>
            </a:r>
            <a:r>
              <a:rPr lang="en-US" i="1" baseline="0" dirty="0" smtClean="0"/>
              <a:t> Economist, </a:t>
            </a:r>
            <a:r>
              <a:rPr lang="en-US" i="0" baseline="0" dirty="0" smtClean="0"/>
              <a:t>March 7, 2013,</a:t>
            </a:r>
            <a:r>
              <a:rPr lang="en-US" dirty="0" smtClean="0"/>
              <a:t> http://www.economist.com/news/technology-quarterly/21572914-collaborative-consumption-technology-makes-it-easier-people-rent-items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baseline="0" dirty="0" smtClean="0"/>
              <a:t>Case developed by </a:t>
            </a:r>
            <a:r>
              <a:rPr lang="en-US" i="0" baseline="0" dirty="0" err="1" smtClean="0"/>
              <a:t>Noushin</a:t>
            </a:r>
            <a:r>
              <a:rPr lang="en-US" i="0" baseline="0" dirty="0" smtClean="0"/>
              <a:t> Laila Ansari, </a:t>
            </a:r>
            <a:r>
              <a:rPr lang="en-US" i="0" baseline="0" dirty="0" err="1" smtClean="0"/>
              <a:t>Lecia</a:t>
            </a:r>
            <a:r>
              <a:rPr lang="en-US" i="0" baseline="0" dirty="0" smtClean="0"/>
              <a:t> Weber, </a:t>
            </a:r>
            <a:r>
              <a:rPr lang="en-US" i="0" baseline="0" dirty="0" err="1" smtClean="0"/>
              <a:t>Sederick</a:t>
            </a:r>
            <a:r>
              <a:rPr lang="en-US" i="0" baseline="0" dirty="0" smtClean="0"/>
              <a:t> Hood, Christian Otto, and Jennifer Sawayda, “Uber Technologies </a:t>
            </a:r>
            <a:r>
              <a:rPr lang="en-US" i="0" baseline="0" dirty="0" err="1" smtClean="0"/>
              <a:t>Inc</a:t>
            </a:r>
            <a:r>
              <a:rPr lang="en-US" i="0" baseline="0" dirty="0" smtClean="0"/>
              <a:t>: Managing Opportunities and Challenges,” </a:t>
            </a:r>
            <a:r>
              <a:rPr lang="en-US" i="1" baseline="0" dirty="0" smtClean="0"/>
              <a:t>UNM Daniels Fund Ethics Initiative, </a:t>
            </a:r>
            <a:r>
              <a:rPr lang="en-US" i="0" baseline="0" dirty="0" smtClean="0"/>
              <a:t>http://danielsethics.mgt.unm.edu/pdf/uber-case-study.pdf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2EEED-B615-423D-B208-11E22F9C00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083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“The Rise of the Sharing Economy,” </a:t>
            </a:r>
            <a:r>
              <a:rPr lang="en-US" i="1" dirty="0" smtClean="0"/>
              <a:t>The Economist</a:t>
            </a:r>
            <a:r>
              <a:rPr lang="en-US" i="0" dirty="0" smtClean="0"/>
              <a:t>, May 9, 2013, http://www.economist.com/news/leaders/21573104-internet-everything-hire-rise-sharing-economy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2EEED-B615-423D-B208-11E22F9C00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09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By letting their drivers rate their riders, Lyft is</a:t>
            </a:r>
            <a:r>
              <a:rPr lang="en-US" baseline="0" dirty="0" smtClean="0"/>
              <a:t> trying to make the service more secure for drivers; drivers can stay away from those who might be dangerous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Natasha Singer,</a:t>
            </a:r>
            <a:r>
              <a:rPr lang="en-US" baseline="0" dirty="0" smtClean="0"/>
              <a:t> “In the Sharing Economy, Workers Find Both Freedom and Uncertainty,” </a:t>
            </a:r>
            <a:r>
              <a:rPr lang="en-US" i="1" baseline="0" dirty="0" smtClean="0"/>
              <a:t>The New York Times,</a:t>
            </a:r>
            <a:r>
              <a:rPr lang="en-US" baseline="0" dirty="0" smtClean="0"/>
              <a:t> August 16, 2014, http://www.nytimes.com/2014/08/17/technology/in-the-sharing-economy-workers-find-both-freedom-and-uncertainty.html?_r=1 </a:t>
            </a:r>
            <a:endParaRPr lang="en-US" dirty="0" smtClean="0"/>
          </a:p>
          <a:p>
            <a:r>
              <a:rPr lang="en-US" baseline="0" dirty="0" smtClean="0"/>
              <a:t>Jason </a:t>
            </a:r>
            <a:r>
              <a:rPr lang="en-US" baseline="0" dirty="0" err="1" smtClean="0"/>
              <a:t>Tanz</a:t>
            </a:r>
            <a:r>
              <a:rPr lang="en-US" baseline="0" dirty="0" smtClean="0"/>
              <a:t>, “How Airbnb and Lyft Finally Got Americans to Trust Each Other,” </a:t>
            </a:r>
            <a:r>
              <a:rPr lang="en-US" i="1" baseline="0" dirty="0" smtClean="0"/>
              <a:t>Wired, </a:t>
            </a:r>
            <a:r>
              <a:rPr lang="en-US" i="0" baseline="0" dirty="0" smtClean="0"/>
              <a:t>April 23, 2014, http://www.wired.com/2014/04/trust-in-the-share-economy/</a:t>
            </a:r>
            <a:endParaRPr lang="en-US" baseline="0" dirty="0" smtClean="0"/>
          </a:p>
          <a:p>
            <a:r>
              <a:rPr lang="en-US" dirty="0" smtClean="0"/>
              <a:t>“Pioneers of the Shared Economy,” </a:t>
            </a:r>
            <a:r>
              <a:rPr lang="en-US" i="1" dirty="0" smtClean="0"/>
              <a:t>Forbes, </a:t>
            </a:r>
            <a:r>
              <a:rPr lang="en-US" i="0" dirty="0" smtClean="0"/>
              <a:t>http://www.forbes.com/pictures/eeji45emgkh/airbnb-snapgoods-and-12-more-pioneers-of-the-share-economy/</a:t>
            </a:r>
          </a:p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2EEED-B615-423D-B208-11E22F9C00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81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Marco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della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Cava, “Airbnb Pushes Itself Further and Farther,”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USA Today,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August 20, 2015, 3B; Eric Newcomer, “Airbnb Overhauls Service for Business Travelers,”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Bloomberg,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July 20, 2015,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http://www.bloomberg.com/news/articles/2015-07-20/airbnb-overhauls-service-for-business-travelers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(accessed September 14, 2015); Airbnb, “About Us,”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https://www.airbnb.com/about/about-us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(accessed September 14, 2015);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Tomio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Airbnband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Unstoppable Rise of the Share Economy,”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Forbes,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January 23, 2013,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http://www.forbes.com/sites/tomiogeron/2013/01/23/airbnb-and-the-unstoppable-rise-of-the-share-economy/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(accessed September 14, 2015); Christine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Lagorio-Chafkin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“Brian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Chesky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Joe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Gebbia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Nathan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Blecharczyk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Founders of Airbnb,”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Inc.,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July 19, 2010,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http://www.inc.com/30under30/2010/profile-brian-chesky-joe-gebbia-nathan-blecharczyk-airbnb.html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(accessed September 14, 2015).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2EEED-B615-423D-B208-11E22F9C00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49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Eva </a:t>
            </a:r>
            <a:r>
              <a:rPr lang="en-US" baseline="0" dirty="0" err="1" smtClean="0"/>
              <a:t>GrantSimran</a:t>
            </a:r>
            <a:r>
              <a:rPr lang="en-US" baseline="0" dirty="0" smtClean="0"/>
              <a:t> Khosla, “Here’s everywhere Uber is banned around the world,” </a:t>
            </a:r>
            <a:r>
              <a:rPr lang="en-US" i="1" baseline="0" dirty="0" smtClean="0"/>
              <a:t>Business Insider, </a:t>
            </a:r>
            <a:r>
              <a:rPr lang="en-US" i="0" baseline="0" dirty="0" smtClean="0"/>
              <a:t>April 8, 2015, http://www.businessinsider.com/heres-everywhere-uber-is-banned-around-the-world-2015-4</a:t>
            </a:r>
          </a:p>
          <a:p>
            <a:r>
              <a:rPr lang="en-US" i="0" baseline="0" dirty="0" smtClean="0"/>
              <a:t>Case developed by </a:t>
            </a:r>
            <a:r>
              <a:rPr lang="en-US" i="0" baseline="0" dirty="0" err="1" smtClean="0"/>
              <a:t>Noushin</a:t>
            </a:r>
            <a:r>
              <a:rPr lang="en-US" i="0" baseline="0" dirty="0" smtClean="0"/>
              <a:t> Laila Ansari, </a:t>
            </a:r>
            <a:r>
              <a:rPr lang="en-US" i="0" baseline="0" dirty="0" err="1" smtClean="0"/>
              <a:t>Lecia</a:t>
            </a:r>
            <a:r>
              <a:rPr lang="en-US" i="0" baseline="0" dirty="0" smtClean="0"/>
              <a:t> Weber, </a:t>
            </a:r>
            <a:r>
              <a:rPr lang="en-US" i="0" baseline="0" dirty="0" err="1" smtClean="0"/>
              <a:t>Sederick</a:t>
            </a:r>
            <a:r>
              <a:rPr lang="en-US" i="0" baseline="0" dirty="0" smtClean="0"/>
              <a:t> Hood, Christian Otto, and Jennifer Sawayda, “Uber Technologies </a:t>
            </a:r>
            <a:r>
              <a:rPr lang="en-US" i="0" baseline="0" dirty="0" err="1" smtClean="0"/>
              <a:t>Inc</a:t>
            </a:r>
            <a:r>
              <a:rPr lang="en-US" i="0" baseline="0" dirty="0" smtClean="0"/>
              <a:t>: Managing Opportunities and Challenges,” </a:t>
            </a:r>
            <a:r>
              <a:rPr lang="en-US" i="1" baseline="0" dirty="0" smtClean="0"/>
              <a:t>UNM Daniels Fund Ethics Initiative, </a:t>
            </a:r>
            <a:r>
              <a:rPr lang="en-US" i="0" baseline="0" dirty="0" smtClean="0"/>
              <a:t>http://danielsethics.mgt.unm.edu/pdf/uber-case-study.pdf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2EEED-B615-423D-B208-11E22F9C00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731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Less</a:t>
            </a:r>
            <a:r>
              <a:rPr lang="en-US" baseline="0" dirty="0" smtClean="0"/>
              <a:t> overconsumption can have a positive environmental impact; e.g. Airbnb allows people to rent their houses, may lead to less of a need for development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Natasha Singer,</a:t>
            </a:r>
            <a:r>
              <a:rPr lang="en-US" baseline="0" dirty="0" smtClean="0"/>
              <a:t> “In the Sharing Economy, Workers Find Both Freedom and Uncertainty,” </a:t>
            </a:r>
            <a:r>
              <a:rPr lang="en-US" i="1" baseline="0" dirty="0" smtClean="0"/>
              <a:t>The New York Times,</a:t>
            </a:r>
            <a:r>
              <a:rPr lang="en-US" baseline="0" dirty="0" smtClean="0"/>
              <a:t> August 16, 2014, http://www.nytimes.com/2014/08/17/technology/in-the-sharing-economy-workers-find-both-freedom-and-uncertainty.html?_r=1 </a:t>
            </a:r>
            <a:endParaRPr lang="en-US" dirty="0" smtClean="0"/>
          </a:p>
          <a:p>
            <a:r>
              <a:rPr lang="en-US" baseline="0" dirty="0" smtClean="0"/>
              <a:t>Jason </a:t>
            </a:r>
            <a:r>
              <a:rPr lang="en-US" baseline="0" dirty="0" err="1" smtClean="0"/>
              <a:t>Tanz</a:t>
            </a:r>
            <a:r>
              <a:rPr lang="en-US" baseline="0" dirty="0" smtClean="0"/>
              <a:t>, “How Airbnb and Lyft Finally Got Americans to Trust Each Other,” </a:t>
            </a:r>
            <a:r>
              <a:rPr lang="en-US" i="1" baseline="0" dirty="0" smtClean="0"/>
              <a:t>Wired, </a:t>
            </a:r>
            <a:r>
              <a:rPr lang="en-US" i="0" baseline="0" dirty="0" smtClean="0"/>
              <a:t>April 23, 2014, http://www.wired.com/2014/04/trust-in-the-share-economy/</a:t>
            </a:r>
            <a:endParaRPr lang="en-US" baseline="0" dirty="0" smtClean="0"/>
          </a:p>
          <a:p>
            <a:r>
              <a:rPr lang="en-US" dirty="0" smtClean="0"/>
              <a:t>John</a:t>
            </a:r>
            <a:r>
              <a:rPr lang="en-US" baseline="0" dirty="0" smtClean="0"/>
              <a:t> Harvey and Marcus Costello, “Sharing Not Always Caring: Problems with the ‘Sharing Economy’,” </a:t>
            </a:r>
            <a:r>
              <a:rPr lang="en-US" i="1" baseline="0" dirty="0" smtClean="0"/>
              <a:t>Ethics Centre, </a:t>
            </a:r>
            <a:r>
              <a:rPr lang="en-US" i="0" baseline="0" dirty="0" smtClean="0"/>
              <a:t>http://www.ethics.org.au/On-Ethics/Our-articles/April-2015-%281%29/Sharing-not-always-caring-problems-with-the</a:t>
            </a:r>
            <a:r>
              <a:rPr lang="en-US" i="1" baseline="0" dirty="0" smtClean="0"/>
              <a:t>-</a:t>
            </a:r>
            <a:r>
              <a:rPr lang="en-US" i="0" baseline="0" dirty="0" smtClean="0"/>
              <a:t>%E2%80%98shari</a:t>
            </a:r>
            <a:endParaRPr lang="en-US" i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2EEED-B615-423D-B208-11E22F9C00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04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TaskRabbit</a:t>
            </a:r>
            <a:r>
              <a:rPr lang="en-US" dirty="0" smtClean="0"/>
              <a:t> made a change in how users select</a:t>
            </a:r>
            <a:r>
              <a:rPr lang="en-US" baseline="0" dirty="0" smtClean="0"/>
              <a:t> their helpers, and one independent contractor saw a high drop in demand immediately after; there is a certain loss of control that contractors must understand when contracting with sharing companies</a:t>
            </a:r>
            <a:endParaRPr lang="en-US" dirty="0" smtClean="0"/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“The Rise of the Sharing Economy,” </a:t>
            </a:r>
            <a:r>
              <a:rPr lang="en-US" i="1" dirty="0" smtClean="0"/>
              <a:t>The Economist</a:t>
            </a:r>
            <a:r>
              <a:rPr lang="en-US" i="0" dirty="0" smtClean="0"/>
              <a:t>, May 9, 2013, http://www.economist.com/news/leaders/21573104-internet-everything-hire-rise-sharing-economy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Natasha Singer,</a:t>
            </a:r>
            <a:r>
              <a:rPr lang="en-US" baseline="0" dirty="0" smtClean="0"/>
              <a:t> “In the Sharing Economy, Workers Find Both Freedom and Uncertainty,” </a:t>
            </a:r>
            <a:r>
              <a:rPr lang="en-US" i="1" baseline="0" dirty="0" smtClean="0"/>
              <a:t>The New York Times,</a:t>
            </a:r>
            <a:r>
              <a:rPr lang="en-US" baseline="0" dirty="0" smtClean="0"/>
              <a:t> August 16, 2014, http://www.nytimes.com/2014/08/17/technology/in-the-sharing-economy-workers-find-both-freedom-and-uncertainty.html?_r=1 </a:t>
            </a:r>
            <a:endParaRPr lang="en-US" dirty="0" smtClean="0"/>
          </a:p>
          <a:p>
            <a:r>
              <a:rPr lang="en-US" baseline="0" dirty="0" smtClean="0"/>
              <a:t>Jason </a:t>
            </a:r>
            <a:r>
              <a:rPr lang="en-US" baseline="0" dirty="0" err="1" smtClean="0"/>
              <a:t>Tanz</a:t>
            </a:r>
            <a:r>
              <a:rPr lang="en-US" baseline="0" dirty="0" smtClean="0"/>
              <a:t>, “How Airbnb and Lyft Finally Got Americans to Trust Each Other,” </a:t>
            </a:r>
            <a:r>
              <a:rPr lang="en-US" i="1" baseline="0" dirty="0" smtClean="0"/>
              <a:t>Wired, </a:t>
            </a:r>
            <a:r>
              <a:rPr lang="en-US" i="0" baseline="0" dirty="0" smtClean="0"/>
              <a:t>April 23, 2014, http://www.wired.com/2014/04/trust-in-the-share-economy/</a:t>
            </a:r>
            <a:endParaRPr lang="en-US" baseline="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2EEED-B615-423D-B208-11E22F9C00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9621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Natasha Singer,</a:t>
            </a:r>
            <a:r>
              <a:rPr lang="en-US" baseline="0" dirty="0" smtClean="0"/>
              <a:t> “In the Sharing Economy, Workers Find Both Freedom and Uncertainty,” </a:t>
            </a:r>
            <a:r>
              <a:rPr lang="en-US" i="1" baseline="0" dirty="0" smtClean="0"/>
              <a:t>The New York Times,</a:t>
            </a:r>
            <a:r>
              <a:rPr lang="en-US" baseline="0" dirty="0" smtClean="0"/>
              <a:t> August 16, 2014, http://www.nytimes.com/2014/08/17/technology/in-the-sharing-economy-workers-find-both-freedom-and-uncertainty.html?_r=1 </a:t>
            </a:r>
          </a:p>
          <a:p>
            <a:r>
              <a:rPr lang="en-US" baseline="0" dirty="0" smtClean="0"/>
              <a:t>Jason </a:t>
            </a:r>
            <a:r>
              <a:rPr lang="en-US" baseline="0" dirty="0" err="1" smtClean="0"/>
              <a:t>Tanz</a:t>
            </a:r>
            <a:r>
              <a:rPr lang="en-US" baseline="0" dirty="0" smtClean="0"/>
              <a:t>, “How Airbnb and Lyft Finally Got Americans to Trust Each Other,” </a:t>
            </a:r>
            <a:r>
              <a:rPr lang="en-US" i="1" baseline="0" dirty="0" smtClean="0"/>
              <a:t>Wired, </a:t>
            </a:r>
            <a:r>
              <a:rPr lang="en-US" i="0" baseline="0" dirty="0" smtClean="0"/>
              <a:t>April 23, 2014, http://www.wired.com/2014/04/trust-in-the-share-economy/</a:t>
            </a:r>
            <a:endParaRPr lang="en-US" baseline="0" dirty="0" smtClean="0"/>
          </a:p>
          <a:p>
            <a:r>
              <a:rPr lang="en-US" dirty="0" smtClean="0"/>
              <a:t>“All Eyes on the Sharing Economy,”</a:t>
            </a:r>
            <a:r>
              <a:rPr lang="en-US" i="1" baseline="0" dirty="0" smtClean="0"/>
              <a:t> Economist, </a:t>
            </a:r>
            <a:r>
              <a:rPr lang="en-US" i="0" baseline="0" dirty="0" smtClean="0"/>
              <a:t>March 7, 2013,</a:t>
            </a:r>
            <a:r>
              <a:rPr lang="en-US" dirty="0" smtClean="0"/>
              <a:t> http://www.economist.com/news/technology-quarterly/21572914-collaborative-consumption-technology-makes-it-easier-people-rent-items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2EEED-B615-423D-B208-11E22F9C00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9218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By far Uber has been in the news the</a:t>
            </a:r>
            <a:r>
              <a:rPr lang="en-US" baseline="0" dirty="0" smtClean="0"/>
              <a:t> most regarding ethical and legal issues as it tries to expand globally</a:t>
            </a:r>
          </a:p>
          <a:p>
            <a:r>
              <a:rPr lang="en-US" baseline="0" dirty="0" smtClean="0"/>
              <a:t>Eva </a:t>
            </a:r>
            <a:r>
              <a:rPr lang="en-US" baseline="0" dirty="0" err="1" smtClean="0"/>
              <a:t>GrantSimran</a:t>
            </a:r>
            <a:r>
              <a:rPr lang="en-US" baseline="0" dirty="0" smtClean="0"/>
              <a:t> Khosla, “Here’s everywhere Uber is banned around the world,” </a:t>
            </a:r>
            <a:r>
              <a:rPr lang="en-US" i="1" baseline="0" dirty="0" smtClean="0"/>
              <a:t>Business Insider, </a:t>
            </a:r>
            <a:r>
              <a:rPr lang="en-US" i="0" baseline="0" dirty="0" smtClean="0"/>
              <a:t>April 8, 2015, http://www.businessinsider.com/heres-everywhere-uber-is-banned-around-the-world-2015-4</a:t>
            </a:r>
          </a:p>
          <a:p>
            <a:r>
              <a:rPr lang="en-US" i="0" baseline="0" dirty="0" smtClean="0"/>
              <a:t>Case developed by </a:t>
            </a:r>
            <a:r>
              <a:rPr lang="en-US" i="0" baseline="0" dirty="0" err="1" smtClean="0"/>
              <a:t>Noushin</a:t>
            </a:r>
            <a:r>
              <a:rPr lang="en-US" i="0" baseline="0" dirty="0" smtClean="0"/>
              <a:t> Laila Ansari, </a:t>
            </a:r>
            <a:r>
              <a:rPr lang="en-US" i="0" baseline="0" dirty="0" err="1" smtClean="0"/>
              <a:t>Lecia</a:t>
            </a:r>
            <a:r>
              <a:rPr lang="en-US" i="0" baseline="0" dirty="0" smtClean="0"/>
              <a:t> Weber, </a:t>
            </a:r>
            <a:r>
              <a:rPr lang="en-US" i="0" baseline="0" dirty="0" err="1" smtClean="0"/>
              <a:t>Sederick</a:t>
            </a:r>
            <a:r>
              <a:rPr lang="en-US" i="0" baseline="0" dirty="0" smtClean="0"/>
              <a:t> Hood, Christian Otto, and Jennifer Sawayda, “Uber Technologies </a:t>
            </a:r>
            <a:r>
              <a:rPr lang="en-US" i="0" baseline="0" dirty="0" err="1" smtClean="0"/>
              <a:t>Inc</a:t>
            </a:r>
            <a:r>
              <a:rPr lang="en-US" i="0" baseline="0" dirty="0" smtClean="0"/>
              <a:t>: Managing Opportunities and Challenges,” </a:t>
            </a:r>
            <a:r>
              <a:rPr lang="en-US" i="1" baseline="0" dirty="0" smtClean="0"/>
              <a:t>UNM Daniels Fund Ethics Initiative, </a:t>
            </a:r>
            <a:r>
              <a:rPr lang="en-US" i="0" baseline="0" dirty="0" smtClean="0"/>
              <a:t>http://danielsethics.mgt.unm.edu/pdf/uber-case-study.pdf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2EEED-B615-423D-B208-11E22F9C00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188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3B65F-E430-4A7C-84D4-9F41E0AE41AB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80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3B65F-E430-4A7C-84D4-9F41E0AE41AB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FC64-83D1-4675-883B-8248B40C1D5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C:\Users\ASM-Student\AppData\Local\Microsoft\Windows\Temporary Internet Files\Low\Content.IE5\NJOT3T57\DF_Ethics_UNM_clr[1]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216" y="5919788"/>
            <a:ext cx="2514600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3913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3B65F-E430-4A7C-84D4-9F41E0AE41AB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FC64-83D1-4675-883B-8248B40C1D5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C:\Users\ASM-Student\AppData\Local\Microsoft\Windows\Temporary Internet Files\Low\Content.IE5\NJOT3T57\DF_Ethics_UNM_clr[1]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7800" y="5919788"/>
            <a:ext cx="2514600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260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3B65F-E430-4A7C-84D4-9F41E0AE41AB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612FC64-83D1-4675-883B-8248B40C1D5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C:\Users\ASM-Student\AppData\Local\Microsoft\Windows\Temporary Internet Files\Low\Content.IE5\NJOT3T57\DF_Ethics_UNM_clr[1]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3372" y="5903662"/>
            <a:ext cx="2514600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133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5897" y="98018"/>
            <a:ext cx="8911687" cy="128089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3B65F-E430-4A7C-84D4-9F41E0AE41AB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FC64-83D1-4675-883B-8248B40C1D5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C:\Users\ASM-Student\AppData\Local\Microsoft\Windows\Temporary Internet Files\Low\Content.IE5\NJOT3T57\DF_Ethics_UNM_clr[1]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742" y="5894736"/>
            <a:ext cx="2514600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6753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3B65F-E430-4A7C-84D4-9F41E0AE41AB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FC64-83D1-4675-883B-8248B40C1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618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3B65F-E430-4A7C-84D4-9F41E0AE41AB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FC64-83D1-4675-883B-8248B40C1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976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3B65F-E430-4A7C-84D4-9F41E0AE41AB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FC64-83D1-4675-883B-8248B40C1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58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3B65F-E430-4A7C-84D4-9F41E0AE41AB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FC64-83D1-4675-883B-8248B40C1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730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3B65F-E430-4A7C-84D4-9F41E0AE41AB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FC64-83D1-4675-883B-8248B40C1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3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3B65F-E430-4A7C-84D4-9F41E0AE41AB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FC64-83D1-4675-883B-8248B40C1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648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3B65F-E430-4A7C-84D4-9F41E0AE41AB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FC64-83D1-4675-883B-8248B40C1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21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3B65F-E430-4A7C-84D4-9F41E0AE41AB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FC64-83D1-4675-883B-8248B40C1D5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C:\Users\ASM-Student\AppData\Local\Microsoft\Windows\Temporary Internet Files\Low\Content.IE5\NJOT3T57\DF_Ethics_UNM_clr[1]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216" y="5919788"/>
            <a:ext cx="2514600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56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3B65F-E430-4A7C-84D4-9F41E0AE41AB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2FC64-83D1-4675-883B-8248B40C1D5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4" descr="UNM Swish Bar Red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lide Number Placeholder 5"/>
          <p:cNvSpPr txBox="1">
            <a:spLocks/>
          </p:cNvSpPr>
          <p:nvPr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F439C7B9-1280-48FA-A904-310327D50B8C}" type="slidenum">
              <a:rPr lang="en-US" sz="1200" smtClean="0"/>
              <a:pPr>
                <a:defRPr/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42803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29" r:id="rId10"/>
    <p:sldLayoutId id="2147484030" r:id="rId11"/>
    <p:sldLayoutId id="2147484031" r:id="rId12"/>
    <p:sldLayoutId id="2147484032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nc.com/30under30/2010/profile-brian-chesky-joe-gebbia-nathan-blecharczyk-airbnb.html" TargetMode="External"/><Relationship Id="rId3" Type="http://schemas.openxmlformats.org/officeDocument/2006/relationships/hyperlink" Target="http://www.economist.com/news/technology-quarterly/21572914-collaborative-consumption-technology-makes-it-easier-people-rent-items" TargetMode="External"/><Relationship Id="rId7" Type="http://schemas.openxmlformats.org/officeDocument/2006/relationships/hyperlink" Target="http://www.ethics.org.au/On-Ethics/Our-articles/April-2015-(1)/Sharing-not-always-caring-problems-with-the-%E2%80%98shari" TargetMode="External"/><Relationship Id="rId2" Type="http://schemas.openxmlformats.org/officeDocument/2006/relationships/hyperlink" Target="https://www.airbnb.com/about/about-us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businessinsider.com/heres-everywhere-uber-is-banned-around-the-world-2015-4" TargetMode="External"/><Relationship Id="rId11" Type="http://schemas.openxmlformats.org/officeDocument/2006/relationships/hyperlink" Target="http://www.wired.com/2014/04/trust-in-the-share-economy/" TargetMode="External"/><Relationship Id="rId5" Type="http://schemas.openxmlformats.org/officeDocument/2006/relationships/hyperlink" Target="http://www.forbes.com/sites/tomiogeron/2013/01/23/airbnb-and-the-unstoppable-rise-of-the-share-economy/" TargetMode="External"/><Relationship Id="rId10" Type="http://schemas.openxmlformats.org/officeDocument/2006/relationships/hyperlink" Target="http://www.economist.com/news/leaders/21573104-internet-everything-hire-rise-sharing-economy" TargetMode="External"/><Relationship Id="rId4" Type="http://schemas.openxmlformats.org/officeDocument/2006/relationships/hyperlink" Target="http://danielsethics.mgt.unm.edu/pdf/uber-case-study.pdf" TargetMode="External"/><Relationship Id="rId9" Type="http://schemas.openxmlformats.org/officeDocument/2006/relationships/hyperlink" Target="http://www.bloomberg.com/news/articles/2015-07-20/airbnb-overhauls-service-for-business-traveler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254" y="2242159"/>
            <a:ext cx="9654072" cy="1480232"/>
          </a:xfrm>
        </p:spPr>
        <p:txBody>
          <a:bodyPr>
            <a:normAutofit/>
          </a:bodyPr>
          <a:lstStyle/>
          <a:p>
            <a:r>
              <a:rPr lang="en-US" dirty="0" smtClean="0"/>
              <a:t>Truth, Transparency, and Trust: Uber Important in the Sharing Economy</a:t>
            </a:r>
            <a:endParaRPr lang="en-US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987454" y="4268244"/>
            <a:ext cx="6400800" cy="1371600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4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Jennifer Sawayda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Anderson School of Management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University of New Mexico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Albuquerque, NM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59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 Issues with Uber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64" y="1328568"/>
            <a:ext cx="10785594" cy="4881160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Employment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California labor commissioner ruled that a driver was an employee because Uber is involved in “every aspect of the operation”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How flexible is Uber? It exerts certain controls over drivers that arguably could place them in a condition of employment 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Uber may have to give up some of these controls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New contracts force drivers into arbitration for disputes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Surge pricing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Pricing can go up to 6-8 percent higher during peak periods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Uber claims it uses surge pricing to get more drivers out on the road during shortages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Criticized for using surge pricing during Australian hostage crisis</a:t>
            </a:r>
          </a:p>
          <a:p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74683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Issues with Uber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695" y="1378908"/>
            <a:ext cx="11072197" cy="5067300"/>
          </a:xfrm>
        </p:spPr>
        <p:txBody>
          <a:bodyPr>
            <a:normAutofit/>
          </a:bodyPr>
          <a:lstStyle/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Liability</a:t>
            </a:r>
          </a:p>
          <a:p>
            <a:pPr lvl="1"/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After a girl was killed, Uber claimed it was not responsible because the driver was not </a:t>
            </a:r>
            <a:r>
              <a:rPr lang="en-U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route or transporting a passenger before the accident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Rape charge in India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Ignoring bans</a:t>
            </a:r>
          </a:p>
          <a:p>
            <a:pPr lvl="1"/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Despite bans in Queensland, 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Australia;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New Delhi, 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India; Cape Town;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and Taiwan, Uber services are still in 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operation there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Truthfulness of advertising</a:t>
            </a:r>
          </a:p>
          <a:p>
            <a:pPr lvl="1"/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Uber ads have made it seem that rides are safe</a:t>
            </a:r>
          </a:p>
          <a:p>
            <a:pPr lvl="1"/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There is the impression that fees for Uber rides are cheaper than taxis</a:t>
            </a:r>
          </a:p>
          <a:p>
            <a:pPr lvl="1"/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While these can be true, critics claim that Uber does not have enough controls for safety, and rides are not always cheaper; hence, its advertising is misleading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57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Controls to Deal with Ethical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285" y="1492154"/>
            <a:ext cx="10758299" cy="434908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Lyft: Allows drivers to rate riders so they can be on the lookout for “dangerous” characters</a:t>
            </a:r>
          </a:p>
          <a:p>
            <a:r>
              <a:rPr lang="en-US" sz="2800" dirty="0" smtClean="0"/>
              <a:t>Airbnb: 24/7 hotline, trust and safety division, $1 million host guarantee</a:t>
            </a:r>
          </a:p>
          <a:p>
            <a:r>
              <a:rPr lang="en-US" sz="2800" dirty="0" smtClean="0"/>
              <a:t>RelayRides: Check users’ driver records for violations but tends to rely more on user reviews</a:t>
            </a:r>
          </a:p>
          <a:p>
            <a:r>
              <a:rPr lang="en-US" sz="2800" dirty="0" smtClean="0"/>
              <a:t>Uber: Refund money for surge pricing during emergencies, added a “safe ride” checklist, and created a team of safety and fraud experts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5930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582" y="1378907"/>
            <a:ext cx="10512640" cy="4707993"/>
          </a:xfrm>
        </p:spPr>
        <p:txBody>
          <a:bodyPr>
            <a:noAutofit/>
          </a:bodyPr>
          <a:lstStyle/>
          <a:p>
            <a:r>
              <a:rPr lang="en-US" sz="2600" dirty="0" smtClean="0"/>
              <a:t>There is no doubt that the sharing economy depends on trust</a:t>
            </a:r>
          </a:p>
          <a:p>
            <a:pPr lvl="1"/>
            <a:r>
              <a:rPr lang="en-US" sz="2400" dirty="0" smtClean="0"/>
              <a:t>Users must trust independent contractors to get the job done efficiently, safely, and effectively </a:t>
            </a:r>
          </a:p>
          <a:p>
            <a:pPr lvl="1"/>
            <a:r>
              <a:rPr lang="en-US" sz="2400" dirty="0" smtClean="0"/>
              <a:t>Consumer distrust would have devastating impact on these firms</a:t>
            </a:r>
          </a:p>
          <a:p>
            <a:r>
              <a:rPr lang="en-US" sz="2600" dirty="0" smtClean="0"/>
              <a:t>Are companies transparent enough about potential risks? Are they transparent with independent contractors about income potential and company involvement?</a:t>
            </a:r>
          </a:p>
          <a:p>
            <a:pPr lvl="1"/>
            <a:r>
              <a:rPr lang="en-US" sz="2400" dirty="0" smtClean="0"/>
              <a:t>Past mishaps demonstrate that these companies could improve their transparency among consumers and drivers</a:t>
            </a:r>
          </a:p>
          <a:p>
            <a:r>
              <a:rPr lang="en-US" sz="2600" dirty="0" smtClean="0"/>
              <a:t>As the sharing economy continues to evolve, companies are putting in more controls to mitigate risks and increase transparency</a:t>
            </a:r>
          </a:p>
        </p:txBody>
      </p:sp>
    </p:spTree>
    <p:extLst>
      <p:ext uri="{BB962C8B-B14F-4D97-AF65-F5344CB8AC3E}">
        <p14:creationId xmlns:p14="http://schemas.microsoft.com/office/powerpoint/2010/main" val="27659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513" y="1311153"/>
            <a:ext cx="11044902" cy="4639271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500"/>
              </a:spcBef>
            </a:pPr>
            <a:r>
              <a:rPr lang="en-US" sz="1200" dirty="0">
                <a:solidFill>
                  <a:schemeClr val="tx1"/>
                </a:solidFill>
              </a:rPr>
              <a:t>Airbnb, “About Us,” </a:t>
            </a:r>
            <a:r>
              <a:rPr lang="en-US" sz="1200" u="sng" dirty="0">
                <a:solidFill>
                  <a:schemeClr val="tx1"/>
                </a:solidFill>
                <a:hlinkClick r:id="rId2"/>
              </a:rPr>
              <a:t>https://www.airbnb.com/about/about-us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ts val="500"/>
              </a:spcBef>
            </a:pPr>
            <a:r>
              <a:rPr lang="en-US" sz="1200" dirty="0"/>
              <a:t>“All Eyes on the Sharing Economy,”</a:t>
            </a:r>
            <a:r>
              <a:rPr lang="en-US" sz="1200" i="1" dirty="0"/>
              <a:t> Economist, </a:t>
            </a:r>
            <a:r>
              <a:rPr lang="en-US" sz="1200" dirty="0"/>
              <a:t>March 7, 2013, </a:t>
            </a:r>
            <a:r>
              <a:rPr lang="en-US" sz="1200" dirty="0">
                <a:hlinkClick r:id="rId3"/>
              </a:rPr>
              <a:t>http://</a:t>
            </a:r>
            <a:r>
              <a:rPr lang="en-US" sz="1200" dirty="0" smtClean="0">
                <a:hlinkClick r:id="rId3"/>
              </a:rPr>
              <a:t>www.economist.com/news/technology-quarterly/21572914-collaborative-consumption-technology-makes-it-easier-people-rent-items</a:t>
            </a:r>
            <a:endParaRPr lang="en-US" sz="1200" dirty="0" smtClean="0"/>
          </a:p>
          <a:p>
            <a:pPr>
              <a:spcBef>
                <a:spcPts val="500"/>
              </a:spcBef>
            </a:pPr>
            <a:r>
              <a:rPr lang="en-US" sz="1200" dirty="0"/>
              <a:t>Rachel </a:t>
            </a:r>
            <a:r>
              <a:rPr lang="en-US" sz="1200" dirty="0" err="1"/>
              <a:t>Botsman</a:t>
            </a:r>
            <a:r>
              <a:rPr lang="en-US" sz="1200" dirty="0"/>
              <a:t> presentation, “The Shared Economy Lacks a Shared Definition,” </a:t>
            </a:r>
            <a:r>
              <a:rPr lang="en-US" sz="1200" i="1" dirty="0"/>
              <a:t>Fast Company, </a:t>
            </a:r>
            <a:r>
              <a:rPr lang="en-US" sz="1200" dirty="0"/>
              <a:t>November 21, 2013, http://</a:t>
            </a:r>
            <a:r>
              <a:rPr lang="en-US" sz="1200" dirty="0" smtClean="0"/>
              <a:t>www.fastcoexist.com/3022028/the-sharing-economy-lacks-a-shared-definition</a:t>
            </a:r>
            <a:endParaRPr lang="en-US" sz="1200" dirty="0"/>
          </a:p>
          <a:p>
            <a:pPr>
              <a:spcBef>
                <a:spcPts val="500"/>
              </a:spcBef>
            </a:pPr>
            <a:r>
              <a:rPr lang="en-US" sz="1200" dirty="0"/>
              <a:t>Case developed by </a:t>
            </a:r>
            <a:r>
              <a:rPr lang="en-US" sz="1200" dirty="0" err="1"/>
              <a:t>Noushin</a:t>
            </a:r>
            <a:r>
              <a:rPr lang="en-US" sz="1200" dirty="0"/>
              <a:t> Laila Ansari, </a:t>
            </a:r>
            <a:r>
              <a:rPr lang="en-US" sz="1200" dirty="0" err="1"/>
              <a:t>Lecia</a:t>
            </a:r>
            <a:r>
              <a:rPr lang="en-US" sz="1200" dirty="0"/>
              <a:t> Weber, </a:t>
            </a:r>
            <a:r>
              <a:rPr lang="en-US" sz="1200" dirty="0" err="1"/>
              <a:t>Sederick</a:t>
            </a:r>
            <a:r>
              <a:rPr lang="en-US" sz="1200" dirty="0"/>
              <a:t> Hood, Christian Otto, and Jennifer Sawayda, “Uber Technologies </a:t>
            </a:r>
            <a:r>
              <a:rPr lang="en-US" sz="1200" dirty="0" err="1"/>
              <a:t>Inc</a:t>
            </a:r>
            <a:r>
              <a:rPr lang="en-US" sz="1200" dirty="0"/>
              <a:t>: Managing Opportunities and Challenges,” </a:t>
            </a:r>
            <a:r>
              <a:rPr lang="en-US" sz="1200" i="1" dirty="0"/>
              <a:t>UNM Daniels Fund Ethics Initiative, </a:t>
            </a:r>
            <a:r>
              <a:rPr lang="en-US" sz="1200" dirty="0">
                <a:hlinkClick r:id="rId4"/>
              </a:rPr>
              <a:t>http://danielsethics.mgt.unm.edu/pdf/uber-case-study.pdf</a:t>
            </a:r>
            <a:endParaRPr lang="en-US" sz="1200" dirty="0"/>
          </a:p>
          <a:p>
            <a:pPr>
              <a:spcBef>
                <a:spcPts val="500"/>
              </a:spcBef>
            </a:pPr>
            <a:r>
              <a:rPr lang="en-US" sz="1200" dirty="0">
                <a:solidFill>
                  <a:schemeClr val="tx1"/>
                </a:solidFill>
              </a:rPr>
              <a:t>Marco </a:t>
            </a:r>
            <a:r>
              <a:rPr lang="en-US" sz="1200" dirty="0" err="1">
                <a:solidFill>
                  <a:schemeClr val="tx1"/>
                </a:solidFill>
              </a:rPr>
              <a:t>della</a:t>
            </a:r>
            <a:r>
              <a:rPr lang="en-US" sz="1200" dirty="0">
                <a:solidFill>
                  <a:schemeClr val="tx1"/>
                </a:solidFill>
              </a:rPr>
              <a:t> Cava, “Airbnb Pushes Itself Further and Farther,” </a:t>
            </a:r>
            <a:r>
              <a:rPr lang="en-US" sz="1200" i="1" dirty="0">
                <a:solidFill>
                  <a:schemeClr val="tx1"/>
                </a:solidFill>
              </a:rPr>
              <a:t>USA Today, </a:t>
            </a:r>
            <a:r>
              <a:rPr lang="en-US" sz="1200" dirty="0">
                <a:solidFill>
                  <a:schemeClr val="tx1"/>
                </a:solidFill>
              </a:rPr>
              <a:t>August 20, 2015, </a:t>
            </a:r>
            <a:r>
              <a:rPr lang="en-US" sz="1200" dirty="0" smtClean="0">
                <a:solidFill>
                  <a:schemeClr val="tx1"/>
                </a:solidFill>
              </a:rPr>
              <a:t>3B</a:t>
            </a:r>
          </a:p>
          <a:p>
            <a:pPr>
              <a:spcBef>
                <a:spcPts val="500"/>
              </a:spcBef>
            </a:pPr>
            <a:r>
              <a:rPr lang="en-US" sz="1200" dirty="0" err="1">
                <a:solidFill>
                  <a:schemeClr val="tx1"/>
                </a:solidFill>
              </a:rPr>
              <a:t>Tomio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Geron</a:t>
            </a:r>
            <a:r>
              <a:rPr lang="en-US" sz="1200" dirty="0">
                <a:solidFill>
                  <a:schemeClr val="tx1"/>
                </a:solidFill>
              </a:rPr>
              <a:t>, “</a:t>
            </a:r>
            <a:r>
              <a:rPr lang="en-US" sz="1200" dirty="0" err="1">
                <a:solidFill>
                  <a:schemeClr val="tx1"/>
                </a:solidFill>
              </a:rPr>
              <a:t>Airbnband</a:t>
            </a:r>
            <a:r>
              <a:rPr lang="en-US" sz="1200" dirty="0">
                <a:solidFill>
                  <a:schemeClr val="tx1"/>
                </a:solidFill>
              </a:rPr>
              <a:t> the Unstoppable Rise of the Share Economy,” </a:t>
            </a:r>
            <a:r>
              <a:rPr lang="en-US" sz="1200" i="1" dirty="0">
                <a:solidFill>
                  <a:schemeClr val="tx1"/>
                </a:solidFill>
              </a:rPr>
              <a:t>Forbes, </a:t>
            </a:r>
            <a:r>
              <a:rPr lang="en-US" sz="1200" dirty="0">
                <a:solidFill>
                  <a:schemeClr val="tx1"/>
                </a:solidFill>
              </a:rPr>
              <a:t>January 23, 2013, </a:t>
            </a:r>
            <a:r>
              <a:rPr lang="en-US" sz="1200" u="sng" dirty="0">
                <a:solidFill>
                  <a:schemeClr val="tx1"/>
                </a:solidFill>
                <a:hlinkClick r:id="rId5"/>
              </a:rPr>
              <a:t>http://www.forbes.com/sites/tomiogeron/2013/01/23/airbnb-and-the-unstoppable-rise-of-the-share-economy/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endParaRPr lang="en-US" sz="1200" dirty="0" smtClean="0">
              <a:solidFill>
                <a:schemeClr val="tx1"/>
              </a:solidFill>
            </a:endParaRPr>
          </a:p>
          <a:p>
            <a:pPr>
              <a:spcBef>
                <a:spcPts val="500"/>
              </a:spcBef>
            </a:pPr>
            <a:r>
              <a:rPr lang="en-US" sz="1200" dirty="0"/>
              <a:t>Eva </a:t>
            </a:r>
            <a:r>
              <a:rPr lang="en-US" sz="1200" dirty="0" err="1"/>
              <a:t>GrantSimran</a:t>
            </a:r>
            <a:r>
              <a:rPr lang="en-US" sz="1200" dirty="0"/>
              <a:t> Khosla, “Here’s everywhere Uber is banned around the world,” </a:t>
            </a:r>
            <a:r>
              <a:rPr lang="en-US" sz="1200" i="1" dirty="0"/>
              <a:t>Business Insider, </a:t>
            </a:r>
            <a:r>
              <a:rPr lang="en-US" sz="1200" dirty="0"/>
              <a:t>April 8, 2015, </a:t>
            </a:r>
            <a:r>
              <a:rPr lang="en-US" sz="1200" dirty="0">
                <a:hlinkClick r:id="rId6"/>
              </a:rPr>
              <a:t>http://</a:t>
            </a:r>
            <a:r>
              <a:rPr lang="en-US" sz="1200" dirty="0" smtClean="0">
                <a:hlinkClick r:id="rId6"/>
              </a:rPr>
              <a:t>www.businessinsider.com/heres-everywhere-uber-is-banned-around-the-world-2015-4</a:t>
            </a:r>
            <a:endParaRPr lang="en-US" sz="1200" dirty="0" smtClean="0"/>
          </a:p>
          <a:p>
            <a:pPr>
              <a:spcBef>
                <a:spcPts val="500"/>
              </a:spcBef>
            </a:pPr>
            <a:r>
              <a:rPr lang="en-US" sz="1200" dirty="0"/>
              <a:t>John Harvey and Marcus Costello, “Sharing Not Always Caring: Problems with the ‘Sharing Economy’,” </a:t>
            </a:r>
            <a:r>
              <a:rPr lang="en-US" sz="1200" i="1" dirty="0"/>
              <a:t>Ethics Centre, </a:t>
            </a:r>
            <a:r>
              <a:rPr lang="en-US" sz="1200" dirty="0">
                <a:hlinkClick r:id="rId7"/>
              </a:rPr>
              <a:t>http://www.ethics.org.au/On-Ethics/Our-articles/April-2015-%281%29/Sharing-not-always-caring-problems-with-the</a:t>
            </a:r>
            <a:r>
              <a:rPr lang="en-US" sz="1200" i="1" dirty="0">
                <a:hlinkClick r:id="rId7"/>
              </a:rPr>
              <a:t>-</a:t>
            </a:r>
            <a:r>
              <a:rPr lang="en-US" sz="1200" dirty="0">
                <a:hlinkClick r:id="rId7"/>
              </a:rPr>
              <a:t>%</a:t>
            </a:r>
            <a:r>
              <a:rPr lang="en-US" sz="1200" dirty="0" smtClean="0">
                <a:hlinkClick r:id="rId7"/>
              </a:rPr>
              <a:t>E2%80%98shari</a:t>
            </a:r>
            <a:endParaRPr lang="en-US" sz="1200" dirty="0" smtClean="0"/>
          </a:p>
          <a:p>
            <a:pPr>
              <a:spcBef>
                <a:spcPts val="500"/>
              </a:spcBef>
            </a:pPr>
            <a:r>
              <a:rPr lang="en-US" sz="1200" dirty="0">
                <a:solidFill>
                  <a:schemeClr val="tx1"/>
                </a:solidFill>
              </a:rPr>
              <a:t>Christine </a:t>
            </a:r>
            <a:r>
              <a:rPr lang="en-US" sz="1200" dirty="0" err="1">
                <a:solidFill>
                  <a:schemeClr val="tx1"/>
                </a:solidFill>
              </a:rPr>
              <a:t>Lagorio-Chafkin</a:t>
            </a:r>
            <a:r>
              <a:rPr lang="en-US" sz="1200" dirty="0">
                <a:solidFill>
                  <a:schemeClr val="tx1"/>
                </a:solidFill>
              </a:rPr>
              <a:t>, “Brian </a:t>
            </a:r>
            <a:r>
              <a:rPr lang="en-US" sz="1200" dirty="0" err="1">
                <a:solidFill>
                  <a:schemeClr val="tx1"/>
                </a:solidFill>
              </a:rPr>
              <a:t>Chesky</a:t>
            </a:r>
            <a:r>
              <a:rPr lang="en-US" sz="1200" dirty="0">
                <a:solidFill>
                  <a:schemeClr val="tx1"/>
                </a:solidFill>
              </a:rPr>
              <a:t>, Joe </a:t>
            </a:r>
            <a:r>
              <a:rPr lang="en-US" sz="1200" dirty="0" err="1">
                <a:solidFill>
                  <a:schemeClr val="tx1"/>
                </a:solidFill>
              </a:rPr>
              <a:t>Gebbia</a:t>
            </a:r>
            <a:r>
              <a:rPr lang="en-US" sz="1200" dirty="0">
                <a:solidFill>
                  <a:schemeClr val="tx1"/>
                </a:solidFill>
              </a:rPr>
              <a:t>, and Nathan </a:t>
            </a:r>
            <a:r>
              <a:rPr lang="en-US" sz="1200" dirty="0" err="1">
                <a:solidFill>
                  <a:schemeClr val="tx1"/>
                </a:solidFill>
              </a:rPr>
              <a:t>Blecharczyk</a:t>
            </a:r>
            <a:r>
              <a:rPr lang="en-US" sz="1200" dirty="0">
                <a:solidFill>
                  <a:schemeClr val="tx1"/>
                </a:solidFill>
              </a:rPr>
              <a:t>, Founders of Airbnb,” </a:t>
            </a:r>
            <a:r>
              <a:rPr lang="en-US" sz="1200" i="1" dirty="0">
                <a:solidFill>
                  <a:schemeClr val="tx1"/>
                </a:solidFill>
              </a:rPr>
              <a:t>Inc., </a:t>
            </a:r>
            <a:r>
              <a:rPr lang="en-US" sz="1200" dirty="0">
                <a:solidFill>
                  <a:schemeClr val="tx1"/>
                </a:solidFill>
              </a:rPr>
              <a:t>July 19, 2010, </a:t>
            </a:r>
            <a:r>
              <a:rPr lang="en-US" sz="1200" u="sng" dirty="0">
                <a:solidFill>
                  <a:schemeClr val="tx1"/>
                </a:solidFill>
                <a:hlinkClick r:id="rId8"/>
              </a:rPr>
              <a:t>http://www.inc.com/30under30/2010/profile-brian-chesky-joe-gebbia-nathan-blecharczyk-airbnb.html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endParaRPr lang="en-US" sz="1200" dirty="0" smtClean="0">
              <a:solidFill>
                <a:schemeClr val="tx1"/>
              </a:solidFill>
            </a:endParaRPr>
          </a:p>
          <a:p>
            <a:pPr defTabSz="914400">
              <a:spcBef>
                <a:spcPts val="500"/>
              </a:spcBef>
              <a:buClrTx/>
              <a:defRPr/>
            </a:pPr>
            <a:r>
              <a:rPr lang="en-US" sz="1200" dirty="0">
                <a:solidFill>
                  <a:schemeClr val="tx1"/>
                </a:solidFill>
              </a:rPr>
              <a:t>Eric Newcomer, “Airbnb Overhauls Service for Business Travelers,” </a:t>
            </a:r>
            <a:r>
              <a:rPr lang="en-US" sz="1200" i="1" dirty="0">
                <a:solidFill>
                  <a:schemeClr val="tx1"/>
                </a:solidFill>
              </a:rPr>
              <a:t>Bloomberg, </a:t>
            </a:r>
            <a:r>
              <a:rPr lang="en-US" sz="1200" dirty="0">
                <a:solidFill>
                  <a:schemeClr val="tx1"/>
                </a:solidFill>
              </a:rPr>
              <a:t>July 20, 2015, </a:t>
            </a:r>
            <a:r>
              <a:rPr lang="en-US" sz="1200" u="sng" dirty="0">
                <a:solidFill>
                  <a:schemeClr val="tx1"/>
                </a:solidFill>
                <a:hlinkClick r:id="rId9"/>
              </a:rPr>
              <a:t>http://www.bloomberg.com/news/articles/2015-07-20/airbnb-overhauls-service-for-business-travelers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</a:p>
          <a:p>
            <a:pPr defTabSz="914400">
              <a:spcBef>
                <a:spcPts val="500"/>
              </a:spcBef>
              <a:buClrTx/>
              <a:defRPr/>
            </a:pPr>
            <a:r>
              <a:rPr lang="en-US" sz="1200" dirty="0"/>
              <a:t>“Pioneers of the Shared Economy,” </a:t>
            </a:r>
            <a:r>
              <a:rPr lang="en-US" sz="1200" i="1" dirty="0"/>
              <a:t>Forbes, </a:t>
            </a:r>
            <a:r>
              <a:rPr lang="en-US" sz="1200" dirty="0"/>
              <a:t>http://www.forbes.com/pictures/eeji45emgkh/airbnb-snapgoods-and-12-more-pioneers-of-the-share-economy</a:t>
            </a:r>
            <a:r>
              <a:rPr lang="en-US" sz="1200" dirty="0" smtClean="0"/>
              <a:t>/</a:t>
            </a:r>
          </a:p>
          <a:p>
            <a:pPr>
              <a:spcBef>
                <a:spcPts val="500"/>
              </a:spcBef>
            </a:pPr>
            <a:r>
              <a:rPr lang="en-US" sz="1200" dirty="0" smtClean="0"/>
              <a:t>“</a:t>
            </a:r>
            <a:r>
              <a:rPr lang="en-US" sz="1200" dirty="0"/>
              <a:t>The Rise of the Sharing Economy,” </a:t>
            </a:r>
            <a:r>
              <a:rPr lang="en-US" sz="1200" i="1" dirty="0"/>
              <a:t>The Economist</a:t>
            </a:r>
            <a:r>
              <a:rPr lang="en-US" sz="1200" dirty="0"/>
              <a:t>, May 9, 2013, </a:t>
            </a:r>
            <a:r>
              <a:rPr lang="en-US" sz="1200" dirty="0">
                <a:hlinkClick r:id="rId10"/>
              </a:rPr>
              <a:t>http://</a:t>
            </a:r>
            <a:r>
              <a:rPr lang="en-US" sz="1200" dirty="0" smtClean="0">
                <a:hlinkClick r:id="rId10"/>
              </a:rPr>
              <a:t>www.economist.com/news/leaders/21573104-internet-everything-hire-rise-sharing-economy</a:t>
            </a:r>
            <a:endParaRPr lang="en-US" sz="1200" dirty="0"/>
          </a:p>
          <a:p>
            <a:pPr>
              <a:spcBef>
                <a:spcPts val="500"/>
              </a:spcBef>
            </a:pPr>
            <a:r>
              <a:rPr lang="en-US" sz="1200" dirty="0" smtClean="0"/>
              <a:t>Natasha </a:t>
            </a:r>
            <a:r>
              <a:rPr lang="en-US" sz="1200" dirty="0"/>
              <a:t>Singer, “In the Sharing Economy, Workers Find Both Freedom and Uncertainty,” </a:t>
            </a:r>
            <a:r>
              <a:rPr lang="en-US" sz="1200" i="1" dirty="0"/>
              <a:t>The New York Times,</a:t>
            </a:r>
            <a:r>
              <a:rPr lang="en-US" sz="1200" dirty="0"/>
              <a:t> August 16, 2014, http://www.nytimes.com/2014/08/17/technology/in-the-sharing-economy-workers-find-both-freedom-and-uncertainty.html?_r=1 </a:t>
            </a:r>
            <a:endParaRPr lang="en-US" sz="1200" dirty="0" smtClean="0"/>
          </a:p>
          <a:p>
            <a:pPr>
              <a:spcBef>
                <a:spcPts val="500"/>
              </a:spcBef>
            </a:pPr>
            <a:r>
              <a:rPr lang="en-US" sz="1200" dirty="0"/>
              <a:t>Jason </a:t>
            </a:r>
            <a:r>
              <a:rPr lang="en-US" sz="1200" dirty="0" err="1"/>
              <a:t>Tanz</a:t>
            </a:r>
            <a:r>
              <a:rPr lang="en-US" sz="1200" dirty="0"/>
              <a:t>, “How Airbnb and Lyft Finally Got Americans to Trust Each Other,” </a:t>
            </a:r>
            <a:r>
              <a:rPr lang="en-US" sz="1200" i="1" dirty="0"/>
              <a:t>Wired, </a:t>
            </a:r>
            <a:r>
              <a:rPr lang="en-US" sz="1200" dirty="0"/>
              <a:t>April 23, 2014, </a:t>
            </a:r>
            <a:r>
              <a:rPr lang="en-US" sz="1200" dirty="0">
                <a:hlinkClick r:id="rId11"/>
              </a:rPr>
              <a:t>http://www.wired.com/2014/04/trust-in-the-share-economy</a:t>
            </a:r>
            <a:r>
              <a:rPr lang="en-US" sz="1200" dirty="0" smtClean="0">
                <a:hlinkClick r:id="rId11"/>
              </a:rPr>
              <a:t>/</a:t>
            </a:r>
            <a:endParaRPr lang="en-US" sz="1200" dirty="0" smtClean="0"/>
          </a:p>
          <a:p>
            <a:pPr marL="0" indent="0">
              <a:buNone/>
            </a:pPr>
            <a:endParaRPr lang="en-US" sz="1200" dirty="0"/>
          </a:p>
          <a:p>
            <a:pPr marL="0" indent="0" defTabSz="914400">
              <a:spcBef>
                <a:spcPts val="0"/>
              </a:spcBef>
              <a:buClrTx/>
              <a:buNone/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endParaRPr lang="en-US" sz="1200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200" dirty="0"/>
          </a:p>
          <a:p>
            <a:endParaRPr lang="en-US" sz="1200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36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Sharing Economy?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45" y="1774209"/>
            <a:ext cx="10263116" cy="4653887"/>
          </a:xfrm>
        </p:spPr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 economic model that involves the sharing of underutilized assets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Person-to-person or peer-to-peer (P2P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Private individuals with an underutilized resource can “rent” this resource, essentially becoming his or her own entrepreneur</a:t>
            </a: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People rent rooms, cars, boats, beds, etc. directly from each other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Also known as collaborative consumption and piecemeal labor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14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of the Sharing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388" y="1651379"/>
            <a:ext cx="10754436" cy="4380931"/>
          </a:xfrm>
        </p:spPr>
        <p:txBody>
          <a:bodyPr/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Most of these “sharing” firms were founded between 2008 and 2010 during the Great Recession</a:t>
            </a:r>
          </a:p>
          <a:p>
            <a:pPr lvl="1"/>
            <a:r>
              <a:rPr lang="en-US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Economist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article refers to it as “post-crisis antidote to materialism and overconsumption”</a:t>
            </a:r>
            <a:endParaRPr lang="en-US" sz="2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Even more traditional companies are investing in the sharing economy</a:t>
            </a: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Avis, GM, and Daimler all have stakes in sharing companies</a:t>
            </a:r>
          </a:p>
          <a:p>
            <a:pPr marL="342900" lvl="1" indent="-34290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sharing economy has become a $26 billion industry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8256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418" y="1378907"/>
            <a:ext cx="10368496" cy="4504193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Airbnb: Lodging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Uber: Ride Sharing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Lyft: Ride Sharing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$333 million in venture financing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TaskRabbit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Chore Marketplace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Site matches client that requires a task to be done with someone who has experience in that area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Instacart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Grocery delivery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Others include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Zilok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(power tools),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HomeAway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(houses),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Feastly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(eat in dining rooms),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DogVacay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(dog watching),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Boatbound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(boats), Liquid (bicycles),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LendingClub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(loans),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(Wi-Fi)</a:t>
            </a:r>
          </a:p>
        </p:txBody>
      </p:sp>
    </p:spTree>
    <p:extLst>
      <p:ext uri="{BB962C8B-B14F-4D97-AF65-F5344CB8AC3E}">
        <p14:creationId xmlns:p14="http://schemas.microsoft.com/office/powerpoint/2010/main" val="423215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Airbnb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99" y="1657065"/>
            <a:ext cx="11099493" cy="4429835"/>
          </a:xfrm>
        </p:spPr>
        <p:txBody>
          <a:bodyPr>
            <a:noAutofit/>
          </a:bodyPr>
          <a:lstStyle/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Airbnb website founded in 2008 to connect travelers to those wanting to rent out their extra rooms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Connects travelers to lodgings in 34,000 cities in 190 countries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$1 billion in revenue; takes 3% commission for its services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Popularized the sharing economy concept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Advantage: Allows people to earn extra income from their lodgings, beds, and couches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Possible Disadvantage: Some critics claim it encourages owners of multiple properties to rent in short-term rather than converting to long-term residences, causing disruptions in urban housing</a:t>
            </a:r>
          </a:p>
        </p:txBody>
      </p:sp>
    </p:spTree>
    <p:extLst>
      <p:ext uri="{BB962C8B-B14F-4D97-AF65-F5344CB8AC3E}">
        <p14:creationId xmlns:p14="http://schemas.microsoft.com/office/powerpoint/2010/main" val="383356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764" y="1632612"/>
            <a:ext cx="10785594" cy="4563471"/>
          </a:xfrm>
        </p:spPr>
        <p:txBody>
          <a:bodyPr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Founded in 2009 as a ride sharing service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Uses a mobile app to connect drivers-for-hire with people who need a ride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Expanded operations to 250 cities in over 57 countries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$10 billion in revenue; $40 billion valuation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Offers different services to target different markets</a:t>
            </a:r>
          </a:p>
          <a:p>
            <a:pPr lvl="1"/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UberPop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UberPool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UberX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(cheaper services),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UberSUV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UberBlack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UberLux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(luxury),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UberRush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(package deliveries)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Due to lack of regulation, some of Uber’s services are banned or suspended in South Korea, Germany, France, Netherlands, Taiwan</a:t>
            </a:r>
          </a:p>
          <a:p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56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513" y="1624084"/>
            <a:ext cx="11249618" cy="4511342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Private individuals can essentially become their own bosses and rent out resources they are not using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Became an important way of generating income during recent economic uncertainty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Flexibility and chance to be “one’s own boss”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Ease of entry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It is very easy to enter this market; in fact, competition is quickly heating up, both globally and domestically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e.g. Uber competitors include Lyft, Get Taxi (Israel),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Kuaidi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(China)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Convenience and cost savings for customers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Interpersonal connections between user and seller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Environmental benefits</a:t>
            </a:r>
          </a:p>
        </p:txBody>
      </p:sp>
    </p:spTree>
    <p:extLst>
      <p:ext uri="{BB962C8B-B14F-4D97-AF65-F5344CB8AC3E}">
        <p14:creationId xmlns:p14="http://schemas.microsoft.com/office/powerpoint/2010/main" val="361791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 Issues in the Sharing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821" y="1522863"/>
            <a:ext cx="10348866" cy="4836994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Regulatory Issues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How should these companies be regulated? Should they be taxed like incumbents such as hotels and taxi services? 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Employees or Independent Contractors? 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Control of companies over independent contractors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Depending upon the company, it can dictate terms such as fees that the contractors must abide by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They have the ability to implement changes 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Policy changes can cause disruptions in demand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Safety Issues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Letting strangers use your stuff can be dangerous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Rape allegations involving Uber</a:t>
            </a:r>
          </a:p>
          <a:p>
            <a:pPr marL="0" indent="0">
              <a:buNone/>
            </a:pPr>
            <a:endParaRPr lang="en-US" sz="2000" dirty="0" smtClean="0"/>
          </a:p>
          <a:p>
            <a:pPr lvl="2"/>
            <a:endParaRPr lang="en-US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0040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 Issues in the Sharing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991" y="1427326"/>
            <a:ext cx="11113140" cy="4640942"/>
          </a:xfrm>
        </p:spPr>
        <p:txBody>
          <a:bodyPr>
            <a:noAutofit/>
          </a:bodyPr>
          <a:lstStyle/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Stability of customers can tend to fluctuate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Culpability Issues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Many of these companies have insurance, but there have been criticisms that this insurance coverage and their terms are not enough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Three states have passed laws related to ride-sharing services putting liability on the car-sharing services and their insurers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Could this disempower workers in the long-term? 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Labor activists claim these are not long-term jobs and puts employees too much under the control of the sharing companies and technology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Each sharing company comes with its own set of risks depending upon the industry and the company model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4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7B82290B-9325-416D-99D4-2C0708BA4773}" vid="{D9E96B9B-A5E9-43ED-A8BA-7C8017F04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Presentation3</Template>
  <TotalTime>285</TotalTime>
  <Words>2443</Words>
  <Application>Microsoft Office PowerPoint</Application>
  <PresentationFormat>Widescreen</PresentationFormat>
  <Paragraphs>178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Theme1</vt:lpstr>
      <vt:lpstr>Truth, Transparency, and Trust: Uber Important in the Sharing Economy</vt:lpstr>
      <vt:lpstr>What Is the Sharing Economy?</vt:lpstr>
      <vt:lpstr>Growth of the Sharing Economy</vt:lpstr>
      <vt:lpstr>Examples</vt:lpstr>
      <vt:lpstr>Airbnb</vt:lpstr>
      <vt:lpstr>Uber</vt:lpstr>
      <vt:lpstr>Advantages</vt:lpstr>
      <vt:lpstr>Ethics Issues in the Sharing Economy</vt:lpstr>
      <vt:lpstr>Ethics Issues in the Sharing Economy</vt:lpstr>
      <vt:lpstr>Ethics Issues with Uber</vt:lpstr>
      <vt:lpstr>Ethical Issues with Uber cont.</vt:lpstr>
      <vt:lpstr>Controls to Deal with Ethical Issues</vt:lpstr>
      <vt:lpstr>Conclusions</vt:lpstr>
      <vt:lpstr>Sources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Association of State Boards of Accountancy</dc:title>
  <dc:creator>Jennifer Sawayda</dc:creator>
  <cp:lastModifiedBy>Jennifer Sawayda</cp:lastModifiedBy>
  <cp:revision>62</cp:revision>
  <dcterms:created xsi:type="dcterms:W3CDTF">2015-06-12T15:02:29Z</dcterms:created>
  <dcterms:modified xsi:type="dcterms:W3CDTF">2015-11-16T17:11:12Z</dcterms:modified>
</cp:coreProperties>
</file>