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sldIdLst>
    <p:sldId id="256" r:id="rId2"/>
    <p:sldId id="277" r:id="rId3"/>
    <p:sldId id="275" r:id="rId4"/>
    <p:sldId id="279" r:id="rId5"/>
    <p:sldId id="280" r:id="rId6"/>
    <p:sldId id="288" r:id="rId7"/>
    <p:sldId id="282" r:id="rId8"/>
    <p:sldId id="284" r:id="rId9"/>
    <p:sldId id="285" r:id="rId10"/>
    <p:sldId id="286" r:id="rId11"/>
    <p:sldId id="28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008" y="261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8527F-47A7-4EA8-B633-A8FADB86685A}" type="datetimeFigureOut">
              <a:rPr lang="en-US" smtClean="0"/>
              <a:t>10/24/2013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625BF1-B1E0-4DAF-8EFB-429B0556AD6B}" type="slidenum">
              <a:rPr lang="en-US" smtClean="0"/>
              <a:t>‹#›</a:t>
            </a:fld>
            <a:endParaRPr lang="en-US"/>
          </a:p>
        </p:txBody>
      </p:sp>
    </p:spTree>
    <p:extLst>
      <p:ext uri="{BB962C8B-B14F-4D97-AF65-F5344CB8AC3E}">
        <p14:creationId xmlns:p14="http://schemas.microsoft.com/office/powerpoint/2010/main" val="1470025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major source used for</a:t>
            </a:r>
            <a:r>
              <a:rPr lang="en-US" baseline="0" dirty="0" smtClean="0"/>
              <a:t> this presentation is </a:t>
            </a:r>
            <a:r>
              <a:rPr lang="en-US" dirty="0" smtClean="0"/>
              <a:t>Joe Hair, “Risky business:</a:t>
            </a:r>
            <a:r>
              <a:rPr lang="en-US" baseline="0" dirty="0" smtClean="0"/>
              <a:t> managing corporate and personal use of social media,” PPT presentation presented at 21</a:t>
            </a:r>
            <a:r>
              <a:rPr lang="en-US" baseline="30000" dirty="0" smtClean="0"/>
              <a:t>st</a:t>
            </a:r>
            <a:r>
              <a:rPr lang="en-US" baseline="0" dirty="0" smtClean="0"/>
              <a:t> annual Ethics and Compliance Officer Association conference in Chicago, Illinois on September 24, 2013.</a:t>
            </a:r>
            <a:endParaRPr lang="en-US"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a:t>
            </a:fld>
            <a:endParaRPr lang="en-US"/>
          </a:p>
        </p:txBody>
      </p:sp>
    </p:spTree>
    <p:extLst>
      <p:ext uri="{BB962C8B-B14F-4D97-AF65-F5344CB8AC3E}">
        <p14:creationId xmlns:p14="http://schemas.microsoft.com/office/powerpoint/2010/main" val="195836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Rachel Emma Silverman,</a:t>
            </a:r>
            <a:r>
              <a:rPr lang="en-US" baseline="0" dirty="0" smtClean="0"/>
              <a:t> “Facebook an Twitter Postings Cost CFO His Job,” </a:t>
            </a:r>
            <a:r>
              <a:rPr lang="en-US" i="1" baseline="0" dirty="0" smtClean="0"/>
              <a:t>The Wall Street Journal</a:t>
            </a:r>
            <a:r>
              <a:rPr lang="en-US" i="0" baseline="0" dirty="0" smtClean="0"/>
              <a:t>, May 14, 2012, http://online.wsj.com/news/articles/SB10001424052702303505504577404542168061590. CFO of fashion retailer </a:t>
            </a:r>
            <a:r>
              <a:rPr lang="en-US" i="0" baseline="0" dirty="0" err="1" smtClean="0"/>
              <a:t>Francesa’s</a:t>
            </a:r>
            <a:r>
              <a:rPr lang="en-US" i="0" baseline="0" dirty="0" smtClean="0"/>
              <a:t> Holdings was fired for “improperly communicating company information over social media.” Even implications of financial matters can alert stakeholders about the inner workings of the firm. While workers have certain rights regarding discussing their jobs on social media, mentioning anything that could qualify as non-confidential information can be a serious violation of social media and confidentiality policies.</a:t>
            </a:r>
          </a:p>
          <a:p>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David R. Baker, “</a:t>
            </a:r>
            <a:r>
              <a:rPr lang="en-US" b="0" dirty="0" smtClean="0"/>
              <a:t>PG&amp;E may be fined over former executive's spying,” </a:t>
            </a:r>
            <a:r>
              <a:rPr lang="en-US" b="0" i="1" dirty="0" smtClean="0"/>
              <a:t>SF Gate, </a:t>
            </a:r>
            <a:r>
              <a:rPr lang="en-US" b="0" i="0" dirty="0" smtClean="0"/>
              <a:t>April</a:t>
            </a:r>
            <a:r>
              <a:rPr lang="en-US" b="0" i="0" baseline="0" dirty="0" smtClean="0"/>
              <a:t> 26, 2012, http://www.sfgate.com/business/article/PG-E-may-be-fined-over-former-executive-s-spying-3510989.php. Former senior director of Pacific Gas &amp; Electric’s </a:t>
            </a:r>
            <a:r>
              <a:rPr lang="en-US" b="0" i="0" baseline="0" dirty="0" err="1" smtClean="0"/>
              <a:t>Smartmeter</a:t>
            </a:r>
            <a:r>
              <a:rPr lang="en-US" b="0" i="0" baseline="0" dirty="0" smtClean="0"/>
              <a:t> installation program used an alias to disguise himself so he could join an online discussion group of activists opposed to wireless meters. He didn’t realize that his real name appeared next to his email address. He admitted “spying” on the group after being confronted by reporters after the group’s moderator recognized him. He was later terminated from the company. The company stated that the director’s actions did not align with the company’s core values and that all employees are expected to be transparent and play fairly in their social media communications. However, it has been suggested that the director had informed other company officials and even the legal department, exposing PG&amp;E to fines.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Payton</a:t>
            </a:r>
            <a:r>
              <a:rPr lang="en-US" b="0" baseline="0" dirty="0" smtClean="0"/>
              <a:t> Manning Tip: Waiter Fired for Revealing Generous Gratuity from Ex-Colts Star,” </a:t>
            </a:r>
            <a:r>
              <a:rPr lang="en-US" b="0" i="1" baseline="0" dirty="0" smtClean="0"/>
              <a:t>Huffington Post, </a:t>
            </a:r>
            <a:r>
              <a:rPr lang="en-US" b="0" i="0" baseline="0" dirty="0" smtClean="0"/>
              <a:t>March 8, 2012, http://www.huffingtonpost.com/2012/03/08/peyton-manning-tip-waiter-receipt-fired_n_1333674.html. A waiter posted a photograph on Facebook of Payton Manning’s receipt to reveal what a generous tipper the ex-Colts star is. The waiter was fired from his job as he was considered to have infringed on Payton Manning’s privacy. The owner of the restaurant apologized to Manning and  has stared the restaurant’s commitment toward protecting the privacy of the celebrities that eat there.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i="0" dirty="0" smtClean="0"/>
              <a:t>Jack Neff, “P&amp;G Bans Use of Pandora, Netflix for Employees,” </a:t>
            </a:r>
            <a:r>
              <a:rPr lang="en-US" b="0" i="1" dirty="0" smtClean="0"/>
              <a:t>Advertising Age, </a:t>
            </a:r>
            <a:r>
              <a:rPr lang="en-US" b="0" i="0" dirty="0" smtClean="0"/>
              <a:t>April</a:t>
            </a:r>
            <a:r>
              <a:rPr lang="en-US" b="0" i="0" baseline="0" dirty="0" smtClean="0"/>
              <a:t> 3, 2012, http://adage.com/article/digital/p-g-bans-pandora-netflix-employees/233890/. Procter &amp; Gamble realized that many of its employees were using social networking sites like Facebook, Pandora, and YouTube during work hours. This not only contributed to wasted time, but it also used up important bandwidth other employees need to do their work. P&amp;G’s problem is that the company often uses Facebook and YouTube for marketing purposes, so it could not ban those social networks. Instead, it opted to ban access to Pandora and Netflix because these sites are “not business-critical.”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Melanie </a:t>
            </a:r>
            <a:r>
              <a:rPr lang="en-US" b="0" i="0" baseline="0" dirty="0" err="1" smtClean="0"/>
              <a:t>Trottman</a:t>
            </a:r>
            <a:r>
              <a:rPr lang="en-US" b="0" i="0" baseline="0" dirty="0" smtClean="0"/>
              <a:t>, “For Angry Employees, Legal Cover for Rants,” </a:t>
            </a:r>
            <a:r>
              <a:rPr lang="en-US" b="0" i="1" baseline="0" dirty="0" smtClean="0"/>
              <a:t>The Wall Street Journal, </a:t>
            </a:r>
            <a:r>
              <a:rPr lang="en-US" b="0" i="0" baseline="0" dirty="0" smtClean="0"/>
              <a:t>December 2, 2011, http://online.wsj.com/news/articles/SB10001424052970203710704577049822809710332. Workers fired or disciplined for things they posted on social media sites during their off hours have legal recourse. Employees are using the National Labor Relations Act of 1935 to argue that complaining about certain working conditions such as pay among private-sector employees is protected. In going over complaints from people saying they were unjustly fired for social media postings, the National Labor Relations Board determined that half the complaints did merit the agency to intervene and examine the cases. For instance, one person who called her boss a “scumbag” on Facebook was deemed to have been wrongfully fired. However, comments that could be perceived as threats are not protected, whether the consumer is serious or not. Therefore, it is still important that employees exert caution when posting about their companies.</a:t>
            </a:r>
            <a:endParaRPr lang="en-US" b="0" i="0"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a:t>
            </a:fld>
            <a:endParaRPr lang="en-US"/>
          </a:p>
        </p:txBody>
      </p:sp>
    </p:spTree>
    <p:extLst>
      <p:ext uri="{BB962C8B-B14F-4D97-AF65-F5344CB8AC3E}">
        <p14:creationId xmlns:p14="http://schemas.microsoft.com/office/powerpoint/2010/main" val="1559799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72% of online</a:t>
            </a:r>
            <a:r>
              <a:rPr lang="en-US" baseline="0" dirty="0" smtClean="0"/>
              <a:t> adults use social media sites.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3</a:t>
            </a:fld>
            <a:endParaRPr lang="en-US"/>
          </a:p>
        </p:txBody>
      </p:sp>
    </p:spTree>
    <p:extLst>
      <p:ext uri="{BB962C8B-B14F-4D97-AF65-F5344CB8AC3E}">
        <p14:creationId xmlns:p14="http://schemas.microsoft.com/office/powerpoint/2010/main" val="1475451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mn-lt"/>
                <a:ea typeface="+mn-ea"/>
                <a:cs typeface="+mn-cs"/>
              </a:rPr>
              <a:t>Going Social</a:t>
            </a:r>
            <a:r>
              <a:rPr lang="en-US" sz="1200" b="0" i="0" u="none" strike="noStrike" kern="1200" baseline="0" dirty="0" smtClean="0">
                <a:solidFill>
                  <a:schemeClr val="tx1"/>
                </a:solidFill>
                <a:latin typeface="+mn-lt"/>
                <a:ea typeface="+mn-ea"/>
                <a:cs typeface="+mn-cs"/>
              </a:rPr>
              <a:t>, KPMG International, 2011, http://www.kpmg.com/ES/es/ActualidadyNovedades/ArticulosyPublicaciones/Documents/Going-Social.pdf</a:t>
            </a:r>
          </a:p>
          <a:p>
            <a:endParaRPr lang="en-US" sz="1200" b="0" i="0" u="none" strike="noStrike" kern="1200" baseline="0" dirty="0" smtClean="0">
              <a:solidFill>
                <a:schemeClr val="tx1"/>
              </a:solidFill>
              <a:latin typeface="+mn-lt"/>
              <a:ea typeface="+mn-ea"/>
              <a:cs typeface="+mn-cs"/>
            </a:endParaRPr>
          </a:p>
          <a:p>
            <a:r>
              <a:rPr lang="en-US" b="0" dirty="0" smtClean="0"/>
              <a:t>“2013 Wasting Time at Work Survey,”  </a:t>
            </a:r>
            <a:r>
              <a:rPr lang="en-US" b="0" i="1" dirty="0" smtClean="0"/>
              <a:t>SF Gate, </a:t>
            </a:r>
            <a:r>
              <a:rPr lang="en-US" b="0" dirty="0" smtClean="0"/>
              <a:t>July 28, 2013, http://www.sfgate.com/jobs/salary/article/2013-Wasting-Time-at-Work-Survey-4374026.php.</a:t>
            </a:r>
          </a:p>
          <a:p>
            <a:endParaRPr lang="en-US" b="0" dirty="0" smtClean="0"/>
          </a:p>
          <a:p>
            <a:r>
              <a:rPr lang="en-US" b="0" dirty="0" smtClean="0"/>
              <a:t>Ethics Resource Center, </a:t>
            </a:r>
            <a:r>
              <a:rPr lang="en-US" b="0" i="1" dirty="0" smtClean="0"/>
              <a:t>2011 National Business Ethics</a:t>
            </a:r>
            <a:r>
              <a:rPr lang="en-US" b="0" i="1" baseline="0" dirty="0" smtClean="0"/>
              <a:t> Survey®: Workplace Ethics in Transition </a:t>
            </a:r>
            <a:r>
              <a:rPr lang="en-US" b="0" i="0" baseline="0" dirty="0" smtClean="0"/>
              <a:t>(Arlington, VA: Ethics Resource Center, 2012),</a:t>
            </a:r>
            <a:r>
              <a:rPr lang="en-US" b="0" i="1" baseline="0" dirty="0" smtClean="0"/>
              <a:t> </a:t>
            </a:r>
            <a:r>
              <a:rPr lang="en-US" b="0" dirty="0" smtClean="0"/>
              <a:t>pp. 30-31.</a:t>
            </a:r>
          </a:p>
        </p:txBody>
      </p:sp>
      <p:sp>
        <p:nvSpPr>
          <p:cNvPr id="4" name="Slide Number Placeholder 3"/>
          <p:cNvSpPr>
            <a:spLocks noGrp="1"/>
          </p:cNvSpPr>
          <p:nvPr>
            <p:ph type="sldNum" sz="quarter" idx="10"/>
          </p:nvPr>
        </p:nvSpPr>
        <p:spPr/>
        <p:txBody>
          <a:bodyPr/>
          <a:lstStyle/>
          <a:p>
            <a:fld id="{E9625BF1-B1E0-4DAF-8EFB-429B0556AD6B}" type="slidenum">
              <a:rPr lang="en-US" smtClean="0"/>
              <a:t>4</a:t>
            </a:fld>
            <a:endParaRPr lang="en-US"/>
          </a:p>
        </p:txBody>
      </p:sp>
    </p:spTree>
    <p:extLst>
      <p:ext uri="{BB962C8B-B14F-4D97-AF65-F5344CB8AC3E}">
        <p14:creationId xmlns:p14="http://schemas.microsoft.com/office/powerpoint/2010/main" val="447950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5</a:t>
            </a:fld>
            <a:endParaRPr lang="en-US"/>
          </a:p>
        </p:txBody>
      </p:sp>
    </p:spTree>
    <p:extLst>
      <p:ext uri="{BB962C8B-B14F-4D97-AF65-F5344CB8AC3E}">
        <p14:creationId xmlns:p14="http://schemas.microsoft.com/office/powerpoint/2010/main" val="3247584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KPMG survey of 1170 managers, </a:t>
            </a:r>
            <a:r>
              <a:rPr lang="en-US" sz="1200" b="0" i="1" u="none" strike="noStrike" kern="1200" baseline="0" dirty="0" smtClean="0">
                <a:solidFill>
                  <a:schemeClr val="tx1"/>
                </a:solidFill>
                <a:latin typeface="+mn-lt"/>
                <a:ea typeface="+mn-ea"/>
                <a:cs typeface="+mn-cs"/>
              </a:rPr>
              <a:t>Going Social</a:t>
            </a:r>
            <a:r>
              <a:rPr lang="en-US" sz="1200" b="0" i="0" u="none" strike="noStrike" kern="1200" baseline="0" dirty="0" smtClean="0">
                <a:solidFill>
                  <a:schemeClr val="tx1"/>
                </a:solidFill>
                <a:latin typeface="+mn-lt"/>
                <a:ea typeface="+mn-ea"/>
                <a:cs typeface="+mn-cs"/>
              </a:rPr>
              <a:t>, KPMG International, 2011, http://www.kpmg.com/ES/es/ActualidadyNovedades/ArticulosyPublicaciones/Documents/Going-Social.pdf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Joe Hair, “Risky business:</a:t>
            </a:r>
            <a:r>
              <a:rPr lang="en-US" baseline="0" dirty="0" smtClean="0"/>
              <a:t> managing corporate and personal use of social media,” PPT presentation presented at 21</a:t>
            </a:r>
            <a:r>
              <a:rPr lang="en-US" baseline="30000" dirty="0" smtClean="0"/>
              <a:t>st</a:t>
            </a:r>
            <a:r>
              <a:rPr lang="en-US" baseline="0" dirty="0" smtClean="0"/>
              <a:t> annual Ethics and Compliance Officer Association conference in Chicago, Illinois on September 24, 2013.</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6</a:t>
            </a:fld>
            <a:endParaRPr lang="en-US"/>
          </a:p>
        </p:txBody>
      </p:sp>
    </p:spTree>
    <p:extLst>
      <p:ext uri="{BB962C8B-B14F-4D97-AF65-F5344CB8AC3E}">
        <p14:creationId xmlns:p14="http://schemas.microsoft.com/office/powerpoint/2010/main" val="2731042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7</a:t>
            </a:fld>
            <a:endParaRPr lang="en-US"/>
          </a:p>
        </p:txBody>
      </p:sp>
    </p:spTree>
    <p:extLst>
      <p:ext uri="{BB962C8B-B14F-4D97-AF65-F5344CB8AC3E}">
        <p14:creationId xmlns:p14="http://schemas.microsoft.com/office/powerpoint/2010/main" val="2419985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11% of</a:t>
            </a:r>
            <a:r>
              <a:rPr lang="en-US" baseline="0" dirty="0" smtClean="0"/>
              <a:t> employees qualify as avid social networkers spending 30% or more of their workday on social networking sites—resulting in lost productivity. In addition to employees sharing sensitive information on their social networking sites, hacking is also a real threat. The more company information out there on social networking sites, the more damaging hacking can be. </a:t>
            </a:r>
          </a:p>
          <a:p>
            <a:endParaRPr lang="en-US" baseline="0" dirty="0" smtClean="0"/>
          </a:p>
          <a:p>
            <a:r>
              <a:rPr lang="en-US" baseline="0" dirty="0" smtClean="0"/>
              <a:t>Employees choosing to rant about a company or supervisor could harm the company’s reputation.</a:t>
            </a:r>
          </a:p>
          <a:p>
            <a:endParaRPr lang="en-US" baseline="0" dirty="0" smtClean="0"/>
          </a:p>
          <a:p>
            <a:r>
              <a:rPr lang="en-US" baseline="0" dirty="0" smtClean="0"/>
              <a:t>It is much easier for employees to inadvertently release confidential information to the public (such as the former CFO of Francesca Holdings) or infringe on others privacy (waiter of Payton Manning). </a:t>
            </a:r>
          </a:p>
          <a:p>
            <a:endParaRPr lang="en-US" baseline="0" dirty="0" smtClean="0"/>
          </a:p>
          <a:p>
            <a:r>
              <a:rPr lang="en-US" baseline="0" dirty="0" smtClean="0"/>
              <a:t>Legal violations on the company’s part could include firing an employee unjustly due to his or her social media comments. However, company might also get in trouble if information about the firm is released that is not public and/or if the company had any knowledge that an employee was using social media in a deceptive, unethical, or illegal way (PG&amp;E).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Joe Hair, “Risky business:</a:t>
            </a:r>
            <a:r>
              <a:rPr lang="en-US" baseline="0" dirty="0" smtClean="0"/>
              <a:t> managing corporate and personal use of social media,” PPT presentation presented at 21</a:t>
            </a:r>
            <a:r>
              <a:rPr lang="en-US" baseline="30000" dirty="0" smtClean="0"/>
              <a:t>st</a:t>
            </a:r>
            <a:r>
              <a:rPr lang="en-US" baseline="0" dirty="0" smtClean="0"/>
              <a:t> annual Ethics and Compliance Officer Association conference in Chicago, Illinois on September 24, 2013.</a:t>
            </a:r>
            <a:endParaRPr lang="en-US" b="0" dirty="0" smtClean="0"/>
          </a:p>
          <a:p>
            <a:endParaRPr lang="en-US" b="0" dirty="0" smtClean="0"/>
          </a:p>
          <a:p>
            <a:r>
              <a:rPr lang="en-US" b="0" dirty="0" smtClean="0"/>
              <a:t>Ethics Resource Center, </a:t>
            </a:r>
            <a:r>
              <a:rPr lang="en-US" b="0" i="1" dirty="0" smtClean="0"/>
              <a:t>2011 National Business Ethics</a:t>
            </a:r>
            <a:r>
              <a:rPr lang="en-US" b="0" i="1" baseline="0" dirty="0" smtClean="0"/>
              <a:t> Survey®: Workplace Ethics in Transition </a:t>
            </a:r>
            <a:r>
              <a:rPr lang="en-US" b="0" i="0" baseline="0" dirty="0" smtClean="0"/>
              <a:t>(Arlington, VA: Ethics Resource Center, 2012),</a:t>
            </a:r>
            <a:r>
              <a:rPr lang="en-US" b="0" i="1" baseline="0" dirty="0" smtClean="0"/>
              <a:t> </a:t>
            </a:r>
            <a:r>
              <a:rPr lang="en-US" b="0" dirty="0" smtClean="0"/>
              <a:t>pp. 30-31.</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baseline="0" dirty="0" smtClean="0"/>
          </a:p>
          <a:p>
            <a:endParaRPr lang="en-US" baseline="0" dirty="0"/>
          </a:p>
        </p:txBody>
      </p:sp>
      <p:sp>
        <p:nvSpPr>
          <p:cNvPr id="4" name="Slide Number Placeholder 3"/>
          <p:cNvSpPr>
            <a:spLocks noGrp="1"/>
          </p:cNvSpPr>
          <p:nvPr>
            <p:ph type="sldNum" sz="quarter" idx="10"/>
          </p:nvPr>
        </p:nvSpPr>
        <p:spPr/>
        <p:txBody>
          <a:bodyPr/>
          <a:lstStyle/>
          <a:p>
            <a:fld id="{E9625BF1-B1E0-4DAF-8EFB-429B0556AD6B}" type="slidenum">
              <a:rPr lang="en-US" smtClean="0"/>
              <a:t>8</a:t>
            </a:fld>
            <a:endParaRPr lang="en-US"/>
          </a:p>
        </p:txBody>
      </p:sp>
    </p:spTree>
    <p:extLst>
      <p:ext uri="{BB962C8B-B14F-4D97-AF65-F5344CB8AC3E}">
        <p14:creationId xmlns:p14="http://schemas.microsoft.com/office/powerpoint/2010/main" val="3498273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Internal guidelines should specify how employees can use social media in the workplace,</a:t>
            </a:r>
            <a:r>
              <a:rPr lang="en-US" baseline="0" dirty="0" smtClean="0"/>
              <a:t> including acceptable use of company equipment and ability of company to monitor workplace postings. External guidelines involves marketing and communication on sponsored social media sites and should deal with reputation management, crisis management, and how the company is able to use data gleaned from social media sites. (Enforcement of this policy could have helped in the PG&amp;E “spying” situation in which the director was using deception to gather information, a clear violation of company policies.)</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9</a:t>
            </a:fld>
            <a:endParaRPr lang="en-US"/>
          </a:p>
        </p:txBody>
      </p:sp>
    </p:spTree>
    <p:extLst>
      <p:ext uri="{BB962C8B-B14F-4D97-AF65-F5344CB8AC3E}">
        <p14:creationId xmlns:p14="http://schemas.microsoft.com/office/powerpoint/2010/main" val="2117917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27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15850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0053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842258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06946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81340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65284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12907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62061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275965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341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15240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3018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pic>
        <p:nvPicPr>
          <p:cNvPr id="8" name="Picture 2" descr="C:\Users\ASM-Student\AppData\Local\Microsoft\Windows\Temporary Internet Files\Low\Content.IE5\NJOT3T57\DF_Ethics_UNM_clr[1].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324600" y="5867400"/>
            <a:ext cx="2514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70133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nline.wsj.com/news/articles/SB10001424052702303505504577404542168061590" TargetMode="External"/><Relationship Id="rId7" Type="http://schemas.openxmlformats.org/officeDocument/2006/relationships/hyperlink" Target="http://online.wsj.com/news/articles/SB1000142405297020371070457704982280971033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adage.com/article/digital/p-g-bans-pandora-netflix-employees/233890/" TargetMode="External"/><Relationship Id="rId5" Type="http://schemas.openxmlformats.org/officeDocument/2006/relationships/hyperlink" Target="http://www.huffingtonpost.com/2012/03/08/peyton-manning-tip-waiter-receipt-fired_n_1333674.html" TargetMode="External"/><Relationship Id="rId4" Type="http://schemas.openxmlformats.org/officeDocument/2006/relationships/hyperlink" Target="http://www.sfgate.com/business/article/PG-E-may-be-fined-over-former-executive-s-spying-3510989.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ctrTitle" idx="4294967295"/>
          </p:nvPr>
        </p:nvSpPr>
        <p:spPr>
          <a:xfrm>
            <a:off x="609600" y="1524000"/>
            <a:ext cx="8001000" cy="1524000"/>
          </a:xfrm>
          <a:prstGeom prst="rect">
            <a:avLst/>
          </a:prstGeom>
        </p:spPr>
        <p:txBody>
          <a:bodyPr>
            <a:noAutofit/>
          </a:bodyPr>
          <a:lstStyle/>
          <a:p>
            <a:r>
              <a:rPr lang="en-US" sz="4400" dirty="0" smtClean="0">
                <a:latin typeface="Arial" pitchFamily="34" charset="0"/>
                <a:cs typeface="Arial" pitchFamily="34" charset="0"/>
              </a:rPr>
              <a:t>Ethical Implications of Social Media Use in Organizations</a:t>
            </a:r>
            <a:endParaRPr lang="en-US" sz="4400" dirty="0">
              <a:latin typeface="Arial" pitchFamily="34" charset="0"/>
              <a:cs typeface="Arial" pitchFamily="34" charset="0"/>
            </a:endParaRPr>
          </a:p>
        </p:txBody>
      </p:sp>
      <p:sp>
        <p:nvSpPr>
          <p:cNvPr id="13" name="Subtitle 2"/>
          <p:cNvSpPr txBox="1">
            <a:spLocks/>
          </p:cNvSpPr>
          <p:nvPr/>
        </p:nvSpPr>
        <p:spPr>
          <a:xfrm>
            <a:off x="1371600" y="3810000"/>
            <a:ext cx="6400800" cy="1752600"/>
          </a:xfrm>
          <a:prstGeom prst="rect">
            <a:avLst/>
          </a:prstGeom>
        </p:spPr>
        <p:txBody>
          <a:bodyPr>
            <a:normAutofit fontScale="47500" lnSpcReduction="20000"/>
          </a:bodyPr>
          <a:lstStyle>
            <a:lvl1pPr marL="0" indent="0" algn="ctr" defTabSz="914400" rtl="0" eaLnBrk="1" latinLnBrk="0" hangingPunct="1">
              <a:spcBef>
                <a:spcPct val="20000"/>
              </a:spcBef>
              <a:buFont typeface="Arial" pitchFamily="34" charset="0"/>
              <a:buNone/>
              <a:defRPr sz="44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dirty="0" smtClean="0">
                <a:solidFill>
                  <a:schemeClr val="tx1"/>
                </a:solidFill>
              </a:rPr>
              <a:t>Jennifer Sawayda</a:t>
            </a:r>
          </a:p>
          <a:p>
            <a:pPr>
              <a:defRPr/>
            </a:pPr>
            <a:r>
              <a:rPr lang="en-US" dirty="0" smtClean="0">
                <a:solidFill>
                  <a:schemeClr val="tx1"/>
                </a:solidFill>
              </a:rPr>
              <a:t>Program Specialist</a:t>
            </a:r>
          </a:p>
          <a:p>
            <a:pPr>
              <a:defRPr/>
            </a:pPr>
            <a:r>
              <a:rPr lang="en-US" dirty="0" smtClean="0">
                <a:solidFill>
                  <a:schemeClr val="tx1"/>
                </a:solidFill>
              </a:rPr>
              <a:t>Anderson School of Management</a:t>
            </a:r>
          </a:p>
          <a:p>
            <a:pPr>
              <a:defRPr/>
            </a:pPr>
            <a:r>
              <a:rPr lang="en-US" dirty="0" smtClean="0">
                <a:solidFill>
                  <a:schemeClr val="tx1"/>
                </a:solidFill>
              </a:rPr>
              <a:t>University of New Mexico</a:t>
            </a:r>
          </a:p>
          <a:p>
            <a:pPr>
              <a:defRPr/>
            </a:pPr>
            <a:r>
              <a:rPr lang="en-US" dirty="0" smtClean="0">
                <a:solidFill>
                  <a:schemeClr val="tx1"/>
                </a:solidFill>
              </a:rPr>
              <a:t>Albuquerque, NM</a:t>
            </a:r>
            <a:endParaRPr lang="en-US" dirty="0">
              <a:solidFill>
                <a:schemeClr val="tx1"/>
              </a:solidFill>
            </a:endParaRPr>
          </a:p>
        </p:txBody>
      </p:sp>
    </p:spTree>
    <p:extLst>
      <p:ext uri="{BB962C8B-B14F-4D97-AF65-F5344CB8AC3E}">
        <p14:creationId xmlns:p14="http://schemas.microsoft.com/office/powerpoint/2010/main" val="3294906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Employee Postings</a:t>
            </a:r>
            <a:endParaRPr lang="en-US" dirty="0"/>
          </a:p>
        </p:txBody>
      </p:sp>
      <p:sp>
        <p:nvSpPr>
          <p:cNvPr id="3" name="Content Placeholder 2"/>
          <p:cNvSpPr>
            <a:spLocks noGrp="1"/>
          </p:cNvSpPr>
          <p:nvPr>
            <p:ph idx="1"/>
          </p:nvPr>
        </p:nvSpPr>
        <p:spPr/>
        <p:txBody>
          <a:bodyPr/>
          <a:lstStyle/>
          <a:p>
            <a:r>
              <a:rPr lang="en-US" dirty="0" smtClean="0"/>
              <a:t>Should a company monitor social media postings in the workplace?</a:t>
            </a:r>
          </a:p>
          <a:p>
            <a:pPr lvl="1"/>
            <a:r>
              <a:rPr lang="en-US" dirty="0" smtClean="0"/>
              <a:t>While this is permitted and could even be advantageous for the company, it should inform employees of the company’s right to monitor workforce postings so that employees are aware</a:t>
            </a:r>
            <a:endParaRPr lang="en-US" dirty="0"/>
          </a:p>
        </p:txBody>
      </p:sp>
    </p:spTree>
    <p:extLst>
      <p:ext uri="{BB962C8B-B14F-4D97-AF65-F5344CB8AC3E}">
        <p14:creationId xmlns:p14="http://schemas.microsoft.com/office/powerpoint/2010/main" val="1138962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r>
              <a:rPr lang="en-US" dirty="0" smtClean="0"/>
              <a:t>Social media can be a great way for companies to conduct market research, communicate with employees, promote company products, and engage </a:t>
            </a:r>
            <a:r>
              <a:rPr lang="en-US" dirty="0" smtClean="0"/>
              <a:t>consumers</a:t>
            </a:r>
            <a:endParaRPr lang="en-US" dirty="0" smtClean="0"/>
          </a:p>
          <a:p>
            <a:pPr lvl="1"/>
            <a:r>
              <a:rPr lang="en-US" dirty="0" smtClean="0"/>
              <a:t>Beneficial to HR and marketing</a:t>
            </a:r>
          </a:p>
          <a:p>
            <a:r>
              <a:rPr lang="en-US" dirty="0" smtClean="0"/>
              <a:t>However, misuse of social media can easily turn into a nightmare.</a:t>
            </a:r>
          </a:p>
          <a:p>
            <a:pPr lvl="1"/>
            <a:r>
              <a:rPr lang="en-US" dirty="0" smtClean="0"/>
              <a:t>Privacy</a:t>
            </a:r>
          </a:p>
          <a:p>
            <a:pPr lvl="1"/>
            <a:r>
              <a:rPr lang="en-US" dirty="0" smtClean="0"/>
              <a:t>Reputation</a:t>
            </a:r>
          </a:p>
          <a:p>
            <a:pPr lvl="1"/>
            <a:r>
              <a:rPr lang="en-US" dirty="0" smtClean="0"/>
              <a:t>Legal implications</a:t>
            </a:r>
          </a:p>
          <a:p>
            <a:pPr lvl="1"/>
            <a:r>
              <a:rPr lang="en-US" dirty="0" smtClean="0"/>
              <a:t>Employee rants</a:t>
            </a:r>
          </a:p>
          <a:p>
            <a:r>
              <a:rPr lang="en-US" dirty="0" smtClean="0"/>
              <a:t>Rather than banning social media use outright and losing a competitive advantage, businesses should have policies and monitoring systems in place to determine appropriate use of social media in </a:t>
            </a:r>
            <a:r>
              <a:rPr lang="en-US" smtClean="0"/>
              <a:t>the </a:t>
            </a:r>
            <a:r>
              <a:rPr lang="en-US" smtClean="0"/>
              <a:t>organization</a:t>
            </a:r>
            <a:endParaRPr lang="en-US" dirty="0" smtClean="0"/>
          </a:p>
          <a:p>
            <a:pPr lvl="1"/>
            <a:endParaRPr lang="en-US" dirty="0"/>
          </a:p>
        </p:txBody>
      </p:sp>
    </p:spTree>
    <p:extLst>
      <p:ext uri="{BB962C8B-B14F-4D97-AF65-F5344CB8AC3E}">
        <p14:creationId xmlns:p14="http://schemas.microsoft.com/office/powerpoint/2010/main" val="2373404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155" y="-152400"/>
            <a:ext cx="7772400" cy="1143000"/>
          </a:xfrm>
        </p:spPr>
        <p:txBody>
          <a:bodyPr>
            <a:normAutofit/>
          </a:bodyPr>
          <a:lstStyle/>
          <a:p>
            <a:r>
              <a:rPr lang="en-US" sz="3200" dirty="0" smtClean="0"/>
              <a:t>Consequences of Organizational Social Media Misuse</a:t>
            </a:r>
            <a:endParaRPr lang="en-US" sz="3200" dirty="0"/>
          </a:p>
        </p:txBody>
      </p:sp>
      <p:sp>
        <p:nvSpPr>
          <p:cNvPr id="3" name="Content Placeholder 2"/>
          <p:cNvSpPr>
            <a:spLocks noGrp="1"/>
          </p:cNvSpPr>
          <p:nvPr>
            <p:ph idx="1"/>
          </p:nvPr>
        </p:nvSpPr>
        <p:spPr>
          <a:xfrm>
            <a:off x="914400" y="1447800"/>
            <a:ext cx="7772400" cy="4953000"/>
          </a:xfrm>
        </p:spPr>
        <p:txBody>
          <a:bodyPr>
            <a:normAutofit/>
          </a:bodyPr>
          <a:lstStyle/>
          <a:p>
            <a:r>
              <a:rPr lang="en-US" dirty="0" smtClean="0">
                <a:hlinkClick r:id="rId3"/>
              </a:rPr>
              <a:t>Twitter and CFO Postings Cost CFO His Job</a:t>
            </a:r>
            <a:endParaRPr lang="en-US" dirty="0" smtClean="0"/>
          </a:p>
          <a:p>
            <a:r>
              <a:rPr lang="en-US" dirty="0" smtClean="0">
                <a:hlinkClick r:id="rId4"/>
              </a:rPr>
              <a:t>PG&amp;E may be fined over former employee’s spying</a:t>
            </a:r>
            <a:endParaRPr lang="en-US" dirty="0" smtClean="0"/>
          </a:p>
          <a:p>
            <a:r>
              <a:rPr lang="en-US" dirty="0" smtClean="0">
                <a:hlinkClick r:id="rId5"/>
              </a:rPr>
              <a:t>Peyton Manning Tip: Waiter Fired for Revealing Generous Gratuity</a:t>
            </a:r>
            <a:endParaRPr lang="en-US" dirty="0" smtClean="0"/>
          </a:p>
          <a:p>
            <a:r>
              <a:rPr lang="en-US" dirty="0" smtClean="0">
                <a:hlinkClick r:id="rId6"/>
              </a:rPr>
              <a:t>P&amp;G Bans Use of Pandora, Netflix for Employees</a:t>
            </a:r>
            <a:endParaRPr lang="en-US" dirty="0" smtClean="0"/>
          </a:p>
          <a:p>
            <a:r>
              <a:rPr lang="en-US" dirty="0" smtClean="0">
                <a:hlinkClick r:id="rId7"/>
              </a:rPr>
              <a:t>For Angry Employees, Legal Cover for Rants</a:t>
            </a:r>
            <a:endParaRPr lang="en-US" dirty="0"/>
          </a:p>
        </p:txBody>
      </p:sp>
    </p:spTree>
    <p:extLst>
      <p:ext uri="{BB962C8B-B14F-4D97-AF65-F5344CB8AC3E}">
        <p14:creationId xmlns:p14="http://schemas.microsoft.com/office/powerpoint/2010/main" val="2183239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5105400"/>
            <a:ext cx="7772400" cy="369332"/>
          </a:xfrm>
          <a:prstGeom prst="rect">
            <a:avLst/>
          </a:prstGeom>
          <a:noFill/>
        </p:spPr>
        <p:txBody>
          <a:bodyPr wrap="square" rtlCol="0">
            <a:spAutoFit/>
          </a:bodyPr>
          <a:lstStyle/>
          <a:p>
            <a:r>
              <a:rPr lang="en-US" dirty="0" smtClean="0"/>
              <a:t> </a:t>
            </a:r>
            <a:endParaRPr lang="en-US" dirty="0"/>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89781" y="1131938"/>
            <a:ext cx="6364438" cy="4342794"/>
          </a:xfrm>
        </p:spPr>
      </p:pic>
      <p:sp>
        <p:nvSpPr>
          <p:cNvPr id="6" name="Title 1"/>
          <p:cNvSpPr>
            <a:spLocks noGrp="1"/>
          </p:cNvSpPr>
          <p:nvPr>
            <p:ph type="title"/>
          </p:nvPr>
        </p:nvSpPr>
        <p:spPr>
          <a:xfrm>
            <a:off x="367155" y="-152400"/>
            <a:ext cx="7772400" cy="1143000"/>
          </a:xfrm>
        </p:spPr>
        <p:txBody>
          <a:bodyPr>
            <a:normAutofit/>
          </a:bodyPr>
          <a:lstStyle/>
          <a:p>
            <a:r>
              <a:rPr lang="en-US" sz="3200" dirty="0" smtClean="0"/>
              <a:t>Adult Use of Social Networking Sites</a:t>
            </a:r>
            <a:endParaRPr lang="en-US" sz="3200" dirty="0"/>
          </a:p>
        </p:txBody>
      </p:sp>
    </p:spTree>
    <p:extLst>
      <p:ext uri="{BB962C8B-B14F-4D97-AF65-F5344CB8AC3E}">
        <p14:creationId xmlns:p14="http://schemas.microsoft.com/office/powerpoint/2010/main" val="1808048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4906963"/>
          </a:xfrm>
        </p:spPr>
        <p:txBody>
          <a:bodyPr>
            <a:normAutofit fontScale="85000" lnSpcReduction="10000"/>
          </a:bodyPr>
          <a:lstStyle/>
          <a:p>
            <a:r>
              <a:rPr lang="en-US" dirty="0" smtClean="0"/>
              <a:t>Organizational use of social media: 76% (Retail/Wholesale), 74% (Business services/Communications/Finance/Insurance), 72% (Hospitality/Cultural/Rec Services</a:t>
            </a:r>
            <a:r>
              <a:rPr lang="en-US" dirty="0" smtClean="0"/>
              <a:t>)</a:t>
            </a:r>
            <a:endParaRPr lang="en-US" dirty="0" smtClean="0"/>
          </a:p>
          <a:p>
            <a:r>
              <a:rPr lang="en-US" dirty="0" smtClean="0"/>
              <a:t>64% of employees say they waste time at work each day; social media usage is one of the top time wasters at 14%</a:t>
            </a:r>
          </a:p>
          <a:p>
            <a:r>
              <a:rPr lang="en-US" dirty="0" smtClean="0"/>
              <a:t>Those who spend 30% or more of work time on social media are four times more likely to experience pressure to compromise company values and </a:t>
            </a:r>
            <a:r>
              <a:rPr lang="en-US" dirty="0" smtClean="0"/>
              <a:t>standards</a:t>
            </a:r>
            <a:endParaRPr lang="en-US" dirty="0" smtClean="0"/>
          </a:p>
          <a:p>
            <a:r>
              <a:rPr lang="en-US" dirty="0" smtClean="0"/>
              <a:t>These active social networkers constitute approximately 11% of </a:t>
            </a:r>
            <a:r>
              <a:rPr lang="en-US" dirty="0" smtClean="0"/>
              <a:t>employees </a:t>
            </a:r>
            <a:endParaRPr lang="en-US" dirty="0" smtClean="0"/>
          </a:p>
        </p:txBody>
      </p:sp>
      <p:sp>
        <p:nvSpPr>
          <p:cNvPr id="2" name="Title 1"/>
          <p:cNvSpPr>
            <a:spLocks noGrp="1"/>
          </p:cNvSpPr>
          <p:nvPr>
            <p:ph type="title"/>
          </p:nvPr>
        </p:nvSpPr>
        <p:spPr>
          <a:xfrm>
            <a:off x="0" y="-230188"/>
            <a:ext cx="9144000" cy="1144588"/>
          </a:xfrm>
        </p:spPr>
        <p:txBody>
          <a:bodyPr>
            <a:noAutofit/>
          </a:bodyPr>
          <a:lstStyle/>
          <a:p>
            <a:r>
              <a:rPr lang="en-US" sz="3700" dirty="0" smtClean="0"/>
              <a:t>Social Media Facts</a:t>
            </a:r>
            <a:endParaRPr lang="en-US" sz="3700" dirty="0"/>
          </a:p>
        </p:txBody>
      </p:sp>
    </p:spTree>
    <p:extLst>
      <p:ext uri="{BB962C8B-B14F-4D97-AF65-F5344CB8AC3E}">
        <p14:creationId xmlns:p14="http://schemas.microsoft.com/office/powerpoint/2010/main" val="2030004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1141412"/>
          </a:xfrm>
        </p:spPr>
        <p:txBody>
          <a:bodyPr>
            <a:normAutofit/>
          </a:bodyPr>
          <a:lstStyle/>
          <a:p>
            <a:r>
              <a:rPr lang="en-US" sz="3600" dirty="0" smtClean="0"/>
              <a:t>Ways that Social Media Can Benefit Business</a:t>
            </a:r>
            <a:endParaRPr lang="en-US" sz="3600" dirty="0"/>
          </a:p>
        </p:txBody>
      </p:sp>
      <p:sp>
        <p:nvSpPr>
          <p:cNvPr id="3" name="Content Placeholder 2"/>
          <p:cNvSpPr>
            <a:spLocks noGrp="1"/>
          </p:cNvSpPr>
          <p:nvPr>
            <p:ph idx="1"/>
          </p:nvPr>
        </p:nvSpPr>
        <p:spPr>
          <a:xfrm>
            <a:off x="457200" y="1600201"/>
            <a:ext cx="8001000" cy="4267200"/>
          </a:xfrm>
        </p:spPr>
        <p:txBody>
          <a:bodyPr>
            <a:normAutofit fontScale="70000" lnSpcReduction="20000"/>
          </a:bodyPr>
          <a:lstStyle/>
          <a:p>
            <a:r>
              <a:rPr lang="en-US" dirty="0" smtClean="0"/>
              <a:t>Market research</a:t>
            </a:r>
          </a:p>
          <a:p>
            <a:pPr lvl="1"/>
            <a:r>
              <a:rPr lang="en-US" dirty="0" smtClean="0"/>
              <a:t>Understand consumer opinions and preferences</a:t>
            </a:r>
          </a:p>
          <a:p>
            <a:r>
              <a:rPr lang="en-US" dirty="0" smtClean="0"/>
              <a:t>Communication with stakeholders</a:t>
            </a:r>
          </a:p>
          <a:p>
            <a:pPr lvl="1"/>
            <a:r>
              <a:rPr lang="en-US" dirty="0" smtClean="0"/>
              <a:t>Answer customer concerns</a:t>
            </a:r>
          </a:p>
          <a:p>
            <a:pPr lvl="1"/>
            <a:r>
              <a:rPr lang="en-US" dirty="0" smtClean="0"/>
              <a:t>Engage in dialogue with consumers</a:t>
            </a:r>
          </a:p>
          <a:p>
            <a:r>
              <a:rPr lang="en-US" dirty="0" smtClean="0"/>
              <a:t>Promotion</a:t>
            </a:r>
          </a:p>
          <a:p>
            <a:pPr lvl="1"/>
            <a:r>
              <a:rPr lang="en-US" dirty="0" smtClean="0"/>
              <a:t>Advertisements and company updates through social media</a:t>
            </a:r>
          </a:p>
          <a:p>
            <a:pPr lvl="1"/>
            <a:r>
              <a:rPr lang="en-US" dirty="0" smtClean="0"/>
              <a:t>Viral marketing</a:t>
            </a:r>
          </a:p>
          <a:p>
            <a:r>
              <a:rPr lang="en-US" dirty="0" smtClean="0"/>
              <a:t>Employee engagement</a:t>
            </a:r>
          </a:p>
          <a:p>
            <a:pPr lvl="1"/>
            <a:r>
              <a:rPr lang="en-US" dirty="0" smtClean="0"/>
              <a:t>Allow employees to communicate with consumers over social networks</a:t>
            </a:r>
          </a:p>
          <a:p>
            <a:pPr lvl="1"/>
            <a:r>
              <a:rPr lang="en-US" dirty="0" smtClean="0"/>
              <a:t>Internal social networks like Yammer can help employees to communicate with each other</a:t>
            </a:r>
            <a:endParaRPr lang="en-US" dirty="0"/>
          </a:p>
        </p:txBody>
      </p:sp>
    </p:spTree>
    <p:extLst>
      <p:ext uri="{BB962C8B-B14F-4D97-AF65-F5344CB8AC3E}">
        <p14:creationId xmlns:p14="http://schemas.microsoft.com/office/powerpoint/2010/main" val="2198736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vs. Costs</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dirty="0" smtClean="0"/>
              <a:t>According to KPMG survey, respondents noted the following risk areas regarding social media misuse in the workplace: bandwidth (46%), time wasting (35%), malware exposure (49%), confidential information (22%), and negative representation of company (19</a:t>
            </a:r>
            <a:r>
              <a:rPr lang="en-US" dirty="0" smtClean="0"/>
              <a:t>%)</a:t>
            </a:r>
            <a:endParaRPr lang="en-US" dirty="0" smtClean="0"/>
          </a:p>
          <a:p>
            <a:r>
              <a:rPr lang="en-US" dirty="0" smtClean="0"/>
              <a:t>However, organizational social media use has contributed to relationship building, job satisfaction, productivity gains, wider knowledge pools, and </a:t>
            </a:r>
            <a:r>
              <a:rPr lang="en-US" dirty="0" smtClean="0"/>
              <a:t>more </a:t>
            </a:r>
            <a:endParaRPr lang="en-US" dirty="0" smtClean="0"/>
          </a:p>
          <a:p>
            <a:r>
              <a:rPr lang="en-US" dirty="0" smtClean="0"/>
              <a:t>For many companies, the benefits of social media use outweigh the risk areas</a:t>
            </a:r>
            <a:endParaRPr lang="en-US" dirty="0"/>
          </a:p>
        </p:txBody>
      </p:sp>
    </p:spTree>
    <p:extLst>
      <p:ext uri="{BB962C8B-B14F-4D97-AF65-F5344CB8AC3E}">
        <p14:creationId xmlns:p14="http://schemas.microsoft.com/office/powerpoint/2010/main" val="109004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8"/>
            <a:ext cx="9144000" cy="1143000"/>
          </a:xfrm>
        </p:spPr>
        <p:txBody>
          <a:bodyPr>
            <a:normAutofit fontScale="90000"/>
          </a:bodyPr>
          <a:lstStyle/>
          <a:p>
            <a:r>
              <a:rPr lang="en-US" sz="3600" dirty="0" smtClean="0"/>
              <a:t>Impact of Social Media on Companies and Employees</a:t>
            </a:r>
            <a:endParaRPr lang="en-US" sz="3600"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Workers expect access to social media sites</a:t>
            </a:r>
          </a:p>
          <a:p>
            <a:pPr lvl="1"/>
            <a:r>
              <a:rPr lang="en-US" dirty="0" err="1" smtClean="0"/>
              <a:t>Millennials</a:t>
            </a:r>
            <a:r>
              <a:rPr lang="en-US" dirty="0" smtClean="0"/>
              <a:t> expect social media to be available</a:t>
            </a:r>
          </a:p>
          <a:p>
            <a:pPr lvl="1"/>
            <a:r>
              <a:rPr lang="en-US" dirty="0" smtClean="0"/>
              <a:t>Banning social media sites can make employees feel the company doesn’t trust them</a:t>
            </a:r>
          </a:p>
          <a:p>
            <a:r>
              <a:rPr lang="en-US" dirty="0" smtClean="0"/>
              <a:t>Gray area between the employee, the company, and external activities</a:t>
            </a:r>
          </a:p>
          <a:p>
            <a:r>
              <a:rPr lang="en-US" dirty="0" smtClean="0"/>
              <a:t>More interconnected world</a:t>
            </a:r>
          </a:p>
          <a:p>
            <a:r>
              <a:rPr lang="en-US" dirty="0" smtClean="0"/>
              <a:t>Less privacy and more risks that work activities will be discussed</a:t>
            </a:r>
            <a:endParaRPr lang="en-US" dirty="0"/>
          </a:p>
        </p:txBody>
      </p:sp>
    </p:spTree>
    <p:extLst>
      <p:ext uri="{BB962C8B-B14F-4D97-AF65-F5344CB8AC3E}">
        <p14:creationId xmlns:p14="http://schemas.microsoft.com/office/powerpoint/2010/main" val="3744378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Risks</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t>Work effectiveness/productivity</a:t>
            </a:r>
          </a:p>
          <a:p>
            <a:r>
              <a:rPr lang="en-US" dirty="0" smtClean="0"/>
              <a:t>Reputation damage </a:t>
            </a:r>
          </a:p>
          <a:p>
            <a:r>
              <a:rPr lang="en-US" dirty="0" smtClean="0"/>
              <a:t>Information protection</a:t>
            </a:r>
          </a:p>
          <a:p>
            <a:r>
              <a:rPr lang="en-US" dirty="0" smtClean="0"/>
              <a:t>Legal violations</a:t>
            </a:r>
            <a:endParaRPr lang="en-US" dirty="0"/>
          </a:p>
        </p:txBody>
      </p:sp>
    </p:spTree>
    <p:extLst>
      <p:ext uri="{BB962C8B-B14F-4D97-AF65-F5344CB8AC3E}">
        <p14:creationId xmlns:p14="http://schemas.microsoft.com/office/powerpoint/2010/main" val="332554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Guarding Against Social Media Risks</a:t>
            </a:r>
            <a:endParaRPr lang="en-US" dirty="0"/>
          </a:p>
        </p:txBody>
      </p:sp>
      <p:sp>
        <p:nvSpPr>
          <p:cNvPr id="3" name="Content Placeholder 2"/>
          <p:cNvSpPr>
            <a:spLocks noGrp="1"/>
          </p:cNvSpPr>
          <p:nvPr>
            <p:ph idx="1"/>
          </p:nvPr>
        </p:nvSpPr>
        <p:spPr>
          <a:xfrm>
            <a:off x="457200" y="1447800"/>
            <a:ext cx="8229600" cy="4678363"/>
          </a:xfrm>
        </p:spPr>
        <p:txBody>
          <a:bodyPr>
            <a:normAutofit fontScale="92500"/>
          </a:bodyPr>
          <a:lstStyle/>
          <a:p>
            <a:r>
              <a:rPr lang="en-US" dirty="0" smtClean="0"/>
              <a:t>To guard against social media risks, business should develop:</a:t>
            </a:r>
          </a:p>
          <a:p>
            <a:pPr lvl="1"/>
            <a:r>
              <a:rPr lang="en-US" dirty="0" smtClean="0"/>
              <a:t>Guidelines dictating acceptable use of social media</a:t>
            </a:r>
          </a:p>
          <a:p>
            <a:pPr lvl="2"/>
            <a:r>
              <a:rPr lang="en-US" dirty="0" smtClean="0"/>
              <a:t>Internal use of social media and external use</a:t>
            </a:r>
          </a:p>
          <a:p>
            <a:pPr lvl="1"/>
            <a:r>
              <a:rPr lang="en-US" dirty="0" smtClean="0"/>
              <a:t>Training on appropriate social media use, including employee rights and risks</a:t>
            </a:r>
          </a:p>
          <a:p>
            <a:pPr lvl="1"/>
            <a:r>
              <a:rPr lang="en-US" dirty="0" smtClean="0"/>
              <a:t>Rules and guidelines to guide employees when they use social media to interact with customers</a:t>
            </a:r>
          </a:p>
          <a:p>
            <a:pPr lvl="1"/>
            <a:r>
              <a:rPr lang="en-US" dirty="0" smtClean="0"/>
              <a:t>Clear policies dealing with removal of material on company sites that is deemed inappropriate</a:t>
            </a:r>
          </a:p>
        </p:txBody>
      </p:sp>
    </p:spTree>
    <p:extLst>
      <p:ext uri="{BB962C8B-B14F-4D97-AF65-F5344CB8AC3E}">
        <p14:creationId xmlns:p14="http://schemas.microsoft.com/office/powerpoint/2010/main" val="3218444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TotalTime>
  <Words>1742</Words>
  <Application>Microsoft Office PowerPoint</Application>
  <PresentationFormat>On-screen Show (4:3)</PresentationFormat>
  <Paragraphs>110</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Ethical Implications of Social Media Use in Organizations</vt:lpstr>
      <vt:lpstr>Consequences of Organizational Social Media Misuse</vt:lpstr>
      <vt:lpstr>Adult Use of Social Networking Sites</vt:lpstr>
      <vt:lpstr>Social Media Facts</vt:lpstr>
      <vt:lpstr>Ways that Social Media Can Benefit Business</vt:lpstr>
      <vt:lpstr>Benefits vs. Costs</vt:lpstr>
      <vt:lpstr>Impact of Social Media on Companies and Employees</vt:lpstr>
      <vt:lpstr>Major Risks</vt:lpstr>
      <vt:lpstr>Guarding Against Social Media Risks</vt:lpstr>
      <vt:lpstr>Monitoring Employee Postings</vt:lpstr>
      <vt:lpstr>Conclusion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Safety, Legal Dimensions, and Consumer Conduct</dc:title>
  <dc:creator>Jennifer</dc:creator>
  <cp:lastModifiedBy>Jennifer</cp:lastModifiedBy>
  <cp:revision>88</cp:revision>
  <dcterms:created xsi:type="dcterms:W3CDTF">2013-01-03T20:23:39Z</dcterms:created>
  <dcterms:modified xsi:type="dcterms:W3CDTF">2013-10-24T14:54:49Z</dcterms:modified>
</cp:coreProperties>
</file>