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77" r:id="rId3"/>
    <p:sldId id="281" r:id="rId4"/>
    <p:sldId id="278" r:id="rId5"/>
    <p:sldId id="279" r:id="rId6"/>
    <p:sldId id="282" r:id="rId7"/>
    <p:sldId id="280" r:id="rId8"/>
    <p:sldId id="283" r:id="rId9"/>
    <p:sldId id="284" r:id="rId10"/>
    <p:sldId id="28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0"/>
    </p:cViewPr>
  </p:notesTextViewPr>
  <p:notesViewPr>
    <p:cSldViewPr>
      <p:cViewPr>
        <p:scale>
          <a:sx n="100" d="100"/>
          <a:sy n="100" d="100"/>
        </p:scale>
        <p:origin x="-1008" y="261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8527F-47A7-4EA8-B633-A8FADB86685A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25BF1-B1E0-4DAF-8EFB-429B0556A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25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rafirm.org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major source used for</a:t>
            </a:r>
            <a:r>
              <a:rPr lang="en-US" baseline="0" dirty="0" smtClean="0"/>
              <a:t> this presentation is Aaron </a:t>
            </a:r>
            <a:r>
              <a:rPr lang="en-US" baseline="0" dirty="0" err="1" smtClean="0"/>
              <a:t>Baese</a:t>
            </a:r>
            <a:r>
              <a:rPr lang="en-US" baseline="0" dirty="0" smtClean="0"/>
              <a:t> (Siemens) and Anne Kelly (Microsoft), “Software Piracy: As Harmful as Bribery and Other Forms of Corruption, PPT presentation presented at 21</a:t>
            </a:r>
            <a:r>
              <a:rPr lang="en-US" baseline="30000" dirty="0" smtClean="0"/>
              <a:t>st</a:t>
            </a:r>
            <a:r>
              <a:rPr lang="en-US" baseline="0" dirty="0" smtClean="0"/>
              <a:t> annual Ethics and Compliance Officer Association conference in Chicago, Illinois on September 25, 2013.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60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dirty="0" err="1" smtClean="0"/>
              <a:t>Verafirm</a:t>
            </a:r>
            <a:r>
              <a:rPr lang="en-US" baseline="0" dirty="0" smtClean="0"/>
              <a:t> website, </a:t>
            </a:r>
            <a:r>
              <a:rPr lang="en-US" dirty="0" smtClean="0">
                <a:hlinkClick r:id="rId3"/>
              </a:rPr>
              <a:t>www.verafirm.org</a:t>
            </a:r>
            <a:r>
              <a:rPr lang="en-US" dirty="0" smtClean="0"/>
              <a:t> (accessed November 15,</a:t>
            </a:r>
            <a:r>
              <a:rPr lang="en-US" baseline="0" dirty="0" smtClean="0"/>
              <a:t> 2013).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84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99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 Fed Sweep Out Internet</a:t>
            </a:r>
            <a:r>
              <a:rPr lang="en-US" baseline="0" dirty="0" smtClean="0"/>
              <a:t> Pirates,” </a:t>
            </a:r>
            <a:r>
              <a:rPr lang="en-US" i="1" baseline="0" dirty="0" smtClean="0"/>
              <a:t>PC World, </a:t>
            </a:r>
            <a:r>
              <a:rPr lang="en-US" i="0" baseline="0" dirty="0" smtClean="0"/>
              <a:t>http://www.pcworld.com/article/115824/article.html (accessed November 15, 2013). 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10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Sources: Business Software</a:t>
            </a:r>
            <a:r>
              <a:rPr lang="en-US" baseline="0" dirty="0" smtClean="0"/>
              <a:t> Alliance, </a:t>
            </a:r>
            <a:r>
              <a:rPr lang="en-US" i="1" baseline="0" dirty="0" smtClean="0"/>
              <a:t>Ninth Annual BSA Global Software 2011 Piracy Study, </a:t>
            </a:r>
            <a:r>
              <a:rPr lang="en-US" baseline="0" dirty="0" smtClean="0"/>
              <a:t>2011, http://globalstudy.bsa.org/2011/ (accessed November 15, 2013). </a:t>
            </a:r>
          </a:p>
          <a:p>
            <a:r>
              <a:rPr lang="en-US" baseline="0" dirty="0" smtClean="0"/>
              <a:t>Business Software Alliance, “Internet Software Piracy,” http://internet.bsa.org/ (accessed November 15, 2013).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210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Eastern</a:t>
            </a:r>
            <a:r>
              <a:rPr lang="en-US" baseline="0" dirty="0" smtClean="0"/>
              <a:t> Europeans have the highest rate of software piracy, followed by Latin America, Asia-Pacific, and Africa. Western Europe and North America have the lowest rates of piracy.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the BSA study, the piracy rate in Algeria is 84%, 63% in Russia, 77% in China, 72% in Thailand, 86% in Indonesia, and 88% in Venezuela. Countries with lower levels of software piracy include the United States (19%), Australia (23%), Finland (25%), Norway (27%), and Belgium (24%).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Source: </a:t>
            </a:r>
            <a:r>
              <a:rPr lang="en-US" dirty="0" smtClean="0"/>
              <a:t>Business Software</a:t>
            </a:r>
            <a:r>
              <a:rPr lang="en-US" baseline="0" dirty="0" smtClean="0"/>
              <a:t> Alliance, </a:t>
            </a:r>
            <a:r>
              <a:rPr lang="en-US" i="1" baseline="0" dirty="0" smtClean="0"/>
              <a:t>Ninth Annual BSA Global Software 2011 Piracy Study, </a:t>
            </a:r>
            <a:r>
              <a:rPr lang="en-US" baseline="0" dirty="0" smtClean="0"/>
              <a:t>2011, http://globalstudy.bsa.org/2011/ (accessed November 15, 2013).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62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</a:t>
            </a:r>
            <a:r>
              <a:rPr lang="en-US" baseline="0" dirty="0" smtClean="0"/>
              <a:t> Business Software Alliance, “Penalties for Illegal Software,” http://ww2.bsa.org/country/Anti-Piracy/Know%20the%20Law.aspx?sc_lang=en-AU (accessed November 15, 2013).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217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Source: U.S. Department of Homeland Security, “</a:t>
            </a:r>
            <a:r>
              <a:rPr lang="en-US" b="0" dirty="0" smtClean="0">
                <a:effectLst/>
              </a:rPr>
              <a:t>Chinese national sentenced to 12 years in prison for cyber theft, piracy of over $100 million in sensitive software and proprietary data,”</a:t>
            </a:r>
            <a:r>
              <a:rPr lang="en-US" b="1" dirty="0" smtClean="0">
                <a:effectLst/>
              </a:rPr>
              <a:t> </a:t>
            </a:r>
            <a:r>
              <a:rPr lang="en-US" b="0" dirty="0" smtClean="0">
                <a:effectLst/>
              </a:rPr>
              <a:t>June 11, 2013, </a:t>
            </a:r>
            <a:r>
              <a:rPr lang="en-US" dirty="0" smtClean="0"/>
              <a:t>http://www.ice.gov/news/releases/1306/130611wilmington.htm</a:t>
            </a:r>
            <a:r>
              <a:rPr lang="en-US" baseline="0" dirty="0" smtClean="0"/>
              <a:t> (accessed November 15, 2013).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669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malware market is $114 billion industry. </a:t>
            </a:r>
          </a:p>
          <a:p>
            <a:r>
              <a:rPr lang="en-US" baseline="0" dirty="0" smtClean="0"/>
              <a:t>Source: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538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Source: </a:t>
            </a:r>
            <a:r>
              <a:rPr lang="en-US" baseline="0" dirty="0" smtClean="0"/>
              <a:t>Business Software Alliance, “Internet Software Piracy,” http://internet.bsa.org/ (accessed November 15, 2013).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25BF1-B1E0-4DAF-8EFB-429B0556AD6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20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UNM Swish Bar Re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4127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0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6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25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6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40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849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07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1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65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171414-536D-43F4-94F5-C28C40468271}" type="datetimeFigureOut">
              <a:rPr lang="en-US" smtClean="0"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5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E4F3F-2B0F-4E70-814A-83770B09AF7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4" descr="UNM Swish Bar Red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2400"/>
            <a:ext cx="91440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2301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2" descr="C:\Users\ASM-Student\AppData\Local\Microsoft\Windows\Temporary Internet Files\Low\Content.IE5\NJOT3T57\DF_Ethics_UNM_clr[1]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867400"/>
            <a:ext cx="2514600" cy="80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70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rafirm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 idx="4294967295"/>
          </p:nvPr>
        </p:nvSpPr>
        <p:spPr>
          <a:xfrm>
            <a:off x="609600" y="1524000"/>
            <a:ext cx="8001000" cy="1524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Pirated Software</a:t>
            </a:r>
            <a:r>
              <a:rPr lang="en-US" sz="4400" smtClean="0">
                <a:latin typeface="Arial" pitchFamily="34" charset="0"/>
                <a:cs typeface="Arial" pitchFamily="34" charset="0"/>
              </a:rPr>
              <a:t>: </a:t>
            </a:r>
            <a:br>
              <a:rPr lang="en-US" sz="4400" smtClean="0">
                <a:latin typeface="Arial" pitchFamily="34" charset="0"/>
                <a:cs typeface="Arial" pitchFamily="34" charset="0"/>
              </a:rPr>
            </a:br>
            <a:r>
              <a:rPr lang="en-US" sz="440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Global Epidemic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371600" y="3810000"/>
            <a:ext cx="6400800" cy="17526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4400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Jennifer Sawayda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Program Specialist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Anderson School of Management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University of New Mexico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Albuquerque, NM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90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Protective Measures against Piracy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Educating others about the harmful impact of piracy</a:t>
            </a:r>
          </a:p>
          <a:p>
            <a:r>
              <a:rPr lang="en-US" dirty="0" smtClean="0"/>
              <a:t>Strong codes of conduct specifying compliance with company software procedures</a:t>
            </a:r>
          </a:p>
          <a:p>
            <a:r>
              <a:rPr lang="en-US" dirty="0" smtClean="0"/>
              <a:t>Ensuring that suppliers use software legally</a:t>
            </a:r>
          </a:p>
          <a:p>
            <a:r>
              <a:rPr lang="en-US" dirty="0" err="1" smtClean="0"/>
              <a:t>Verafirm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www.verafirm.org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Industry-supported portal to help companies manage their software and ensure that their software programs are licensed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Unlicensed use or distribution of software </a:t>
            </a:r>
          </a:p>
          <a:p>
            <a:r>
              <a:rPr lang="en-US" dirty="0" smtClean="0"/>
              <a:t>Three types of software piracy:</a:t>
            </a:r>
          </a:p>
          <a:p>
            <a:pPr lvl="1"/>
            <a:r>
              <a:rPr lang="en-US" dirty="0" smtClean="0"/>
              <a:t>Cracked software piracy: pirated software downloaded from unauthorized websites</a:t>
            </a:r>
          </a:p>
          <a:p>
            <a:pPr lvl="1"/>
            <a:r>
              <a:rPr lang="en-US" dirty="0" smtClean="0"/>
              <a:t>Counterfeit: fake software copied from the original and distributed</a:t>
            </a:r>
          </a:p>
          <a:p>
            <a:pPr lvl="1"/>
            <a:r>
              <a:rPr lang="en-US" dirty="0" smtClean="0"/>
              <a:t>Overuse of authorized software: occurs when an individual overuses authentic software beyond the license agreement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Software Piracy?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individual goes onto a </a:t>
            </a:r>
            <a:r>
              <a:rPr lang="en-US" dirty="0" err="1" smtClean="0"/>
              <a:t>warez</a:t>
            </a:r>
            <a:r>
              <a:rPr lang="en-US" dirty="0" smtClean="0"/>
              <a:t> site and downloads pirated software</a:t>
            </a:r>
          </a:p>
          <a:p>
            <a:pPr lvl="1"/>
            <a:r>
              <a:rPr lang="en-US" sz="2400" dirty="0" smtClean="0"/>
              <a:t>IMPORTANT TERM: </a:t>
            </a:r>
            <a:r>
              <a:rPr lang="en-US" sz="2400" dirty="0" err="1" smtClean="0"/>
              <a:t>Warez</a:t>
            </a:r>
            <a:r>
              <a:rPr lang="en-US" sz="2400" dirty="0" smtClean="0"/>
              <a:t> refers to pirated materials, and the </a:t>
            </a:r>
            <a:r>
              <a:rPr lang="en-US" sz="2400" dirty="0" err="1" smtClean="0"/>
              <a:t>warez</a:t>
            </a:r>
            <a:r>
              <a:rPr lang="en-US" sz="2400" dirty="0" smtClean="0"/>
              <a:t> community refers to the illegal trading of pirated music, movies, and software</a:t>
            </a:r>
          </a:p>
          <a:p>
            <a:r>
              <a:rPr lang="en-US" dirty="0" smtClean="0"/>
              <a:t>A company buys counterfeit because it costs 40% less </a:t>
            </a:r>
          </a:p>
          <a:p>
            <a:r>
              <a:rPr lang="en-US" dirty="0" smtClean="0"/>
              <a:t>An organization purchases a license to install software on three computers, but ends up installing the software on 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10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Facts about Global Software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Average piracy rate of 42%</a:t>
            </a:r>
          </a:p>
          <a:p>
            <a:r>
              <a:rPr lang="en-US" dirty="0" smtClean="0"/>
              <a:t>Software theft equals $63 billion</a:t>
            </a:r>
          </a:p>
          <a:p>
            <a:r>
              <a:rPr lang="en-US" dirty="0" smtClean="0"/>
              <a:t>Survey discovered that approximately 57% of Internet users have used pirated software at some point</a:t>
            </a:r>
          </a:p>
          <a:p>
            <a:r>
              <a:rPr lang="en-US" dirty="0"/>
              <a:t>33% of software is pirated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of Piracy</a:t>
            </a:r>
            <a:endParaRPr lang="en-US" dirty="0"/>
          </a:p>
        </p:txBody>
      </p:sp>
      <p:pic>
        <p:nvPicPr>
          <p:cNvPr id="1026" name="Picture 2" descr="C:\Users\Jennifer\Desktop\Capture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95400"/>
            <a:ext cx="631842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91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piracy is stealing, and it is treated like stealing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Criminal penalties</a:t>
            </a:r>
          </a:p>
          <a:p>
            <a:pPr lvl="2"/>
            <a:r>
              <a:rPr lang="en-US" dirty="0" smtClean="0"/>
              <a:t>Individuals: Fines up to $93,500 and/or five years imprisonment</a:t>
            </a:r>
          </a:p>
          <a:p>
            <a:pPr lvl="2"/>
            <a:r>
              <a:rPr lang="en-US" dirty="0" smtClean="0"/>
              <a:t>Companies: Fines up to $467,500 and/or five years imprisonment</a:t>
            </a:r>
          </a:p>
          <a:p>
            <a:pPr lvl="1"/>
            <a:r>
              <a:rPr lang="en-US" dirty="0" smtClean="0"/>
              <a:t>Civil penalties are determined by the courts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4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Largest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Chinese national Xiang Li got 12 years in prison for software piracy. He operated a website to distribute $100 million worth of pirated materials. </a:t>
            </a:r>
          </a:p>
          <a:p>
            <a:pPr lvl="1"/>
            <a:r>
              <a:rPr lang="en-US" dirty="0" smtClean="0"/>
              <a:t>Software and data stolen from about 200 American software manufacturers</a:t>
            </a:r>
          </a:p>
          <a:p>
            <a:pPr lvl="1"/>
            <a:r>
              <a:rPr lang="en-US" dirty="0" smtClean="0"/>
              <a:t>20 gigabytes of data and software was confidential and proprietary</a:t>
            </a:r>
          </a:p>
          <a:p>
            <a:pPr lvl="1"/>
            <a:r>
              <a:rPr lang="en-US" dirty="0" smtClean="0"/>
              <a:t>More than one-third of purchases made by Americans including small business owners, students, and government contractors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566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Negative 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Negative consequences for businesses include increased exposure to malware, fines and injunctions, reputational damage, and elimination of access to U.S. import market</a:t>
            </a:r>
          </a:p>
          <a:p>
            <a:pPr lvl="1"/>
            <a:r>
              <a:rPr lang="en-US" dirty="0" smtClean="0"/>
              <a:t>Many counterfeit software comes equipped with malware, which can steal company secrets and threaten security</a:t>
            </a:r>
          </a:p>
          <a:p>
            <a:pPr lvl="1"/>
            <a:r>
              <a:rPr lang="en-US" dirty="0" smtClean="0"/>
              <a:t>Government authorities have begun investigating piracy companies for tax evasion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885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Responsiblity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Individuals are responsible for their own conduct</a:t>
            </a:r>
          </a:p>
          <a:p>
            <a:r>
              <a:rPr lang="en-US" dirty="0" smtClean="0"/>
              <a:t>Companies can be held liable for software piracy committed by employees on the job as well as suppliers</a:t>
            </a:r>
          </a:p>
          <a:p>
            <a:pPr lvl="1"/>
            <a:r>
              <a:rPr lang="en-US" dirty="0" smtClean="0"/>
              <a:t>Controls must be in place to ensure that suppliers are complying with software licensing agreements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108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1024</TotalTime>
  <Words>820</Words>
  <Application>Microsoft Office PowerPoint</Application>
  <PresentationFormat>On-screen Show (4:3)</PresentationFormat>
  <Paragraphs>72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Pirated Software:  A Global Epidemic</vt:lpstr>
      <vt:lpstr>What is Software Piracy? </vt:lpstr>
      <vt:lpstr>Examples</vt:lpstr>
      <vt:lpstr>Facts about Global Software Privacy</vt:lpstr>
      <vt:lpstr>Rate of Piracy</vt:lpstr>
      <vt:lpstr>The Bottom Line</vt:lpstr>
      <vt:lpstr>Largest Penalty</vt:lpstr>
      <vt:lpstr>Other Negative Consequences</vt:lpstr>
      <vt:lpstr>Responsiblity</vt:lpstr>
      <vt:lpstr>Protective Measures against Piracy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Safety, Legal Dimensions, and Consumer Conduct</dc:title>
  <dc:creator>Jennifer</dc:creator>
  <cp:lastModifiedBy>Jennifer</cp:lastModifiedBy>
  <cp:revision>114</cp:revision>
  <dcterms:created xsi:type="dcterms:W3CDTF">2013-01-03T20:23:39Z</dcterms:created>
  <dcterms:modified xsi:type="dcterms:W3CDTF">2013-11-15T23:37:18Z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-431645717</vt:i4>
  </property>
  <property fmtid="{D5CDD505-2E9C-101B-9397-08002B2CF9AE}" pid="3" name="_NewReviewCycle">
    <vt:lpwstr/>
  </property>
  <property fmtid="{D5CDD505-2E9C-101B-9397-08002B2CF9AE}" pid="4" name="_EmailSubject">
    <vt:lpwstr>Software_Piracy</vt:lpwstr>
  </property>
  <property fmtid="{D5CDD505-2E9C-101B-9397-08002B2CF9AE}" pid="5" name="_AuthorEmail">
    <vt:lpwstr>jjmarie@unm.edu</vt:lpwstr>
  </property>
  <property fmtid="{D5CDD505-2E9C-101B-9397-08002B2CF9AE}" pid="6" name="_AuthorEmailDisplayName">
    <vt:lpwstr>Jennifer Sawayda</vt:lpwstr>
  </property>
</Properties>
</file>