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activeX/activeX2.xml" ContentType="application/vnd.ms-office.activeX+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activeX/activeX1.xml" ContentType="application/vnd.ms-office.activeX+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9" r:id="rId4"/>
    <p:sldId id="263" r:id="rId5"/>
    <p:sldId id="262" r:id="rId6"/>
    <p:sldId id="264" r:id="rId7"/>
    <p:sldId id="270" r:id="rId8"/>
    <p:sldId id="258" r:id="rId9"/>
    <p:sldId id="266" r:id="rId10"/>
    <p:sldId id="267" r:id="rId11"/>
    <p:sldId id="271" r:id="rId12"/>
    <p:sldId id="272" r:id="rId13"/>
    <p:sldId id="273" r:id="rId14"/>
    <p:sldId id="274" r:id="rId15"/>
    <p:sldId id="275" r:id="rId16"/>
    <p:sldId id="269" r:id="rId17"/>
    <p:sldId id="276" r:id="rId18"/>
    <p:sldId id="277" r:id="rId19"/>
    <p:sldId id="278"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3322" autoAdjust="0"/>
  </p:normalViewPr>
  <p:slideViewPr>
    <p:cSldViewPr>
      <p:cViewPr>
        <p:scale>
          <a:sx n="66" d="100"/>
          <a:sy n="66" d="100"/>
        </p:scale>
        <p:origin x="-930" y="-174"/>
      </p:cViewPr>
      <p:guideLst>
        <p:guide orient="horz" pos="2160"/>
        <p:guide pos="2880"/>
      </p:guideLst>
    </p:cSldViewPr>
  </p:slideViewPr>
  <p:notesTextViewPr>
    <p:cViewPr>
      <p:scale>
        <a:sx n="66" d="100"/>
        <a:sy n="66" d="100"/>
      </p:scale>
      <p:origin x="0" y="0"/>
    </p:cViewPr>
  </p:notesTextViewPr>
  <p:sorterViewPr>
    <p:cViewPr>
      <p:scale>
        <a:sx n="66" d="100"/>
        <a:sy n="66" d="100"/>
      </p:scale>
      <p:origin x="0" y="0"/>
    </p:cViewPr>
  </p:sorterViewPr>
  <p:notesViewPr>
    <p:cSldViewPr>
      <p:cViewPr>
        <p:scale>
          <a:sx n="200" d="100"/>
          <a:sy n="200" d="100"/>
        </p:scale>
        <p:origin x="378" y="823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activeX/activeX1.xml><?xml version="1.0" encoding="utf-8"?>
<ax:ocx xmlns:ax="http://schemas.microsoft.com/office/2006/activeX" xmlns:r="http://schemas.openxmlformats.org/officeDocument/2006/relationships" ax:classid="{D27CDB6E-AE6D-11CF-96B8-444553540000}" ax:persistence="persistPropertyBag">
  <ax:ocxPr ax:name="_cx" ax:value="20316"/>
  <ax:ocxPr ax:name="_cy" ax:value="15028"/>
  <ax:ocxPr ax:name="FlashVars" ax:value=""/>
  <ax:ocxPr ax:name="Movie" ax:value="http://www.youtube.com/v/-31DSVqLNXU&amp;NR/1"/>
  <ax:ocxPr ax:name="Src" ax:value="http://www.youtube.com/v/-31DSVqLNXU&amp;NR/1"/>
  <ax:ocxPr ax:name="WMode" ax:value="Window"/>
  <ax:ocxPr ax:name="Play" ax:value="0"/>
  <ax:ocxPr ax:name="Loop" ax:value="0"/>
  <ax:ocxPr ax:name="Quality" ax:value="High"/>
  <ax:ocxPr ax:name="SAlign" ax:value="LT"/>
  <ax:ocxPr ax:name="Menu" ax:value="-1"/>
  <ax:ocxPr ax:name="Base" ax:value=""/>
  <ax:ocxPr ax:name="AllowScriptAccess" ax:value=""/>
  <ax:ocxPr ax:name="Scale" ax:value="NoScale"/>
  <ax:ocxPr ax:name="DeviceFont" ax:value="0"/>
  <ax:ocxPr ax:name="EmbedMovie" ax:value="0"/>
  <ax:ocxPr ax:name="BGColor" ax:value=""/>
  <ax:ocxPr ax:name="SWRemote" ax:value=""/>
  <ax:ocxPr ax:name="MovieData" ax:value=""/>
  <ax:ocxPr ax:name="SeamlessTabbing" ax:value="1"/>
  <ax:ocxPr ax:name="Profile" ax:value="0"/>
  <ax:ocxPr ax:name="ProfileAddress" ax:value=""/>
  <ax:ocxPr ax:name="ProfilePort" ax:value="0"/>
  <ax:ocxPr ax:name="AllowNetworking" ax:value="all"/>
  <ax:ocxPr ax:name="AllowFullScreen" ax:value="false"/>
</ax:ocx>
</file>

<file path=ppt/activeX/activeX2.xml><?xml version="1.0" encoding="utf-8"?>
<ax:ocx xmlns:ax="http://schemas.microsoft.com/office/2006/activeX" xmlns:r="http://schemas.openxmlformats.org/officeDocument/2006/relationships" ax:classid="{D27CDB6E-AE6D-11CF-96B8-444553540000}" ax:persistence="persistPropertyBag">
  <ax:ocxPr ax:name="_cx" ax:value="22009"/>
  <ax:ocxPr ax:name="_cy" ax:value="14817"/>
  <ax:ocxPr ax:name="FlashVars" ax:value=""/>
  <ax:ocxPr ax:name="Movie" ax:value="http://www.youtube.com/v/E_FrmlVG_Mw&amp;feature/related"/>
  <ax:ocxPr ax:name="Src" ax:value="http://www.youtube.com/v/E_FrmlVG_Mw&amp;feature/related"/>
  <ax:ocxPr ax:name="WMode" ax:value="Window"/>
  <ax:ocxPr ax:name="Play" ax:value="0"/>
  <ax:ocxPr ax:name="Loop" ax:value="0"/>
  <ax:ocxPr ax:name="Quality" ax:value="High"/>
  <ax:ocxPr ax:name="SAlign" ax:value="LT"/>
  <ax:ocxPr ax:name="Menu" ax:value="-1"/>
  <ax:ocxPr ax:name="Base" ax:value=""/>
  <ax:ocxPr ax:name="AllowScriptAccess" ax:value=""/>
  <ax:ocxPr ax:name="Scale" ax:value="NoScale"/>
  <ax:ocxPr ax:name="DeviceFont" ax:value="0"/>
  <ax:ocxPr ax:name="EmbedMovie" ax:value="0"/>
  <ax:ocxPr ax:name="BGColor" ax:value=""/>
  <ax:ocxPr ax:name="SWRemote" ax:value=""/>
  <ax:ocxPr ax:name="MovieData" ax:value=""/>
  <ax:ocxPr ax:name="SeamlessTabbing" ax:value="1"/>
  <ax:ocxPr ax:name="Profile" ax:value="0"/>
  <ax:ocxPr ax:name="ProfileAddress" ax:value=""/>
  <ax:ocxPr ax:name="ProfilePort" ax:value="0"/>
  <ax:ocxPr ax:name="AllowNetworking" ax:value="all"/>
  <ax:ocxPr ax:name="AllowFullScreen" ax:value="false"/>
</ax:ocx>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0E1F9C8-34DC-481F-8C15-F757CDC08457}" type="datetimeFigureOut">
              <a:rPr lang="en-US" smtClean="0"/>
              <a:pPr/>
              <a:t>3/17/2011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652876-F656-4BC8-8726-F1F422D8BFF4}" type="slidenum">
              <a:rPr lang="en-US" smtClean="0"/>
              <a:pPr/>
              <a:t>‹#›</a:t>
            </a:fld>
            <a:endParaRPr lang="en-US"/>
          </a:p>
        </p:txBody>
      </p:sp>
    </p:spTree>
    <p:extLst>
      <p:ext uri="{BB962C8B-B14F-4D97-AF65-F5344CB8AC3E}">
        <p14:creationId xmlns="" xmlns:p14="http://schemas.microsoft.com/office/powerpoint/2010/main" val="40832852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37AE17-5EA7-46A7-BC83-F4F8931EFAC9}" type="datetimeFigureOut">
              <a:rPr lang="en-US" smtClean="0"/>
              <a:pPr/>
              <a:t>3/17/2011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4413C5-DEA7-47F2-ABA7-DAE66172F7E1}" type="slidenum">
              <a:rPr lang="en-US" smtClean="0"/>
              <a:pPr/>
              <a:t>‹#›</a:t>
            </a:fld>
            <a:endParaRPr lang="en-US"/>
          </a:p>
        </p:txBody>
      </p:sp>
    </p:spTree>
    <p:extLst>
      <p:ext uri="{BB962C8B-B14F-4D97-AF65-F5344CB8AC3E}">
        <p14:creationId xmlns="" xmlns:p14="http://schemas.microsoft.com/office/powerpoint/2010/main" val="1726086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sustainable-supplychain.com/Sustainability_is_Free___The_Case_for_Sustaina.pdf"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walmartstores.com/ViewResource.aspx?id=2311" TargetMode="External"/><Relationship Id="rId5" Type="http://schemas.openxmlformats.org/officeDocument/2006/relationships/hyperlink" Target="http://walmartstores.com/sustainability/9292.aspx" TargetMode="External"/><Relationship Id="rId4" Type="http://schemas.openxmlformats.org/officeDocument/2006/relationships/hyperlink" Target="http://walmartstores.com/sustainability/9125.aspx"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almartstores.com/sustainability/9125.aspx"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walmartstores.com/ViewResource.aspx?id=2311" TargetMode="External"/><Relationship Id="rId4" Type="http://schemas.openxmlformats.org/officeDocument/2006/relationships/hyperlink" Target="http://walmartstores.com/sustainability/9292.aspx"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almartstores.com/sustainability/9125.aspx"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almartstores.com/sustainability/9292.aspx"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almartstores.com/ViewResource.aspx?id=2311"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sustainable-supplychain.com/Sustainability_is_Free___The_Case_for_Sustaina.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dirty="0" smtClean="0"/>
              <a:t>Until recently, sustainability</a:t>
            </a:r>
            <a:r>
              <a:rPr lang="en-US" baseline="0" dirty="0" smtClean="0"/>
              <a:t> efforts have been centered around the consumer. Consumers made the choice of where and how to buy, whether or not to recycle, and how to go about recycling packaging and products at the end of their </a:t>
            </a:r>
            <a:r>
              <a:rPr lang="en-US" baseline="0" dirty="0" smtClean="0"/>
              <a:t>life cycle. </a:t>
            </a:r>
            <a:endParaRPr lang="en-US" baseline="0" dirty="0" smtClean="0"/>
          </a:p>
          <a:p>
            <a:endParaRPr lang="en-US" baseline="0" dirty="0" smtClean="0"/>
          </a:p>
          <a:p>
            <a:r>
              <a:rPr lang="en-US" baseline="0" dirty="0" smtClean="0"/>
              <a:t>However, consumers are increasingly focusing on whether the products purchased are sustainable and if retailers and their suppliers behave in environmentally responsible ways.</a:t>
            </a:r>
          </a:p>
          <a:p>
            <a:endParaRPr lang="en-US" baseline="0" dirty="0" smtClean="0"/>
          </a:p>
          <a:p>
            <a:r>
              <a:rPr lang="en-US" baseline="0" dirty="0" smtClean="0"/>
              <a:t>Thus, businesses throughout the supply chain are increasingly dealing with an environment in which consumers will hold them responsible for sustainability efforts and outcomes.</a:t>
            </a:r>
          </a:p>
          <a:p>
            <a:endParaRPr lang="en-US" baseline="0" dirty="0" smtClean="0"/>
          </a:p>
          <a:p>
            <a:r>
              <a:rPr lang="en-US" baseline="0" dirty="0" smtClean="0"/>
              <a:t>Listed below are the articles used in developing this </a:t>
            </a:r>
            <a:r>
              <a:rPr lang="en-US" baseline="0" dirty="0" smtClean="0"/>
              <a:t>presentation. </a:t>
            </a:r>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Blanchard, D. 2009. </a:t>
            </a:r>
            <a:r>
              <a:rPr lang="en-US" sz="1200" i="1" kern="1200" dirty="0" smtClean="0">
                <a:solidFill>
                  <a:schemeClr val="tx1"/>
                </a:solidFill>
                <a:latin typeface="+mn-lt"/>
                <a:ea typeface="+mn-ea"/>
                <a:cs typeface="+mn-cs"/>
              </a:rPr>
              <a:t>Moving ahead by mastering the reverse supply chain</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Industry Week</a:t>
            </a:r>
            <a:r>
              <a:rPr lang="en-US" sz="1200" kern="1200" dirty="0" smtClean="0">
                <a:solidFill>
                  <a:schemeClr val="tx1"/>
                </a:solidFill>
                <a:latin typeface="+mn-lt"/>
                <a:ea typeface="+mn-ea"/>
                <a:cs typeface="+mn-cs"/>
              </a:rPr>
              <a:t>: May 27.</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Carter, Craig R., and Dale S. Rogers. 2008. A framework of sustainable supply chain management: moving toward new theory. </a:t>
            </a:r>
            <a:r>
              <a:rPr lang="en-US" sz="1200" i="1" kern="1200" dirty="0" smtClean="0">
                <a:solidFill>
                  <a:schemeClr val="tx1"/>
                </a:solidFill>
                <a:latin typeface="+mn-lt"/>
                <a:ea typeface="+mn-ea"/>
                <a:cs typeface="+mn-cs"/>
              </a:rPr>
              <a:t>International Journal of Physical Distribution &amp; Logistics Management </a:t>
            </a:r>
            <a:r>
              <a:rPr lang="en-US" sz="1200" kern="1200" dirty="0" smtClean="0">
                <a:solidFill>
                  <a:schemeClr val="tx1"/>
                </a:solidFill>
                <a:latin typeface="+mn-lt"/>
                <a:ea typeface="+mn-ea"/>
                <a:cs typeface="+mn-cs"/>
              </a:rPr>
              <a:t>38 (5):360-387.</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Fleischmann, M., van </a:t>
            </a:r>
            <a:r>
              <a:rPr lang="en-US" sz="1200" kern="1200" dirty="0" err="1" smtClean="0">
                <a:solidFill>
                  <a:schemeClr val="tx1"/>
                </a:solidFill>
                <a:latin typeface="+mn-lt"/>
                <a:ea typeface="+mn-ea"/>
                <a:cs typeface="+mn-cs"/>
              </a:rPr>
              <a:t>Nunen</a:t>
            </a:r>
            <a:r>
              <a:rPr lang="en-US" sz="1200" kern="1200" dirty="0" smtClean="0">
                <a:solidFill>
                  <a:schemeClr val="tx1"/>
                </a:solidFill>
                <a:latin typeface="+mn-lt"/>
                <a:ea typeface="+mn-ea"/>
                <a:cs typeface="+mn-cs"/>
              </a:rPr>
              <a:t>, J., Grave, B., &amp; </a:t>
            </a:r>
            <a:r>
              <a:rPr lang="en-US" sz="1200" kern="1200" dirty="0" err="1" smtClean="0">
                <a:solidFill>
                  <a:schemeClr val="tx1"/>
                </a:solidFill>
                <a:latin typeface="+mn-lt"/>
                <a:ea typeface="+mn-ea"/>
                <a:cs typeface="+mn-cs"/>
              </a:rPr>
              <a:t>Gapp</a:t>
            </a:r>
            <a:r>
              <a:rPr lang="en-US" sz="1200" kern="1200" dirty="0" smtClean="0">
                <a:solidFill>
                  <a:schemeClr val="tx1"/>
                </a:solidFill>
                <a:latin typeface="+mn-lt"/>
                <a:ea typeface="+mn-ea"/>
                <a:cs typeface="+mn-cs"/>
              </a:rPr>
              <a:t>, R. 2005. Reverse logistics--capturing value in the extended supply chain. </a:t>
            </a:r>
            <a:r>
              <a:rPr lang="en-US" sz="1200" i="1" kern="1200" dirty="0" smtClean="0">
                <a:solidFill>
                  <a:schemeClr val="tx1"/>
                </a:solidFill>
                <a:latin typeface="+mn-lt"/>
                <a:ea typeface="+mn-ea"/>
                <a:cs typeface="+mn-cs"/>
              </a:rPr>
              <a:t>Supply Chain Management on Demand</a:t>
            </a:r>
            <a:r>
              <a:rPr lang="en-US" sz="1200" kern="1200" dirty="0" smtClean="0">
                <a:solidFill>
                  <a:schemeClr val="tx1"/>
                </a:solidFill>
                <a:latin typeface="+mn-lt"/>
                <a:ea typeface="+mn-ea"/>
                <a:cs typeface="+mn-cs"/>
              </a:rPr>
              <a:t>, 167-186.</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Linton, Jonathan D., Robert </a:t>
            </a:r>
            <a:r>
              <a:rPr lang="en-US" sz="1200" kern="1200" dirty="0" err="1" smtClean="0">
                <a:solidFill>
                  <a:schemeClr val="tx1"/>
                </a:solidFill>
                <a:latin typeface="+mn-lt"/>
                <a:ea typeface="+mn-ea"/>
                <a:cs typeface="+mn-cs"/>
              </a:rPr>
              <a:t>Klassen</a:t>
            </a:r>
            <a:r>
              <a:rPr lang="en-US" sz="1200" kern="1200" dirty="0" smtClean="0">
                <a:solidFill>
                  <a:schemeClr val="tx1"/>
                </a:solidFill>
                <a:latin typeface="+mn-lt"/>
                <a:ea typeface="+mn-ea"/>
                <a:cs typeface="+mn-cs"/>
              </a:rPr>
              <a:t>, and </a:t>
            </a:r>
            <a:r>
              <a:rPr lang="en-US" sz="1200" kern="1200" dirty="0" err="1" smtClean="0">
                <a:solidFill>
                  <a:schemeClr val="tx1"/>
                </a:solidFill>
                <a:latin typeface="+mn-lt"/>
                <a:ea typeface="+mn-ea"/>
                <a:cs typeface="+mn-cs"/>
              </a:rPr>
              <a:t>Vaidyanathan</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Jayaraman</a:t>
            </a:r>
            <a:r>
              <a:rPr lang="en-US" sz="1200" kern="1200" dirty="0" smtClean="0">
                <a:solidFill>
                  <a:schemeClr val="tx1"/>
                </a:solidFill>
                <a:latin typeface="+mn-lt"/>
                <a:ea typeface="+mn-ea"/>
                <a:cs typeface="+mn-cs"/>
              </a:rPr>
              <a:t>. 2007. Sustainable supply chains: An introduction. </a:t>
            </a:r>
            <a:r>
              <a:rPr lang="en-US" sz="1200" i="1" kern="1200" dirty="0" smtClean="0">
                <a:solidFill>
                  <a:schemeClr val="tx1"/>
                </a:solidFill>
                <a:latin typeface="+mn-lt"/>
                <a:ea typeface="+mn-ea"/>
                <a:cs typeface="+mn-cs"/>
              </a:rPr>
              <a:t>Journal of Operations Management 25 (6):1075-1082.</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Rogers, </a:t>
            </a:r>
            <a:r>
              <a:rPr lang="en-US" sz="1200" kern="1200" dirty="0" smtClean="0">
                <a:solidFill>
                  <a:schemeClr val="tx1"/>
                </a:solidFill>
                <a:latin typeface="+mn-lt"/>
                <a:ea typeface="+mn-ea"/>
                <a:cs typeface="+mn-cs"/>
              </a:rPr>
              <a:t>Dale. Sustainability </a:t>
            </a:r>
            <a:r>
              <a:rPr lang="en-US" sz="1200" kern="1200" dirty="0" smtClean="0">
                <a:solidFill>
                  <a:schemeClr val="tx1"/>
                </a:solidFill>
                <a:latin typeface="+mn-lt"/>
                <a:ea typeface="+mn-ea"/>
                <a:cs typeface="+mn-cs"/>
              </a:rPr>
              <a:t>is Free—The Case for Sustainable Supply Chain Management </a:t>
            </a:r>
            <a:r>
              <a:rPr lang="en-US" sz="1200" u="sng" kern="1200" dirty="0" smtClean="0">
                <a:solidFill>
                  <a:schemeClr val="tx1"/>
                </a:solidFill>
                <a:latin typeface="+mn-lt"/>
                <a:ea typeface="+mn-ea"/>
                <a:cs typeface="+mn-cs"/>
                <a:hlinkClick r:id="rId3"/>
              </a:rPr>
              <a:t>http://www.sustainable-supplychain.com/Sustainability_is_Free___The_Case_for_Sustaina.pdf</a:t>
            </a:r>
            <a:r>
              <a:rPr lang="en-US" sz="1200" kern="1200" dirty="0" smtClean="0">
                <a:solidFill>
                  <a:schemeClr val="tx1"/>
                </a:solidFill>
                <a:latin typeface="+mn-lt"/>
                <a:ea typeface="+mn-ea"/>
                <a:cs typeface="+mn-cs"/>
              </a:rPr>
              <a:t>.</a:t>
            </a:r>
          </a:p>
          <a:p>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sz="1200" kern="1200" dirty="0" err="1" smtClean="0">
                <a:solidFill>
                  <a:schemeClr val="tx1"/>
                </a:solidFill>
                <a:latin typeface="+mn-lt"/>
                <a:ea typeface="+mn-ea"/>
                <a:cs typeface="+mn-cs"/>
              </a:rPr>
              <a:t>Seuring</a:t>
            </a:r>
            <a:r>
              <a:rPr lang="en-US" sz="1200" kern="1200" dirty="0" smtClean="0">
                <a:solidFill>
                  <a:schemeClr val="tx1"/>
                </a:solidFill>
                <a:latin typeface="+mn-lt"/>
                <a:ea typeface="+mn-ea"/>
                <a:cs typeface="+mn-cs"/>
              </a:rPr>
              <a:t>, Stefan, and Martin </a:t>
            </a:r>
            <a:r>
              <a:rPr lang="en-US" sz="1200" kern="1200" dirty="0" err="1" smtClean="0">
                <a:solidFill>
                  <a:schemeClr val="tx1"/>
                </a:solidFill>
                <a:latin typeface="+mn-lt"/>
                <a:ea typeface="+mn-ea"/>
                <a:cs typeface="+mn-cs"/>
              </a:rPr>
              <a:t>Müller</a:t>
            </a:r>
            <a:r>
              <a:rPr lang="en-US" sz="1200" kern="1200" dirty="0" smtClean="0">
                <a:solidFill>
                  <a:schemeClr val="tx1"/>
                </a:solidFill>
                <a:latin typeface="+mn-lt"/>
                <a:ea typeface="+mn-ea"/>
                <a:cs typeface="+mn-cs"/>
              </a:rPr>
              <a:t>. 2008. From a literature review to a conceptual framework for sustainable supply chain management. </a:t>
            </a:r>
            <a:r>
              <a:rPr lang="en-US" sz="1200" i="1" kern="1200" dirty="0" smtClean="0">
                <a:solidFill>
                  <a:schemeClr val="tx1"/>
                </a:solidFill>
                <a:latin typeface="+mn-lt"/>
                <a:ea typeface="+mn-ea"/>
                <a:cs typeface="+mn-cs"/>
              </a:rPr>
              <a:t>Journal of Cleaner Production 16 (15):1699-1710.</a:t>
            </a:r>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Stock, JR, SL Boyer, and T Harmon. 2010. Research opportunities in supply chain management. </a:t>
            </a:r>
            <a:r>
              <a:rPr lang="en-US" sz="1200" i="1" kern="1200" dirty="0" smtClean="0">
                <a:solidFill>
                  <a:schemeClr val="tx1"/>
                </a:solidFill>
                <a:latin typeface="+mn-lt"/>
                <a:ea typeface="+mn-ea"/>
                <a:cs typeface="+mn-cs"/>
              </a:rPr>
              <a:t>Journal of the Academy of Marketing Science 38 (1):32-41.</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r>
              <a:rPr lang="en-US" sz="1200" kern="1200" dirty="0" err="1" smtClean="0">
                <a:solidFill>
                  <a:schemeClr val="tx1"/>
                </a:solidFill>
                <a:latin typeface="+mn-lt"/>
                <a:ea typeface="+mn-ea"/>
                <a:cs typeface="+mn-cs"/>
              </a:rPr>
              <a:t>Tibben-Lembke</a:t>
            </a:r>
            <a:r>
              <a:rPr lang="en-US" sz="1200" kern="1200" dirty="0" smtClean="0">
                <a:solidFill>
                  <a:schemeClr val="tx1"/>
                </a:solidFill>
                <a:latin typeface="+mn-lt"/>
                <a:ea typeface="+mn-ea"/>
                <a:cs typeface="+mn-cs"/>
              </a:rPr>
              <a:t>, R. S., &amp; Rogers, D. S. (2002). Differences between forward and reverse logistics in a retail environment. </a:t>
            </a:r>
            <a:r>
              <a:rPr lang="en-US" sz="1200" i="1" kern="1200" dirty="0" smtClean="0">
                <a:solidFill>
                  <a:schemeClr val="tx1"/>
                </a:solidFill>
                <a:latin typeface="+mn-lt"/>
                <a:ea typeface="+mn-ea"/>
                <a:cs typeface="+mn-cs"/>
              </a:rPr>
              <a:t>Supply Chain Management: An International Journal, 7</a:t>
            </a:r>
            <a:r>
              <a:rPr lang="en-US" sz="1200" kern="1200" dirty="0" smtClean="0">
                <a:solidFill>
                  <a:schemeClr val="tx1"/>
                </a:solidFill>
                <a:latin typeface="+mn-lt"/>
                <a:ea typeface="+mn-ea"/>
                <a:cs typeface="+mn-cs"/>
              </a:rPr>
              <a:t>(5), pp.271 - 282.</a:t>
            </a:r>
          </a:p>
          <a:p>
            <a:r>
              <a:rPr lang="en-US" sz="1200" kern="1200" dirty="0" smtClean="0">
                <a:solidFill>
                  <a:schemeClr val="tx1"/>
                </a:solidFill>
                <a:latin typeface="+mn-lt"/>
                <a:ea typeface="+mn-ea"/>
                <a:cs typeface="+mn-cs"/>
              </a:rPr>
              <a:t> </a:t>
            </a:r>
          </a:p>
          <a:p>
            <a:r>
              <a:rPr lang="en-US" sz="1200" kern="1200" dirty="0" err="1" smtClean="0">
                <a:solidFill>
                  <a:schemeClr val="tx1"/>
                </a:solidFill>
                <a:latin typeface="+mn-lt"/>
                <a:ea typeface="+mn-ea"/>
                <a:cs typeface="+mn-cs"/>
              </a:rPr>
              <a:t>Tsoulfas</a:t>
            </a:r>
            <a:r>
              <a:rPr lang="en-US" sz="1200" kern="1200" dirty="0" smtClean="0">
                <a:solidFill>
                  <a:schemeClr val="tx1"/>
                </a:solidFill>
                <a:latin typeface="+mn-lt"/>
                <a:ea typeface="+mn-ea"/>
                <a:cs typeface="+mn-cs"/>
              </a:rPr>
              <a:t>, G. T., </a:t>
            </a:r>
            <a:r>
              <a:rPr lang="en-US" sz="1200" kern="1200" dirty="0" err="1" smtClean="0">
                <a:solidFill>
                  <a:schemeClr val="tx1"/>
                </a:solidFill>
                <a:latin typeface="+mn-lt"/>
                <a:ea typeface="+mn-ea"/>
                <a:cs typeface="+mn-cs"/>
              </a:rPr>
              <a:t>Pappis</a:t>
            </a:r>
            <a:r>
              <a:rPr lang="en-US" sz="1200" kern="1200" dirty="0" smtClean="0">
                <a:solidFill>
                  <a:schemeClr val="tx1"/>
                </a:solidFill>
                <a:latin typeface="+mn-lt"/>
                <a:ea typeface="+mn-ea"/>
                <a:cs typeface="+mn-cs"/>
              </a:rPr>
              <a:t>, C. P., &amp; </a:t>
            </a:r>
            <a:r>
              <a:rPr lang="en-US" sz="1200" kern="1200" dirty="0" err="1" smtClean="0">
                <a:solidFill>
                  <a:schemeClr val="tx1"/>
                </a:solidFill>
                <a:latin typeface="+mn-lt"/>
                <a:ea typeface="+mn-ea"/>
                <a:cs typeface="+mn-cs"/>
              </a:rPr>
              <a:t>Minner</a:t>
            </a:r>
            <a:r>
              <a:rPr lang="en-US" sz="1200" kern="1200" dirty="0" smtClean="0">
                <a:solidFill>
                  <a:schemeClr val="tx1"/>
                </a:solidFill>
                <a:latin typeface="+mn-lt"/>
                <a:ea typeface="+mn-ea"/>
                <a:cs typeface="+mn-cs"/>
              </a:rPr>
              <a:t>, S. 2002. An environmental analysis of the reverse supply chain of SLI batteries. </a:t>
            </a:r>
            <a:r>
              <a:rPr lang="en-US" sz="1200" i="1" kern="1200" dirty="0" smtClean="0">
                <a:solidFill>
                  <a:schemeClr val="tx1"/>
                </a:solidFill>
                <a:latin typeface="+mn-lt"/>
                <a:ea typeface="+mn-ea"/>
                <a:cs typeface="+mn-cs"/>
              </a:rPr>
              <a:t>Resources, Conservation and Recycling 36</a:t>
            </a:r>
            <a:r>
              <a:rPr lang="en-US" sz="1200" kern="1200" dirty="0" smtClean="0">
                <a:solidFill>
                  <a:schemeClr val="tx1"/>
                </a:solidFill>
                <a:latin typeface="+mn-lt"/>
                <a:ea typeface="+mn-ea"/>
                <a:cs typeface="+mn-cs"/>
              </a:rPr>
              <a:t>, 135-154.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Wallace, Janelle. 2009. Building integrity into your supply chain, </a:t>
            </a:r>
            <a:r>
              <a:rPr lang="en-US" sz="1200" i="1" kern="1200" dirty="0" smtClean="0">
                <a:solidFill>
                  <a:schemeClr val="tx1"/>
                </a:solidFill>
                <a:latin typeface="+mn-lt"/>
                <a:ea typeface="+mn-ea"/>
                <a:cs typeface="+mn-cs"/>
              </a:rPr>
              <a:t>Keeping Good Companies</a:t>
            </a:r>
            <a:r>
              <a:rPr lang="en-US" sz="1200" kern="1200" dirty="0" smtClean="0">
                <a:solidFill>
                  <a:schemeClr val="tx1"/>
                </a:solidFill>
                <a:latin typeface="+mn-lt"/>
                <a:ea typeface="+mn-ea"/>
                <a:cs typeface="+mn-cs"/>
              </a:rPr>
              <a:t>,  September. 502-505.</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Additional information about </a:t>
            </a:r>
            <a:r>
              <a:rPr lang="en-US" sz="1200" kern="1200" dirty="0" err="1" smtClean="0">
                <a:solidFill>
                  <a:schemeClr val="tx1"/>
                </a:solidFill>
                <a:latin typeface="+mn-lt"/>
                <a:ea typeface="+mn-ea"/>
                <a:cs typeface="+mn-cs"/>
              </a:rPr>
              <a:t>Walmart’s</a:t>
            </a:r>
            <a:r>
              <a:rPr lang="en-US" sz="1200" kern="1200" dirty="0" smtClean="0">
                <a:solidFill>
                  <a:schemeClr val="tx1"/>
                </a:solidFill>
                <a:latin typeface="+mn-lt"/>
                <a:ea typeface="+mn-ea"/>
                <a:cs typeface="+mn-cs"/>
              </a:rPr>
              <a:t> Product Index can be found at </a:t>
            </a:r>
            <a:r>
              <a:rPr lang="en-US" sz="1200" u="sng" kern="1200" dirty="0" smtClean="0">
                <a:solidFill>
                  <a:schemeClr val="tx1"/>
                </a:solidFill>
                <a:latin typeface="+mn-lt"/>
                <a:ea typeface="+mn-ea"/>
                <a:cs typeface="+mn-cs"/>
                <a:hlinkClick r:id="rId4"/>
              </a:rPr>
              <a:t>http://walmartstores.com/sustainability/9125.aspx</a:t>
            </a:r>
            <a:r>
              <a:rPr lang="en-US" sz="1200" kern="1200" dirty="0" smtClean="0">
                <a:solidFill>
                  <a:schemeClr val="tx1"/>
                </a:solidFill>
                <a:latin typeface="+mn-lt"/>
                <a:ea typeface="+mn-ea"/>
                <a:cs typeface="+mn-cs"/>
              </a:rPr>
              <a:t>.</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Additional information about </a:t>
            </a:r>
            <a:r>
              <a:rPr lang="en-US" sz="1200" kern="1200" dirty="0" err="1" smtClean="0">
                <a:solidFill>
                  <a:schemeClr val="tx1"/>
                </a:solidFill>
                <a:latin typeface="+mn-lt"/>
                <a:ea typeface="+mn-ea"/>
                <a:cs typeface="+mn-cs"/>
              </a:rPr>
              <a:t>Walmart’s</a:t>
            </a:r>
            <a:r>
              <a:rPr lang="en-US" sz="1200" kern="1200" dirty="0" smtClean="0">
                <a:solidFill>
                  <a:schemeClr val="tx1"/>
                </a:solidFill>
                <a:latin typeface="+mn-lt"/>
                <a:ea typeface="+mn-ea"/>
                <a:cs typeface="+mn-cs"/>
              </a:rPr>
              <a:t> Sustainability Index can be found at </a:t>
            </a:r>
            <a:r>
              <a:rPr lang="en-US" sz="1200" u="sng" kern="1200" dirty="0" smtClean="0">
                <a:solidFill>
                  <a:schemeClr val="tx1"/>
                </a:solidFill>
                <a:latin typeface="+mn-lt"/>
                <a:ea typeface="+mn-ea"/>
                <a:cs typeface="+mn-cs"/>
                <a:hlinkClick r:id="rId5"/>
              </a:rPr>
              <a:t>http://walmartstores.com/sustainability/9292.aspx</a:t>
            </a:r>
            <a:r>
              <a:rPr lang="en-US" sz="1200" kern="1200" dirty="0" smtClean="0">
                <a:solidFill>
                  <a:schemeClr val="tx1"/>
                </a:solidFill>
                <a:latin typeface="+mn-lt"/>
                <a:ea typeface="+mn-ea"/>
                <a:cs typeface="+mn-cs"/>
              </a:rPr>
              <a:t>. This page also includes PDF links showing additional detail about the sustainability Index.</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Additional information about </a:t>
            </a:r>
            <a:r>
              <a:rPr lang="en-US" sz="1200" kern="1200" dirty="0" err="1" smtClean="0">
                <a:solidFill>
                  <a:schemeClr val="tx1"/>
                </a:solidFill>
                <a:latin typeface="+mn-lt"/>
                <a:ea typeface="+mn-ea"/>
                <a:cs typeface="+mn-cs"/>
              </a:rPr>
              <a:t>Walmart’s</a:t>
            </a:r>
            <a:r>
              <a:rPr lang="en-US" sz="1200" kern="1200" dirty="0" smtClean="0">
                <a:solidFill>
                  <a:schemeClr val="tx1"/>
                </a:solidFill>
                <a:latin typeface="+mn-lt"/>
                <a:ea typeface="+mn-ea"/>
                <a:cs typeface="+mn-cs"/>
              </a:rPr>
              <a:t> efforts to reduce greenhouse gas emissions (GHG) can be found at </a:t>
            </a:r>
            <a:r>
              <a:rPr lang="en-US" sz="1200" u="sng" kern="1200" dirty="0" smtClean="0">
                <a:solidFill>
                  <a:schemeClr val="tx1"/>
                </a:solidFill>
                <a:latin typeface="+mn-lt"/>
                <a:ea typeface="+mn-ea"/>
                <a:cs typeface="+mn-cs"/>
                <a:hlinkClick r:id="rId6"/>
              </a:rPr>
              <a:t>http://walmartstores.com/ViewResource.aspx?id=2311</a:t>
            </a:r>
            <a:r>
              <a:rPr lang="en-US" sz="1200" kern="1200" dirty="0" smtClean="0">
                <a:solidFill>
                  <a:schemeClr val="tx1"/>
                </a:solidFill>
                <a:latin typeface="+mn-lt"/>
                <a:ea typeface="+mn-ea"/>
                <a:cs typeface="+mn-cs"/>
              </a:rPr>
              <a:t>. You’ll need to download the fact sheet to see the details.</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Transparency and Risk Management:</a:t>
            </a:r>
          </a:p>
          <a:p>
            <a:r>
              <a:rPr lang="en-US" dirty="0" smtClean="0"/>
              <a:t>Sustainability must consider “biodiversity loss, climate change, freshwater scarcity, food insecurity, and population growth</a:t>
            </a:r>
            <a:r>
              <a:rPr lang="en-US" dirty="0" smtClean="0"/>
              <a:t>." p</a:t>
            </a:r>
            <a:r>
              <a:rPr lang="en-US" dirty="0" smtClean="0"/>
              <a:t>. 366</a:t>
            </a:r>
          </a:p>
          <a:p>
            <a:endParaRPr lang="en-US" dirty="0" smtClean="0"/>
          </a:p>
          <a:p>
            <a:r>
              <a:rPr lang="en-US" dirty="0" smtClean="0"/>
              <a:t>Being aware of the risks</a:t>
            </a:r>
            <a:r>
              <a:rPr lang="en-US" baseline="0" dirty="0" smtClean="0"/>
              <a:t> associated with the supply chain may lower risk of new regulation or harm to </a:t>
            </a:r>
            <a:r>
              <a:rPr lang="en-US" baseline="0" dirty="0" smtClean="0"/>
              <a:t>reputation. It </a:t>
            </a:r>
            <a:r>
              <a:rPr lang="en-US" baseline="0" dirty="0" smtClean="0"/>
              <a:t>may also enhance an organization’s ability to take advantage of </a:t>
            </a:r>
            <a:r>
              <a:rPr lang="en-US" baseline="0" dirty="0" smtClean="0"/>
              <a:t>opportunities. In </a:t>
            </a:r>
            <a:r>
              <a:rPr lang="en-US" baseline="0" dirty="0" smtClean="0"/>
              <a:t>addition, management of risk through contingency planning may make the supply chain more resilient.</a:t>
            </a:r>
          </a:p>
          <a:p>
            <a:endParaRPr lang="en-US" baseline="0" dirty="0" smtClean="0"/>
          </a:p>
          <a:p>
            <a:r>
              <a:rPr lang="en-US" baseline="0" dirty="0" smtClean="0"/>
              <a:t>Transparency throughout the supply chain in regard to sustainability issues is necessary to appropriately manage </a:t>
            </a:r>
            <a:r>
              <a:rPr lang="en-US" baseline="0" dirty="0" smtClean="0"/>
              <a:t>risk. Organizations </a:t>
            </a:r>
            <a:r>
              <a:rPr lang="en-US" baseline="0" dirty="0" smtClean="0"/>
              <a:t>must make information available to stakeholders and ensure that there is knowledge of supplier operations.</a:t>
            </a:r>
          </a:p>
          <a:p>
            <a:endParaRPr lang="en-US" baseline="0" dirty="0" smtClean="0"/>
          </a:p>
          <a:p>
            <a:endParaRPr lang="en-US" baseline="0" dirty="0" smtClean="0"/>
          </a:p>
          <a:p>
            <a:r>
              <a:rPr lang="en-US" baseline="0" dirty="0" smtClean="0"/>
              <a:t>Strategy:</a:t>
            </a:r>
          </a:p>
          <a:p>
            <a:r>
              <a:rPr lang="en-US" baseline="0" dirty="0" smtClean="0"/>
              <a:t>Sustainability may not be a separate program from an organization’s overall corporate </a:t>
            </a:r>
            <a:r>
              <a:rPr lang="en-US" baseline="0" dirty="0" smtClean="0"/>
              <a:t>strategy. Treating it </a:t>
            </a:r>
            <a:r>
              <a:rPr lang="en-US" baseline="0" dirty="0" smtClean="0"/>
              <a:t>as a separate strategy results in less ‘buy in’ from the organization as a whole.</a:t>
            </a:r>
          </a:p>
          <a:p>
            <a:endParaRPr lang="en-US" baseline="0" dirty="0" smtClean="0"/>
          </a:p>
          <a:p>
            <a:endParaRPr lang="en-US" baseline="0" dirty="0" smtClean="0"/>
          </a:p>
          <a:p>
            <a:r>
              <a:rPr lang="en-US" baseline="0" dirty="0" smtClean="0"/>
              <a:t>Organizational Culture:</a:t>
            </a:r>
          </a:p>
          <a:p>
            <a:r>
              <a:rPr lang="en-US" baseline="0" dirty="0" smtClean="0"/>
              <a:t>The culture of the organization must change so that sustainability issues are considered in every </a:t>
            </a:r>
            <a:r>
              <a:rPr lang="en-US" baseline="0" dirty="0" smtClean="0"/>
              <a:t>decision. For </a:t>
            </a:r>
            <a:r>
              <a:rPr lang="en-US" baseline="0" dirty="0" smtClean="0"/>
              <a:t>example, purchasing managers must be encouraged to consider supplier sustainability in addition to supplier cost and service levels.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Additional information about </a:t>
            </a:r>
            <a:r>
              <a:rPr lang="en-US" dirty="0" err="1" smtClean="0"/>
              <a:t>Walmart’s</a:t>
            </a:r>
            <a:r>
              <a:rPr lang="en-US" dirty="0" smtClean="0"/>
              <a:t> </a:t>
            </a:r>
            <a:r>
              <a:rPr lang="en-US" dirty="0" smtClean="0"/>
              <a:t>Product Index can be found at </a:t>
            </a:r>
            <a:r>
              <a:rPr lang="en-US" sz="1200" b="0" u="none" strike="noStrike" kern="1200" dirty="0" smtClean="0">
                <a:solidFill>
                  <a:schemeClr val="tx1"/>
                </a:solidFill>
                <a:latin typeface="+mn-lt"/>
                <a:ea typeface="+mn-ea"/>
                <a:cs typeface="+mn-cs"/>
                <a:hlinkClick r:id="rId3"/>
              </a:rPr>
              <a:t>http://walmartstores.com/sustainability/9125.aspx</a:t>
            </a:r>
            <a:r>
              <a:rPr lang="en-US" b="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Additional</a:t>
            </a:r>
            <a:r>
              <a:rPr lang="en-US" baseline="0" dirty="0" smtClean="0"/>
              <a:t> information about </a:t>
            </a:r>
            <a:r>
              <a:rPr lang="en-US" baseline="0" dirty="0" err="1" smtClean="0"/>
              <a:t>Walmart’s</a:t>
            </a:r>
            <a:r>
              <a:rPr lang="en-US" baseline="0" dirty="0" smtClean="0"/>
              <a:t> </a:t>
            </a:r>
            <a:r>
              <a:rPr lang="en-US" baseline="0" dirty="0" smtClean="0"/>
              <a:t>Sustainability Index can be found at </a:t>
            </a:r>
            <a:r>
              <a:rPr lang="en-US" sz="1200" b="0" u="none" strike="noStrike" kern="1200" dirty="0" smtClean="0">
                <a:solidFill>
                  <a:schemeClr val="tx1"/>
                </a:solidFill>
                <a:latin typeface="+mn-lt"/>
                <a:ea typeface="+mn-ea"/>
                <a:cs typeface="+mn-cs"/>
                <a:hlinkClick r:id="rId4"/>
              </a:rPr>
              <a:t>http://</a:t>
            </a:r>
            <a:r>
              <a:rPr lang="en-US" sz="1200" b="0" u="none" strike="noStrike" kern="1200" dirty="0" smtClean="0">
                <a:solidFill>
                  <a:schemeClr val="tx1"/>
                </a:solidFill>
                <a:latin typeface="+mn-lt"/>
                <a:ea typeface="+mn-ea"/>
                <a:cs typeface="+mn-cs"/>
                <a:hlinkClick r:id="rId4"/>
              </a:rPr>
              <a:t>walmartstores.com/sustainability/9292.aspx</a:t>
            </a:r>
            <a:r>
              <a:rPr lang="en-US" b="0" baseline="0" dirty="0" smtClean="0"/>
              <a:t>. </a:t>
            </a:r>
            <a:r>
              <a:rPr lang="en-US" baseline="0" dirty="0" smtClean="0"/>
              <a:t>This </a:t>
            </a:r>
            <a:r>
              <a:rPr lang="en-US" baseline="0" dirty="0" smtClean="0"/>
              <a:t>page also includes PDF links showing additional detail about the </a:t>
            </a:r>
            <a:r>
              <a:rPr lang="en-US" baseline="0" dirty="0" smtClean="0"/>
              <a:t>Sustainability </a:t>
            </a:r>
            <a:r>
              <a:rPr lang="en-US" baseline="0" dirty="0" smtClean="0"/>
              <a:t>Index.</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Additional information about </a:t>
            </a:r>
            <a:r>
              <a:rPr lang="en-US" baseline="0" dirty="0" err="1" smtClean="0"/>
              <a:t>Walmart’s</a:t>
            </a:r>
            <a:r>
              <a:rPr lang="en-US" baseline="0" dirty="0" smtClean="0"/>
              <a:t> </a:t>
            </a:r>
            <a:r>
              <a:rPr lang="en-US" baseline="0" dirty="0" smtClean="0"/>
              <a:t>efforts to reduce greenhouse gas emissions (GHG) can be found at </a:t>
            </a:r>
            <a:r>
              <a:rPr lang="en-US" sz="1200" b="0" u="none" strike="noStrike" kern="1200" dirty="0" smtClean="0">
                <a:solidFill>
                  <a:schemeClr val="tx1"/>
                </a:solidFill>
                <a:latin typeface="+mn-lt"/>
                <a:ea typeface="+mn-ea"/>
                <a:cs typeface="+mn-cs"/>
                <a:hlinkClick r:id="rId5"/>
              </a:rPr>
              <a:t>http://</a:t>
            </a:r>
            <a:r>
              <a:rPr lang="en-US" sz="1200" b="0" u="none" strike="noStrike" kern="1200" dirty="0" smtClean="0">
                <a:solidFill>
                  <a:schemeClr val="tx1"/>
                </a:solidFill>
                <a:latin typeface="+mn-lt"/>
                <a:ea typeface="+mn-ea"/>
                <a:cs typeface="+mn-cs"/>
                <a:hlinkClick r:id="rId5"/>
              </a:rPr>
              <a:t>walmartstores.com/ViewResource.aspx?id=2311</a:t>
            </a:r>
            <a:r>
              <a:rPr lang="en-US" b="0" baseline="0" dirty="0" smtClean="0"/>
              <a:t>. </a:t>
            </a:r>
            <a:r>
              <a:rPr lang="en-US" baseline="0" dirty="0" smtClean="0"/>
              <a:t>You’ll </a:t>
            </a:r>
            <a:r>
              <a:rPr lang="en-US" baseline="0" dirty="0" smtClean="0"/>
              <a:t>need to download the fact sheet to see the details.</a:t>
            </a:r>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The following information was taken from </a:t>
            </a:r>
            <a:r>
              <a:rPr lang="en-US" dirty="0" err="1" smtClean="0"/>
              <a:t>Walmart’s</a:t>
            </a:r>
            <a:r>
              <a:rPr lang="en-US" dirty="0" smtClean="0"/>
              <a:t> </a:t>
            </a:r>
            <a:r>
              <a:rPr lang="en-US" dirty="0" smtClean="0"/>
              <a:t>Sustainable Packaging </a:t>
            </a:r>
            <a:r>
              <a:rPr lang="en-US" dirty="0" smtClean="0"/>
              <a:t>Scorecard. This </a:t>
            </a:r>
            <a:r>
              <a:rPr lang="en-US" dirty="0" smtClean="0"/>
              <a:t>PDF is available</a:t>
            </a:r>
            <a:r>
              <a:rPr lang="en-US" baseline="0" dirty="0" smtClean="0"/>
              <a:t> at </a:t>
            </a:r>
            <a:r>
              <a:rPr lang="en-US" sz="1200" b="0" u="none" strike="noStrike" kern="1200" dirty="0" smtClean="0">
                <a:solidFill>
                  <a:schemeClr val="tx1"/>
                </a:solidFill>
                <a:latin typeface="+mn-lt"/>
                <a:ea typeface="+mn-ea"/>
                <a:cs typeface="+mn-cs"/>
                <a:hlinkClick r:id="rId3"/>
              </a:rPr>
              <a:t>http://walmartstores.com/sustainability/9125.aspx</a:t>
            </a:r>
            <a:r>
              <a:rPr lang="en-US" b="0" dirty="0" smtClean="0"/>
              <a:t>.</a:t>
            </a:r>
          </a:p>
          <a:p>
            <a:endParaRPr lang="en-US" dirty="0" smtClean="0"/>
          </a:p>
          <a:p>
            <a:r>
              <a:rPr lang="en-US" dirty="0" smtClean="0"/>
              <a:t>Remove: Eliminate </a:t>
            </a:r>
            <a:r>
              <a:rPr lang="en-US" dirty="0" smtClean="0"/>
              <a:t>unnecessary </a:t>
            </a:r>
            <a:r>
              <a:rPr lang="en-US" dirty="0" smtClean="0"/>
              <a:t>packaging</a:t>
            </a:r>
            <a:r>
              <a:rPr lang="en-US" dirty="0" smtClean="0"/>
              <a:t>, boxes or layers,</a:t>
            </a:r>
            <a:r>
              <a:rPr lang="en-US" baseline="0" dirty="0" smtClean="0"/>
              <a:t> and harmful materials.</a:t>
            </a:r>
          </a:p>
          <a:p>
            <a:endParaRPr lang="en-US" baseline="0" dirty="0" smtClean="0"/>
          </a:p>
          <a:p>
            <a:r>
              <a:rPr lang="en-US" baseline="0" dirty="0" smtClean="0"/>
              <a:t>Reduce: “</a:t>
            </a:r>
            <a:r>
              <a:rPr lang="en-US" baseline="0" dirty="0" smtClean="0"/>
              <a:t>Right-size” packages, optimize material strength, and design packages appropriately for contents and merchandising requirements.</a:t>
            </a:r>
          </a:p>
          <a:p>
            <a:endParaRPr lang="en-US" baseline="0" dirty="0" smtClean="0"/>
          </a:p>
          <a:p>
            <a:r>
              <a:rPr lang="en-US" baseline="0" dirty="0" smtClean="0"/>
              <a:t>Reuse: </a:t>
            </a:r>
            <a:r>
              <a:rPr lang="en-US" baseline="0" dirty="0" err="1" smtClean="0"/>
              <a:t>Walmart</a:t>
            </a:r>
            <a:r>
              <a:rPr lang="en-US" baseline="0" dirty="0" smtClean="0"/>
              <a:t> </a:t>
            </a:r>
            <a:r>
              <a:rPr lang="en-US" baseline="0" dirty="0" smtClean="0"/>
              <a:t>has a goal that all transport packaging will be reused or recycled by 2011 through improved pallets and reusable plastic containers (RPCs</a:t>
            </a:r>
            <a:r>
              <a:rPr lang="en-US" baseline="0" dirty="0" smtClean="0"/>
              <a:t>).</a:t>
            </a:r>
            <a:endParaRPr lang="en-US" baseline="0" dirty="0" smtClean="0"/>
          </a:p>
          <a:p>
            <a:endParaRPr lang="en-US" baseline="0" dirty="0" smtClean="0"/>
          </a:p>
          <a:p>
            <a:r>
              <a:rPr lang="en-US" baseline="0" dirty="0" smtClean="0"/>
              <a:t>Renew (able</a:t>
            </a:r>
            <a:r>
              <a:rPr lang="en-US" baseline="0" dirty="0" smtClean="0"/>
              <a:t>): Use </a:t>
            </a:r>
            <a:r>
              <a:rPr lang="en-US" baseline="0" dirty="0" smtClean="0"/>
              <a:t>material made of renewable resources as measured using ASTM D6866, or select biodegradable materials that meet ASTM D6400 or ASTM </a:t>
            </a:r>
            <a:r>
              <a:rPr lang="en-US" baseline="0" dirty="0" smtClean="0"/>
              <a:t>D6868 standards.</a:t>
            </a:r>
            <a:endParaRPr lang="en-US" baseline="0" dirty="0" smtClean="0"/>
          </a:p>
          <a:p>
            <a:endParaRPr lang="en-US" baseline="0" dirty="0" smtClean="0"/>
          </a:p>
          <a:p>
            <a:r>
              <a:rPr lang="en-US" baseline="0" dirty="0" smtClean="0"/>
              <a:t>Recycle (able</a:t>
            </a:r>
            <a:r>
              <a:rPr lang="en-US" baseline="0" dirty="0" smtClean="0"/>
              <a:t>): Use </a:t>
            </a:r>
            <a:r>
              <a:rPr lang="en-US" baseline="0" dirty="0" smtClean="0"/>
              <a:t>materials of the highest recycled content without compromising quality, including post-consumer recycled material (PCR) where </a:t>
            </a:r>
            <a:r>
              <a:rPr lang="en-US" baseline="0" dirty="0" smtClean="0"/>
              <a:t>appropriate. Components </a:t>
            </a:r>
            <a:r>
              <a:rPr lang="en-US" baseline="0" dirty="0" smtClean="0"/>
              <a:t>should be chosen based on recycle-ability post-use, with a goal of increasing the municipal recycling rate to 35% by 2011.</a:t>
            </a:r>
          </a:p>
          <a:p>
            <a:endParaRPr lang="en-US" baseline="0" dirty="0" smtClean="0"/>
          </a:p>
          <a:p>
            <a:r>
              <a:rPr lang="en-US" baseline="0" dirty="0" smtClean="0"/>
              <a:t>Revenue: Achieve </a:t>
            </a:r>
            <a:r>
              <a:rPr lang="en-US" baseline="0" dirty="0" smtClean="0"/>
              <a:t>all principles at cost parity or cost savings, which requires a supply chain approach.</a:t>
            </a:r>
          </a:p>
          <a:p>
            <a:endParaRPr lang="en-US" baseline="0" dirty="0" smtClean="0"/>
          </a:p>
          <a:p>
            <a:r>
              <a:rPr lang="en-US" baseline="0" dirty="0" smtClean="0"/>
              <a:t>Read: Get </a:t>
            </a:r>
            <a:r>
              <a:rPr lang="en-US" baseline="0" dirty="0" smtClean="0"/>
              <a:t>educated on sustainability and how suppliers play a part.</a:t>
            </a:r>
          </a:p>
          <a:p>
            <a:endParaRPr lang="en-US" baseline="0" dirty="0" smtClean="0"/>
          </a:p>
          <a:p>
            <a:r>
              <a:rPr lang="en-US" baseline="0" dirty="0" smtClean="0"/>
              <a:t>“When </a:t>
            </a:r>
            <a:r>
              <a:rPr lang="en-US" baseline="0" dirty="0" smtClean="0"/>
              <a:t>Wal-Mart </a:t>
            </a:r>
            <a:r>
              <a:rPr lang="en-US" baseline="0" dirty="0" smtClean="0"/>
              <a:t>tells a supplier that it wants a change in packaging, that supplier will change all its packaging,” said David Willett, spokesman for The Sierra </a:t>
            </a:r>
            <a:r>
              <a:rPr lang="en-US" baseline="0" dirty="0" smtClean="0"/>
              <a:t>Club. “</a:t>
            </a:r>
            <a:r>
              <a:rPr lang="en-US" baseline="0" dirty="0" smtClean="0"/>
              <a:t>Wal-Mart has the potential to have a tremendous impact on America’s environmental </a:t>
            </a:r>
            <a:r>
              <a:rPr lang="en-US" baseline="0" dirty="0" smtClean="0"/>
              <a:t>footprint" The </a:t>
            </a:r>
            <a:r>
              <a:rPr lang="en-US" baseline="0" dirty="0" smtClean="0"/>
              <a:t>State, Dec. 8, 2008</a:t>
            </a:r>
          </a:p>
          <a:p>
            <a:r>
              <a:rPr lang="en-US" baseline="0" dirty="0" smtClean="0"/>
              <a:t>	</a:t>
            </a:r>
          </a:p>
          <a:p>
            <a:endParaRPr lang="en-US" baseline="0" dirty="0" smtClean="0"/>
          </a:p>
          <a:p>
            <a:r>
              <a:rPr lang="en-US" baseline="0" dirty="0" smtClean="0"/>
              <a:t>[ASTM D6866 is a method for </a:t>
            </a:r>
            <a:r>
              <a:rPr lang="en-US" baseline="0" dirty="0" err="1" smtClean="0"/>
              <a:t>Biobased</a:t>
            </a:r>
            <a:r>
              <a:rPr lang="en-US" baseline="0" dirty="0" smtClean="0"/>
              <a:t> content </a:t>
            </a:r>
            <a:r>
              <a:rPr lang="en-US" baseline="0" dirty="0" smtClean="0"/>
              <a:t>testing. </a:t>
            </a:r>
            <a:r>
              <a:rPr lang="en-US" b="0" baseline="0" dirty="0" smtClean="0">
                <a:solidFill>
                  <a:srgbClr val="0000FF"/>
                </a:solidFill>
              </a:rPr>
              <a:t>See</a:t>
            </a:r>
            <a:r>
              <a:rPr lang="en-US" b="0" baseline="0" dirty="0" smtClean="0">
                <a:solidFill>
                  <a:srgbClr val="0000FF"/>
                </a:solidFill>
              </a:rPr>
              <a:t>: </a:t>
            </a:r>
            <a:r>
              <a:rPr lang="en-US" sz="1200" b="0" kern="1200" dirty="0" smtClean="0">
                <a:solidFill>
                  <a:schemeClr val="tx1"/>
                </a:solidFill>
                <a:latin typeface="+mn-lt"/>
                <a:ea typeface="+mn-ea"/>
                <a:cs typeface="+mn-cs"/>
              </a:rPr>
              <a:t>http://www.betalabservices.com/ppc-biobased/astm-d6866.html?_kk=ASTM%20d6866&amp;_kt=dedf3e1e-e7a5-400b-8683-55fe5f9a6ac0&amp;gclid=CO7p1qH3gqYCFQYEbAode1wVZQ]</a:t>
            </a:r>
            <a:endParaRPr lang="en-US" b="0" baseline="0" dirty="0" smtClean="0"/>
          </a:p>
          <a:p>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4413C5-DEA7-47F2-ABA7-DAE66172F7E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following information was taken from the Sustainable Product Index: </a:t>
            </a:r>
            <a:r>
              <a:rPr lang="en-US" dirty="0" smtClean="0"/>
              <a:t>Fact Sheet. This </a:t>
            </a:r>
            <a:r>
              <a:rPr lang="en-US" dirty="0" smtClean="0"/>
              <a:t>PDF may be found at </a:t>
            </a:r>
            <a:r>
              <a:rPr lang="en-US" sz="1200" b="0" u="none" strike="noStrike" kern="1200" dirty="0" smtClean="0">
                <a:solidFill>
                  <a:schemeClr val="tx1"/>
                </a:solidFill>
                <a:latin typeface="+mn-lt"/>
                <a:ea typeface="+mn-ea"/>
                <a:cs typeface="+mn-cs"/>
                <a:hlinkClick r:id="rId3"/>
              </a:rPr>
              <a:t>http://walmartstores.com/sustainability/9292.aspx</a:t>
            </a:r>
            <a:r>
              <a:rPr lang="en-US" sz="1200" b="0" u="none" strike="noStrike" kern="1200" dirty="0" smtClean="0">
                <a:solidFill>
                  <a:schemeClr val="tx1"/>
                </a:solidFill>
                <a:latin typeface="+mn-lt"/>
                <a:ea typeface="+mn-ea"/>
                <a:cs typeface="+mn-cs"/>
              </a:rPr>
              <a:t>.</a:t>
            </a:r>
          </a:p>
          <a:p>
            <a:endParaRPr lang="en-US" sz="1200" b="1" u="none" strike="noStrike" kern="1200" dirty="0" smtClean="0">
              <a:solidFill>
                <a:schemeClr val="tx1"/>
              </a:solidFill>
              <a:latin typeface="+mn-lt"/>
              <a:ea typeface="+mn-ea"/>
              <a:cs typeface="+mn-cs"/>
            </a:endParaRPr>
          </a:p>
          <a:p>
            <a:r>
              <a:rPr lang="en-US" sz="1200" b="0" u="none" strike="noStrike" kern="1200" dirty="0" smtClean="0">
                <a:solidFill>
                  <a:schemeClr val="tx1"/>
                </a:solidFill>
                <a:latin typeface="+mn-lt"/>
                <a:ea typeface="+mn-ea"/>
                <a:cs typeface="+mn-cs"/>
              </a:rPr>
              <a:t>Supplier</a:t>
            </a:r>
            <a:r>
              <a:rPr lang="en-US" sz="1200" b="0" u="none" strike="noStrike" kern="1200" baseline="0" dirty="0" smtClean="0">
                <a:solidFill>
                  <a:schemeClr val="tx1"/>
                </a:solidFill>
                <a:latin typeface="+mn-lt"/>
                <a:ea typeface="+mn-ea"/>
                <a:cs typeface="+mn-cs"/>
              </a:rPr>
              <a:t> </a:t>
            </a:r>
            <a:r>
              <a:rPr lang="en-US" sz="1200" b="0" u="none" strike="noStrike" kern="1200" baseline="0" dirty="0" smtClean="0">
                <a:solidFill>
                  <a:schemeClr val="tx1"/>
                </a:solidFill>
                <a:latin typeface="+mn-lt"/>
                <a:ea typeface="+mn-ea"/>
                <a:cs typeface="+mn-cs"/>
              </a:rPr>
              <a:t>Assessment: Suppliers </a:t>
            </a:r>
            <a:r>
              <a:rPr lang="en-US" sz="1200" b="0" u="none" strike="noStrike" kern="1200" baseline="0" dirty="0" smtClean="0">
                <a:solidFill>
                  <a:schemeClr val="tx1"/>
                </a:solidFill>
                <a:latin typeface="+mn-lt"/>
                <a:ea typeface="+mn-ea"/>
                <a:cs typeface="+mn-cs"/>
              </a:rPr>
              <a:t>will be asked to complete a survey to evaluate their own company’s </a:t>
            </a:r>
            <a:r>
              <a:rPr lang="en-US" sz="1200" b="0" u="none" strike="noStrike" kern="1200" baseline="0" dirty="0" smtClean="0">
                <a:solidFill>
                  <a:schemeClr val="tx1"/>
                </a:solidFill>
                <a:latin typeface="+mn-lt"/>
                <a:ea typeface="+mn-ea"/>
                <a:cs typeface="+mn-cs"/>
              </a:rPr>
              <a:t>sustainability. The </a:t>
            </a:r>
            <a:r>
              <a:rPr lang="en-US" sz="1200" b="0" u="none" strike="noStrike" kern="1200" baseline="0" dirty="0" smtClean="0">
                <a:solidFill>
                  <a:schemeClr val="tx1"/>
                </a:solidFill>
                <a:latin typeface="+mn-lt"/>
                <a:ea typeface="+mn-ea"/>
                <a:cs typeface="+mn-cs"/>
              </a:rPr>
              <a:t>survey will cover </a:t>
            </a:r>
            <a:r>
              <a:rPr lang="en-US" sz="1200" b="0" u="none" strike="noStrike" kern="1200" baseline="0" dirty="0" smtClean="0">
                <a:solidFill>
                  <a:schemeClr val="tx1"/>
                </a:solidFill>
                <a:latin typeface="+mn-lt"/>
                <a:ea typeface="+mn-ea"/>
                <a:cs typeface="+mn-cs"/>
              </a:rPr>
              <a:t>four </a:t>
            </a:r>
            <a:r>
              <a:rPr lang="en-US" sz="1200" b="0" u="none" strike="noStrike" kern="1200" baseline="0" dirty="0" smtClean="0">
                <a:solidFill>
                  <a:schemeClr val="tx1"/>
                </a:solidFill>
                <a:latin typeface="+mn-lt"/>
                <a:ea typeface="+mn-ea"/>
                <a:cs typeface="+mn-cs"/>
              </a:rPr>
              <a:t>areas: </a:t>
            </a:r>
            <a:r>
              <a:rPr lang="en-US" sz="1200" b="0" u="none" strike="noStrike" kern="1200" baseline="0" dirty="0" smtClean="0">
                <a:solidFill>
                  <a:schemeClr val="tx1"/>
                </a:solidFill>
                <a:latin typeface="+mn-lt"/>
                <a:ea typeface="+mn-ea"/>
                <a:cs typeface="+mn-cs"/>
              </a:rPr>
              <a:t>energy </a:t>
            </a:r>
            <a:r>
              <a:rPr lang="en-US" sz="1200" b="0" u="none" strike="noStrike" kern="1200" baseline="0" dirty="0" smtClean="0">
                <a:solidFill>
                  <a:schemeClr val="tx1"/>
                </a:solidFill>
                <a:latin typeface="+mn-lt"/>
                <a:ea typeface="+mn-ea"/>
                <a:cs typeface="+mn-cs"/>
              </a:rPr>
              <a:t>and climate, natural resources, material efficiency, and people and </a:t>
            </a:r>
            <a:r>
              <a:rPr lang="en-US" sz="1200" b="0" u="none" strike="noStrike" kern="1200" baseline="0" dirty="0" smtClean="0">
                <a:solidFill>
                  <a:schemeClr val="tx1"/>
                </a:solidFill>
                <a:latin typeface="+mn-lt"/>
                <a:ea typeface="+mn-ea"/>
                <a:cs typeface="+mn-cs"/>
              </a:rPr>
              <a:t>community. The </a:t>
            </a:r>
            <a:r>
              <a:rPr lang="en-US" sz="1200" b="0" u="none" strike="noStrike" kern="1200" baseline="0" dirty="0" smtClean="0">
                <a:solidFill>
                  <a:schemeClr val="tx1"/>
                </a:solidFill>
                <a:latin typeface="+mn-lt"/>
                <a:ea typeface="+mn-ea"/>
                <a:cs typeface="+mn-cs"/>
              </a:rPr>
              <a:t>goal </a:t>
            </a:r>
            <a:r>
              <a:rPr lang="en-US" sz="1200" b="0" u="none" strike="noStrike" kern="1200" baseline="0" dirty="0" smtClean="0">
                <a:solidFill>
                  <a:schemeClr val="tx1"/>
                </a:solidFill>
                <a:latin typeface="+mn-lt"/>
                <a:ea typeface="+mn-ea"/>
                <a:cs typeface="+mn-cs"/>
              </a:rPr>
              <a:t>is </a:t>
            </a:r>
            <a:r>
              <a:rPr lang="en-US" sz="1200" b="0" u="none" strike="noStrike" kern="1200" baseline="0" dirty="0" smtClean="0">
                <a:solidFill>
                  <a:schemeClr val="tx1"/>
                </a:solidFill>
                <a:latin typeface="+mn-lt"/>
                <a:ea typeface="+mn-ea"/>
                <a:cs typeface="+mn-cs"/>
              </a:rPr>
              <a:t>to use the information as input </a:t>
            </a:r>
            <a:r>
              <a:rPr lang="en-US" sz="1200" b="0" u="none" strike="noStrike" kern="1200" baseline="0" dirty="0" smtClean="0">
                <a:solidFill>
                  <a:schemeClr val="tx1"/>
                </a:solidFill>
                <a:latin typeface="+mn-lt"/>
                <a:ea typeface="+mn-ea"/>
                <a:cs typeface="+mn-cs"/>
              </a:rPr>
              <a:t>in </a:t>
            </a:r>
            <a:r>
              <a:rPr lang="en-US" sz="1200" b="0" u="none" strike="noStrike" kern="1200" baseline="0" dirty="0" smtClean="0">
                <a:solidFill>
                  <a:schemeClr val="tx1"/>
                </a:solidFill>
                <a:latin typeface="+mn-lt"/>
                <a:ea typeface="+mn-ea"/>
                <a:cs typeface="+mn-cs"/>
              </a:rPr>
              <a:t>assessing the sustainability of both suppliers and products.</a:t>
            </a:r>
          </a:p>
          <a:p>
            <a:endParaRPr lang="en-US" sz="1200" b="0" u="none" strike="noStrike" kern="1200" baseline="0" dirty="0" smtClean="0">
              <a:solidFill>
                <a:schemeClr val="tx1"/>
              </a:solidFill>
              <a:latin typeface="+mn-lt"/>
              <a:ea typeface="+mn-ea"/>
              <a:cs typeface="+mn-cs"/>
            </a:endParaRPr>
          </a:p>
          <a:p>
            <a:r>
              <a:rPr lang="en-US" sz="1200" b="0" u="none" strike="noStrike" kern="1200" baseline="0" dirty="0" smtClean="0">
                <a:solidFill>
                  <a:schemeClr val="tx1"/>
                </a:solidFill>
                <a:latin typeface="+mn-lt"/>
                <a:ea typeface="+mn-ea"/>
                <a:cs typeface="+mn-cs"/>
              </a:rPr>
              <a:t>Lifecycle </a:t>
            </a:r>
            <a:r>
              <a:rPr lang="en-US" sz="1200" b="0" u="none" strike="noStrike" kern="1200" baseline="0" dirty="0" smtClean="0">
                <a:solidFill>
                  <a:schemeClr val="tx1"/>
                </a:solidFill>
                <a:latin typeface="+mn-lt"/>
                <a:ea typeface="+mn-ea"/>
                <a:cs typeface="+mn-cs"/>
              </a:rPr>
              <a:t>Analysis: A </a:t>
            </a:r>
            <a:r>
              <a:rPr lang="en-US" sz="1200" b="0" u="none" strike="noStrike" kern="1200" baseline="0" dirty="0" smtClean="0">
                <a:solidFill>
                  <a:schemeClr val="tx1"/>
                </a:solidFill>
                <a:latin typeface="+mn-lt"/>
                <a:ea typeface="+mn-ea"/>
                <a:cs typeface="+mn-cs"/>
              </a:rPr>
              <a:t>consortium of </a:t>
            </a:r>
            <a:r>
              <a:rPr lang="en-US" sz="1200" b="0" u="none" strike="noStrike" kern="1200" baseline="0" dirty="0" smtClean="0">
                <a:solidFill>
                  <a:schemeClr val="tx1"/>
                </a:solidFill>
                <a:latin typeface="+mn-lt"/>
                <a:ea typeface="+mn-ea"/>
                <a:cs typeface="+mn-cs"/>
              </a:rPr>
              <a:t>universities, </a:t>
            </a:r>
            <a:r>
              <a:rPr lang="en-US" sz="1200" b="0" u="none" strike="noStrike" kern="1200" baseline="0" dirty="0" smtClean="0">
                <a:solidFill>
                  <a:schemeClr val="tx1"/>
                </a:solidFill>
                <a:latin typeface="+mn-lt"/>
                <a:ea typeface="+mn-ea"/>
                <a:cs typeface="+mn-cs"/>
              </a:rPr>
              <a:t>suppliers, </a:t>
            </a:r>
            <a:r>
              <a:rPr lang="en-US" sz="1200" b="0" u="none" strike="noStrike" kern="1200" baseline="0" dirty="0" smtClean="0">
                <a:solidFill>
                  <a:schemeClr val="tx1"/>
                </a:solidFill>
                <a:latin typeface="+mn-lt"/>
                <a:ea typeface="+mn-ea"/>
                <a:cs typeface="+mn-cs"/>
              </a:rPr>
              <a:t>retailers,  NGOs, and </a:t>
            </a:r>
            <a:r>
              <a:rPr lang="en-US" sz="1200" b="0" u="none" strike="noStrike" kern="1200" baseline="0" dirty="0" smtClean="0">
                <a:solidFill>
                  <a:schemeClr val="tx1"/>
                </a:solidFill>
                <a:latin typeface="+mn-lt"/>
                <a:ea typeface="+mn-ea"/>
                <a:cs typeface="+mn-cs"/>
              </a:rPr>
              <a:t>government has been formed with the goal of developing a global database of information </a:t>
            </a:r>
            <a:r>
              <a:rPr lang="en-US" sz="1200" b="0" u="none" strike="noStrike" kern="1200" baseline="0" dirty="0" smtClean="0">
                <a:solidFill>
                  <a:schemeClr val="tx1"/>
                </a:solidFill>
                <a:latin typeface="+mn-lt"/>
                <a:ea typeface="+mn-ea"/>
                <a:cs typeface="+mn-cs"/>
              </a:rPr>
              <a:t>about the product life cycle </a:t>
            </a:r>
            <a:r>
              <a:rPr lang="en-US" sz="1200" b="0" u="none" strike="noStrike" kern="1200" baseline="0" dirty="0" smtClean="0">
                <a:solidFill>
                  <a:schemeClr val="tx1"/>
                </a:solidFill>
                <a:latin typeface="+mn-lt"/>
                <a:ea typeface="+mn-ea"/>
                <a:cs typeface="+mn-cs"/>
              </a:rPr>
              <a:t>from raw material to disposal.</a:t>
            </a:r>
          </a:p>
          <a:p>
            <a:endParaRPr lang="en-US" sz="1200" b="0" u="none" strike="noStrike" kern="1200" baseline="0" dirty="0" smtClean="0">
              <a:solidFill>
                <a:schemeClr val="tx1"/>
              </a:solidFill>
              <a:latin typeface="+mn-lt"/>
              <a:ea typeface="+mn-ea"/>
              <a:cs typeface="+mn-cs"/>
            </a:endParaRPr>
          </a:p>
          <a:p>
            <a:r>
              <a:rPr lang="en-US" sz="1200" b="0" u="none" strike="noStrike" kern="1200" baseline="0" dirty="0" smtClean="0">
                <a:solidFill>
                  <a:schemeClr val="tx1"/>
                </a:solidFill>
                <a:latin typeface="+mn-lt"/>
                <a:ea typeface="+mn-ea"/>
                <a:cs typeface="+mn-cs"/>
              </a:rPr>
              <a:t>Consumer </a:t>
            </a:r>
            <a:r>
              <a:rPr lang="en-US" sz="1200" b="0" u="none" strike="noStrike" kern="1200" baseline="0" dirty="0" smtClean="0">
                <a:solidFill>
                  <a:schemeClr val="tx1"/>
                </a:solidFill>
                <a:latin typeface="+mn-lt"/>
                <a:ea typeface="+mn-ea"/>
                <a:cs typeface="+mn-cs"/>
              </a:rPr>
              <a:t>Tool: Give </a:t>
            </a:r>
            <a:r>
              <a:rPr lang="en-US" sz="1200" b="0" u="none" strike="noStrike" kern="1200" baseline="0" dirty="0" smtClean="0">
                <a:solidFill>
                  <a:schemeClr val="tx1"/>
                </a:solidFill>
                <a:latin typeface="+mn-lt"/>
                <a:ea typeface="+mn-ea"/>
                <a:cs typeface="+mn-cs"/>
              </a:rPr>
              <a:t>customers product information that will allow them to make choices about sustainable </a:t>
            </a:r>
            <a:r>
              <a:rPr lang="en-US" sz="1200" b="0" u="none" strike="noStrike" kern="1200" baseline="0" dirty="0" smtClean="0">
                <a:solidFill>
                  <a:schemeClr val="tx1"/>
                </a:solidFill>
                <a:latin typeface="+mn-lt"/>
                <a:ea typeface="+mn-ea"/>
                <a:cs typeface="+mn-cs"/>
              </a:rPr>
              <a:t>consumption. Method </a:t>
            </a:r>
            <a:r>
              <a:rPr lang="en-US" sz="1200" b="0" u="none" strike="noStrike" kern="1200" baseline="0" dirty="0" smtClean="0">
                <a:solidFill>
                  <a:schemeClr val="tx1"/>
                </a:solidFill>
                <a:latin typeface="+mn-lt"/>
                <a:ea typeface="+mn-ea"/>
                <a:cs typeface="+mn-cs"/>
              </a:rPr>
              <a:t>of delivering this information is still in progress.</a:t>
            </a:r>
            <a:endParaRPr lang="en-US" b="0"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 of pilot </a:t>
            </a:r>
            <a:r>
              <a:rPr lang="en-US" dirty="0" smtClean="0"/>
              <a:t>programs: Taken </a:t>
            </a:r>
            <a:r>
              <a:rPr lang="en-US" dirty="0" smtClean="0"/>
              <a:t>from Greenhouse Gas</a:t>
            </a:r>
            <a:r>
              <a:rPr lang="en-US" baseline="0" dirty="0" smtClean="0"/>
              <a:t> Elimination Fact Sheet found </a:t>
            </a:r>
            <a:r>
              <a:rPr lang="en-US" baseline="0" dirty="0" smtClean="0"/>
              <a:t>at: </a:t>
            </a:r>
            <a:r>
              <a:rPr lang="en-US" sz="1200" b="0" u="none" strike="noStrike" kern="1200" dirty="0" smtClean="0">
                <a:solidFill>
                  <a:schemeClr val="tx1"/>
                </a:solidFill>
                <a:latin typeface="+mn-lt"/>
                <a:ea typeface="+mn-ea"/>
                <a:cs typeface="+mn-cs"/>
                <a:hlinkClick r:id="rId3"/>
              </a:rPr>
              <a:t>http</a:t>
            </a:r>
            <a:r>
              <a:rPr lang="en-US" sz="1200" b="0" u="none" strike="noStrike" kern="1200" dirty="0" smtClean="0">
                <a:solidFill>
                  <a:schemeClr val="tx1"/>
                </a:solidFill>
                <a:latin typeface="+mn-lt"/>
                <a:ea typeface="+mn-ea"/>
                <a:cs typeface="+mn-cs"/>
                <a:hlinkClick r:id="rId3"/>
              </a:rPr>
              <a:t>://</a:t>
            </a:r>
            <a:r>
              <a:rPr lang="en-US" sz="1200" b="0" u="none" strike="noStrike" kern="1200" dirty="0" smtClean="0">
                <a:solidFill>
                  <a:schemeClr val="tx1"/>
                </a:solidFill>
                <a:latin typeface="+mn-lt"/>
                <a:ea typeface="+mn-ea"/>
                <a:cs typeface="+mn-cs"/>
                <a:hlinkClick r:id="rId3"/>
              </a:rPr>
              <a:t>walmartstores.com/ViewResource.aspx?id=2311</a:t>
            </a:r>
            <a:r>
              <a:rPr lang="en-US" b="0" baseline="0" dirty="0" smtClean="0"/>
              <a:t>. </a:t>
            </a:r>
            <a:r>
              <a:rPr lang="en-US" baseline="0" dirty="0" smtClean="0"/>
              <a:t>You’ll </a:t>
            </a:r>
            <a:r>
              <a:rPr lang="en-US" baseline="0" dirty="0" smtClean="0"/>
              <a:t>need to download the fact sheet to see the details.</a:t>
            </a:r>
          </a:p>
          <a:p>
            <a:endParaRPr lang="en-US" baseline="0" dirty="0" smtClean="0"/>
          </a:p>
          <a:p>
            <a:r>
              <a:rPr lang="en-US" baseline="0" dirty="0" smtClean="0"/>
              <a:t>Six </a:t>
            </a:r>
            <a:r>
              <a:rPr lang="en-US" baseline="0" dirty="0" smtClean="0"/>
              <a:t>new </a:t>
            </a:r>
            <a:r>
              <a:rPr lang="en-US" baseline="0" dirty="0" err="1" smtClean="0"/>
              <a:t>Walmart</a:t>
            </a:r>
            <a:r>
              <a:rPr lang="en-US" baseline="0" dirty="0" smtClean="0"/>
              <a:t> </a:t>
            </a:r>
            <a:r>
              <a:rPr lang="en-US" baseline="0" dirty="0" smtClean="0"/>
              <a:t>Brazil </a:t>
            </a:r>
            <a:r>
              <a:rPr lang="en-US" baseline="0" dirty="0" smtClean="0"/>
              <a:t>stores </a:t>
            </a:r>
            <a:r>
              <a:rPr lang="en-US" baseline="0" dirty="0" smtClean="0"/>
              <a:t>are designed to produce 30% fewer GHG than previous </a:t>
            </a:r>
            <a:r>
              <a:rPr lang="en-US" baseline="0" dirty="0" smtClean="0"/>
              <a:t>stores. </a:t>
            </a:r>
            <a:endParaRPr lang="en-US" baseline="0" dirty="0" smtClean="0"/>
          </a:p>
          <a:p>
            <a:endParaRPr lang="en-US" baseline="0" dirty="0" smtClean="0"/>
          </a:p>
          <a:p>
            <a:r>
              <a:rPr lang="en-US" baseline="0" dirty="0" smtClean="0"/>
              <a:t>One new </a:t>
            </a:r>
            <a:r>
              <a:rPr lang="en-US" baseline="0" dirty="0" smtClean="0"/>
              <a:t>store in Beijing </a:t>
            </a:r>
            <a:r>
              <a:rPr lang="en-US" baseline="0" dirty="0" smtClean="0"/>
              <a:t>uses </a:t>
            </a:r>
            <a:r>
              <a:rPr lang="en-US" baseline="0" dirty="0" smtClean="0"/>
              <a:t>35% less energy and 68% less water than the 2005 baseline store.</a:t>
            </a:r>
          </a:p>
          <a:p>
            <a:endParaRPr lang="en-US" baseline="0" dirty="0" smtClean="0"/>
          </a:p>
          <a:p>
            <a:r>
              <a:rPr lang="en-US" baseline="0" dirty="0" smtClean="0"/>
              <a:t>28,000 metric </a:t>
            </a:r>
            <a:r>
              <a:rPr lang="en-US" baseline="0" dirty="0" smtClean="0"/>
              <a:t>tons </a:t>
            </a:r>
            <a:r>
              <a:rPr lang="en-US" baseline="0" dirty="0" smtClean="0"/>
              <a:t>of GHG eliminated by </a:t>
            </a:r>
            <a:r>
              <a:rPr lang="en-US" baseline="0" dirty="0" err="1" smtClean="0"/>
              <a:t>Walmart</a:t>
            </a:r>
            <a:r>
              <a:rPr lang="en-US" baseline="0" dirty="0" smtClean="0"/>
              <a:t> </a:t>
            </a:r>
            <a:r>
              <a:rPr lang="en-US" baseline="0" dirty="0" smtClean="0"/>
              <a:t>DVD supplier in </a:t>
            </a:r>
            <a:r>
              <a:rPr lang="en-US" baseline="0" dirty="0" smtClean="0"/>
              <a:t>2009. </a:t>
            </a:r>
            <a:endParaRPr lang="en-US" baseline="0" dirty="0" smtClean="0"/>
          </a:p>
          <a:p>
            <a:endParaRPr lang="en-US" baseline="0" dirty="0" smtClean="0"/>
          </a:p>
          <a:p>
            <a:r>
              <a:rPr lang="en-US" baseline="0" dirty="0" smtClean="0"/>
              <a:t>Plans have been announced to build a sustainable DC in Canada.</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Thank you to invaluable assistance of Evelyn Jamison and Yi Sun, MBA students at Anderson School of Management, University of New </a:t>
            </a:r>
            <a:r>
              <a:rPr lang="en-US" baseline="0" dirty="0" smtClean="0"/>
              <a:t>Mexico. They </a:t>
            </a:r>
            <a:r>
              <a:rPr lang="en-US" baseline="0" dirty="0" smtClean="0"/>
              <a:t>gathered the following information about reverse supply chains. </a:t>
            </a:r>
          </a:p>
          <a:p>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a:t>
            </a:r>
            <a:r>
              <a:rPr lang="en-US" sz="1200" b="0" kern="1200" dirty="0" err="1" smtClean="0">
                <a:solidFill>
                  <a:schemeClr val="tx1"/>
                </a:solidFill>
                <a:latin typeface="+mn-lt"/>
                <a:ea typeface="+mn-ea"/>
                <a:cs typeface="+mn-cs"/>
              </a:rPr>
              <a:t>Tibben-Lembke</a:t>
            </a:r>
            <a:r>
              <a:rPr lang="en-US" sz="1200" b="0" kern="1200" dirty="0" smtClean="0">
                <a:solidFill>
                  <a:schemeClr val="tx1"/>
                </a:solidFill>
                <a:latin typeface="+mn-lt"/>
                <a:ea typeface="+mn-ea"/>
                <a:cs typeface="+mn-cs"/>
              </a:rPr>
              <a:t>, R. S., &amp; Rogers, D. S. (2002). Differences between forward and reverse logistics in a retail environment. </a:t>
            </a:r>
            <a:r>
              <a:rPr lang="en-US" sz="1200" b="0" i="1" kern="1200" dirty="0" smtClean="0">
                <a:solidFill>
                  <a:schemeClr val="tx1"/>
                </a:solidFill>
                <a:latin typeface="+mn-lt"/>
                <a:ea typeface="+mn-ea"/>
                <a:cs typeface="+mn-cs"/>
              </a:rPr>
              <a:t>Supply Chain Management: An International Journal, 7</a:t>
            </a:r>
            <a:r>
              <a:rPr lang="en-US" sz="1200" b="0" kern="1200" dirty="0" smtClean="0">
                <a:solidFill>
                  <a:schemeClr val="tx1"/>
                </a:solidFill>
                <a:latin typeface="+mn-lt"/>
                <a:ea typeface="+mn-ea"/>
                <a:cs typeface="+mn-cs"/>
              </a:rPr>
              <a:t>(5), pp.271 - 282.</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Planning: </a:t>
            </a:r>
            <a:r>
              <a:rPr lang="en-US" sz="1200" kern="1200" baseline="0" dirty="0" smtClean="0">
                <a:solidFill>
                  <a:schemeClr val="tx1"/>
                </a:solidFill>
                <a:latin typeface="+mn-lt"/>
                <a:ea typeface="+mn-ea"/>
                <a:cs typeface="+mn-cs"/>
              </a:rPr>
              <a:t>For </a:t>
            </a:r>
            <a:r>
              <a:rPr lang="en-US" sz="1200" kern="1200" baseline="0" dirty="0" smtClean="0">
                <a:solidFill>
                  <a:schemeClr val="tx1"/>
                </a:solidFill>
                <a:latin typeface="+mn-lt"/>
                <a:ea typeface="+mn-ea"/>
                <a:cs typeface="+mn-cs"/>
              </a:rPr>
              <a:t>reverse supply chains, the customer initiates the return </a:t>
            </a:r>
            <a:r>
              <a:rPr lang="en-US" sz="1200" kern="1200" baseline="0" dirty="0" smtClean="0">
                <a:solidFill>
                  <a:schemeClr val="tx1"/>
                </a:solidFill>
                <a:latin typeface="+mn-lt"/>
                <a:ea typeface="+mn-ea"/>
                <a:cs typeface="+mn-cs"/>
              </a:rPr>
              <a:t>process. While </a:t>
            </a:r>
            <a:r>
              <a:rPr lang="en-US" sz="1200" kern="1200" baseline="0" dirty="0" smtClean="0">
                <a:solidFill>
                  <a:schemeClr val="tx1"/>
                </a:solidFill>
                <a:latin typeface="+mn-lt"/>
                <a:ea typeface="+mn-ea"/>
                <a:cs typeface="+mn-cs"/>
              </a:rPr>
              <a:t>companies may be able to predict when some products are returned (for example, after Christmas or for product </a:t>
            </a:r>
            <a:r>
              <a:rPr lang="en-US" sz="1200" kern="1200" baseline="0" dirty="0" smtClean="0">
                <a:solidFill>
                  <a:schemeClr val="tx1"/>
                </a:solidFill>
                <a:latin typeface="+mn-lt"/>
                <a:ea typeface="+mn-ea"/>
                <a:cs typeface="+mn-cs"/>
              </a:rPr>
              <a:t>recalls), it </a:t>
            </a:r>
            <a:r>
              <a:rPr lang="en-US" sz="1200" kern="1200" baseline="0" dirty="0" smtClean="0">
                <a:solidFill>
                  <a:schemeClr val="tx1"/>
                </a:solidFill>
                <a:latin typeface="+mn-lt"/>
                <a:ea typeface="+mn-ea"/>
                <a:cs typeface="+mn-cs"/>
              </a:rPr>
              <a:t>generally is difficult to plan for when and how much product must flow in reverse.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Location: </a:t>
            </a:r>
            <a:r>
              <a:rPr lang="en-US" sz="1200" kern="1200" baseline="0" dirty="0" smtClean="0">
                <a:solidFill>
                  <a:schemeClr val="tx1"/>
                </a:solidFill>
                <a:latin typeface="+mn-lt"/>
                <a:ea typeface="+mn-ea"/>
                <a:cs typeface="+mn-cs"/>
              </a:rPr>
              <a:t>Collection </a:t>
            </a:r>
            <a:r>
              <a:rPr lang="en-US" sz="1200" kern="1200" baseline="0" dirty="0" smtClean="0">
                <a:solidFill>
                  <a:schemeClr val="tx1"/>
                </a:solidFill>
                <a:latin typeface="+mn-lt"/>
                <a:ea typeface="+mn-ea"/>
                <a:cs typeface="+mn-cs"/>
              </a:rPr>
              <a:t>points and how products are transported back in the supply chain may be difficult to </a:t>
            </a:r>
            <a:r>
              <a:rPr lang="en-US" sz="1200" kern="1200" baseline="0" dirty="0" smtClean="0">
                <a:solidFill>
                  <a:schemeClr val="tx1"/>
                </a:solidFill>
                <a:latin typeface="+mn-lt"/>
                <a:ea typeface="+mn-ea"/>
                <a:cs typeface="+mn-cs"/>
              </a:rPr>
              <a:t>determine. It is </a:t>
            </a:r>
            <a:r>
              <a:rPr lang="en-US" sz="1200" kern="1200" baseline="0" dirty="0" smtClean="0">
                <a:solidFill>
                  <a:schemeClr val="tx1"/>
                </a:solidFill>
                <a:latin typeface="+mn-lt"/>
                <a:ea typeface="+mn-ea"/>
                <a:cs typeface="+mn-cs"/>
              </a:rPr>
              <a:t>difficult to plan size and timing of shipments because of reactive nature of reverse supply chain.</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Costs: Costs </a:t>
            </a:r>
            <a:r>
              <a:rPr lang="en-US" sz="1200" kern="1200" baseline="0" dirty="0" smtClean="0">
                <a:solidFill>
                  <a:schemeClr val="tx1"/>
                </a:solidFill>
                <a:latin typeface="+mn-lt"/>
                <a:ea typeface="+mn-ea"/>
                <a:cs typeface="+mn-cs"/>
              </a:rPr>
              <a:t>are hard to define because the reverse process isn’t </a:t>
            </a:r>
            <a:r>
              <a:rPr lang="en-US" sz="1200" kern="1200" baseline="0" dirty="0" smtClean="0">
                <a:solidFill>
                  <a:schemeClr val="tx1"/>
                </a:solidFill>
                <a:latin typeface="+mn-lt"/>
                <a:ea typeface="+mn-ea"/>
                <a:cs typeface="+mn-cs"/>
              </a:rPr>
              <a:t>standardized. It </a:t>
            </a:r>
            <a:r>
              <a:rPr lang="en-US" sz="1200" kern="1200" baseline="0" dirty="0" smtClean="0">
                <a:solidFill>
                  <a:schemeClr val="tx1"/>
                </a:solidFill>
                <a:latin typeface="+mn-lt"/>
                <a:ea typeface="+mn-ea"/>
                <a:cs typeface="+mn-cs"/>
              </a:rPr>
              <a:t>is difficult to predict the costs of collecting, handling, refurbishing, repackaging, recycling </a:t>
            </a:r>
            <a:r>
              <a:rPr lang="en-US" sz="1200" kern="1200" baseline="0" dirty="0" smtClean="0">
                <a:solidFill>
                  <a:schemeClr val="tx1"/>
                </a:solidFill>
                <a:latin typeface="+mn-lt"/>
                <a:ea typeface="+mn-ea"/>
                <a:cs typeface="+mn-cs"/>
              </a:rPr>
              <a:t>,or </a:t>
            </a:r>
            <a:r>
              <a:rPr lang="en-US" sz="1200" kern="1200" baseline="0" dirty="0" smtClean="0">
                <a:solidFill>
                  <a:schemeClr val="tx1"/>
                </a:solidFill>
                <a:latin typeface="+mn-lt"/>
                <a:ea typeface="+mn-ea"/>
                <a:cs typeface="+mn-cs"/>
              </a:rPr>
              <a:t>other </a:t>
            </a:r>
            <a:r>
              <a:rPr lang="en-US" sz="1200" kern="1200" baseline="0" dirty="0" smtClean="0">
                <a:solidFill>
                  <a:schemeClr val="tx1"/>
                </a:solidFill>
                <a:latin typeface="+mn-lt"/>
                <a:ea typeface="+mn-ea"/>
                <a:cs typeface="+mn-cs"/>
              </a:rPr>
              <a:t>disposal methods. In </a:t>
            </a:r>
            <a:r>
              <a:rPr lang="en-US" sz="1200" kern="1200" baseline="0" dirty="0" smtClean="0">
                <a:solidFill>
                  <a:schemeClr val="tx1"/>
                </a:solidFill>
                <a:latin typeface="+mn-lt"/>
                <a:ea typeface="+mn-ea"/>
                <a:cs typeface="+mn-cs"/>
              </a:rPr>
              <a:t>addition, the benefits of doing this are not clearly </a:t>
            </a:r>
            <a:r>
              <a:rPr lang="en-US" sz="1200" kern="1200" baseline="0" dirty="0" smtClean="0">
                <a:solidFill>
                  <a:schemeClr val="tx1"/>
                </a:solidFill>
                <a:latin typeface="+mn-lt"/>
                <a:ea typeface="+mn-ea"/>
                <a:cs typeface="+mn-cs"/>
              </a:rPr>
              <a:t>identifiable, </a:t>
            </a:r>
            <a:r>
              <a:rPr lang="en-US" sz="1200" kern="1200" baseline="0" dirty="0" smtClean="0">
                <a:solidFill>
                  <a:schemeClr val="tx1"/>
                </a:solidFill>
                <a:latin typeface="+mn-lt"/>
                <a:ea typeface="+mn-ea"/>
                <a:cs typeface="+mn-cs"/>
              </a:rPr>
              <a:t>making it difficult to justify the costs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Visibility: Products </a:t>
            </a:r>
            <a:r>
              <a:rPr lang="en-US" sz="1200" kern="1200" baseline="0" dirty="0" smtClean="0">
                <a:solidFill>
                  <a:schemeClr val="tx1"/>
                </a:solidFill>
                <a:latin typeface="+mn-lt"/>
                <a:ea typeface="+mn-ea"/>
                <a:cs typeface="+mn-cs"/>
              </a:rPr>
              <a:t>not well tracked, technological infrastructure is often lacking</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228600" indent="-228600">
              <a:buAutoNum type="arabicParenR"/>
            </a:pPr>
            <a:r>
              <a:rPr lang="en-US" dirty="0" smtClean="0"/>
              <a:t>Economic: reuse</a:t>
            </a:r>
            <a:r>
              <a:rPr lang="en-US" baseline="0" dirty="0" smtClean="0"/>
              <a:t> </a:t>
            </a:r>
            <a:r>
              <a:rPr lang="en-US" baseline="0" dirty="0" smtClean="0"/>
              <a:t>of product components/materials; </a:t>
            </a:r>
            <a:r>
              <a:rPr lang="en-US" b="0" baseline="0" dirty="0" smtClean="0"/>
              <a:t>continuous improvement—better understand best practices, information gathering of how well product holds or fix defects for future products; increase customer satisfaction, which drives </a:t>
            </a:r>
            <a:r>
              <a:rPr lang="en-US" b="0" baseline="0" dirty="0" smtClean="0"/>
              <a:t>sales. See</a:t>
            </a:r>
            <a:r>
              <a:rPr lang="en-US" b="0" baseline="0" dirty="0" smtClean="0"/>
              <a:t>: </a:t>
            </a:r>
            <a:r>
              <a:rPr lang="en-US" sz="1200" b="0" kern="1200" dirty="0" smtClean="0">
                <a:solidFill>
                  <a:schemeClr val="tx1"/>
                </a:solidFill>
                <a:latin typeface="+mn-lt"/>
                <a:ea typeface="+mn-ea"/>
                <a:cs typeface="+mn-cs"/>
              </a:rPr>
              <a:t>Fleischmann, M., van </a:t>
            </a:r>
            <a:r>
              <a:rPr lang="en-US" sz="1200" b="0" kern="1200" dirty="0" err="1" smtClean="0">
                <a:solidFill>
                  <a:schemeClr val="tx1"/>
                </a:solidFill>
                <a:latin typeface="+mn-lt"/>
                <a:ea typeface="+mn-ea"/>
                <a:cs typeface="+mn-cs"/>
              </a:rPr>
              <a:t>Nunen</a:t>
            </a:r>
            <a:r>
              <a:rPr lang="en-US" sz="1200" b="0" kern="1200" dirty="0" smtClean="0">
                <a:solidFill>
                  <a:schemeClr val="tx1"/>
                </a:solidFill>
                <a:latin typeface="+mn-lt"/>
                <a:ea typeface="+mn-ea"/>
                <a:cs typeface="+mn-cs"/>
              </a:rPr>
              <a:t>, J., Grave, B., &amp; </a:t>
            </a:r>
            <a:r>
              <a:rPr lang="en-US" sz="1200" b="0" kern="1200" dirty="0" err="1" smtClean="0">
                <a:solidFill>
                  <a:schemeClr val="tx1"/>
                </a:solidFill>
                <a:latin typeface="+mn-lt"/>
                <a:ea typeface="+mn-ea"/>
                <a:cs typeface="+mn-cs"/>
              </a:rPr>
              <a:t>Gapp</a:t>
            </a:r>
            <a:r>
              <a:rPr lang="en-US" sz="1200" b="0" kern="1200" dirty="0" smtClean="0">
                <a:solidFill>
                  <a:schemeClr val="tx1"/>
                </a:solidFill>
                <a:latin typeface="+mn-lt"/>
                <a:ea typeface="+mn-ea"/>
                <a:cs typeface="+mn-cs"/>
              </a:rPr>
              <a:t>, R. 2005. Reverse </a:t>
            </a:r>
            <a:r>
              <a:rPr lang="en-US" sz="1200" b="0" kern="1200" dirty="0" smtClean="0">
                <a:solidFill>
                  <a:schemeClr val="tx1"/>
                </a:solidFill>
                <a:latin typeface="+mn-lt"/>
                <a:ea typeface="+mn-ea"/>
                <a:cs typeface="+mn-cs"/>
              </a:rPr>
              <a:t>Logistics—Capturing </a:t>
            </a:r>
            <a:r>
              <a:rPr lang="en-US" sz="1200" b="0" kern="1200" dirty="0" smtClean="0">
                <a:solidFill>
                  <a:schemeClr val="tx1"/>
                </a:solidFill>
                <a:latin typeface="+mn-lt"/>
                <a:ea typeface="+mn-ea"/>
                <a:cs typeface="+mn-cs"/>
              </a:rPr>
              <a:t>Value in the Extended Supply Chain. </a:t>
            </a:r>
            <a:r>
              <a:rPr lang="en-US" sz="1200" b="0" i="1" kern="1200" dirty="0" smtClean="0">
                <a:solidFill>
                  <a:schemeClr val="tx1"/>
                </a:solidFill>
                <a:latin typeface="+mn-lt"/>
                <a:ea typeface="+mn-ea"/>
                <a:cs typeface="+mn-cs"/>
              </a:rPr>
              <a:t>Supply Chain Management on Demand</a:t>
            </a:r>
            <a:r>
              <a:rPr lang="en-US" sz="1200" b="0" kern="1200" dirty="0" smtClean="0">
                <a:solidFill>
                  <a:schemeClr val="tx1"/>
                </a:solidFill>
                <a:latin typeface="+mn-lt"/>
                <a:ea typeface="+mn-ea"/>
                <a:cs typeface="+mn-cs"/>
              </a:rPr>
              <a:t>, 167-186.</a:t>
            </a:r>
          </a:p>
          <a:p>
            <a:pPr marL="228600" indent="-228600">
              <a:buAutoNum type="arabicParenR"/>
            </a:pPr>
            <a:endParaRPr lang="en-US" b="0"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0" baseline="0" dirty="0" smtClean="0"/>
              <a:t>Ethical: Customer </a:t>
            </a:r>
            <a:r>
              <a:rPr lang="en-US" b="0" baseline="0" dirty="0" smtClean="0"/>
              <a:t>safety and satisfaction; many products are hazardous to </a:t>
            </a:r>
            <a:r>
              <a:rPr lang="en-US" b="0" baseline="0" dirty="0" smtClean="0"/>
              <a:t>dispose of. Example: </a:t>
            </a:r>
            <a:r>
              <a:rPr lang="en-US" b="0" baseline="0" dirty="0" smtClean="0"/>
              <a:t>Starting lighting and ignition (SLI) batteries found in </a:t>
            </a:r>
            <a:r>
              <a:rPr lang="en-US" b="0" baseline="0" dirty="0" smtClean="0"/>
              <a:t>cars </a:t>
            </a:r>
            <a:r>
              <a:rPr lang="en-US" b="0" baseline="0" dirty="0" smtClean="0"/>
              <a:t>have </a:t>
            </a:r>
            <a:r>
              <a:rPr lang="en-US" b="0" baseline="0" dirty="0" smtClean="0"/>
              <a:t>lead acid </a:t>
            </a:r>
            <a:r>
              <a:rPr lang="en-US" b="0" baseline="0" dirty="0" smtClean="0"/>
              <a:t>and can contaminate environment, animals, </a:t>
            </a:r>
            <a:r>
              <a:rPr lang="en-US" b="0" baseline="0" dirty="0" smtClean="0"/>
              <a:t>people. Also,</a:t>
            </a:r>
            <a:r>
              <a:rPr lang="en-US" b="0" dirty="0" smtClean="0"/>
              <a:t> </a:t>
            </a:r>
            <a:r>
              <a:rPr lang="en-US" b="0" baseline="0" dirty="0" smtClean="0"/>
              <a:t>product </a:t>
            </a:r>
            <a:r>
              <a:rPr lang="en-US" b="0" baseline="0" dirty="0" smtClean="0"/>
              <a:t>recalls must be taken out of consumer market quickly to protect customers; satisfy customer demand—right place, right price, right quality through JIT and post-sale/repair </a:t>
            </a:r>
            <a:r>
              <a:rPr lang="en-US" b="0" baseline="0" dirty="0" smtClean="0"/>
              <a:t>services. See</a:t>
            </a:r>
            <a:r>
              <a:rPr lang="en-US" b="0" baseline="0" dirty="0" smtClean="0"/>
              <a:t>: </a:t>
            </a:r>
            <a:r>
              <a:rPr lang="en-US" sz="1200" b="0" kern="1200" dirty="0" err="1" smtClean="0">
                <a:solidFill>
                  <a:schemeClr val="tx1"/>
                </a:solidFill>
                <a:latin typeface="+mn-lt"/>
                <a:ea typeface="+mn-ea"/>
                <a:cs typeface="+mn-cs"/>
              </a:rPr>
              <a:t>Tsoulfas</a:t>
            </a:r>
            <a:r>
              <a:rPr lang="en-US" sz="1200" b="0" kern="1200" dirty="0" smtClean="0">
                <a:solidFill>
                  <a:schemeClr val="tx1"/>
                </a:solidFill>
                <a:latin typeface="+mn-lt"/>
                <a:ea typeface="+mn-ea"/>
                <a:cs typeface="+mn-cs"/>
              </a:rPr>
              <a:t>, G. T., </a:t>
            </a:r>
            <a:r>
              <a:rPr lang="en-US" sz="1200" b="0" kern="1200" dirty="0" err="1" smtClean="0">
                <a:solidFill>
                  <a:schemeClr val="tx1"/>
                </a:solidFill>
                <a:latin typeface="+mn-lt"/>
                <a:ea typeface="+mn-ea"/>
                <a:cs typeface="+mn-cs"/>
              </a:rPr>
              <a:t>Pappis</a:t>
            </a:r>
            <a:r>
              <a:rPr lang="en-US" sz="1200" b="0" kern="1200" dirty="0" smtClean="0">
                <a:solidFill>
                  <a:schemeClr val="tx1"/>
                </a:solidFill>
                <a:latin typeface="+mn-lt"/>
                <a:ea typeface="+mn-ea"/>
                <a:cs typeface="+mn-cs"/>
              </a:rPr>
              <a:t>, C. P., &amp; </a:t>
            </a:r>
            <a:r>
              <a:rPr lang="en-US" sz="1200" b="0" kern="1200" dirty="0" err="1" smtClean="0">
                <a:solidFill>
                  <a:schemeClr val="tx1"/>
                </a:solidFill>
                <a:latin typeface="+mn-lt"/>
                <a:ea typeface="+mn-ea"/>
                <a:cs typeface="+mn-cs"/>
              </a:rPr>
              <a:t>Minner</a:t>
            </a:r>
            <a:r>
              <a:rPr lang="en-US" sz="1200" b="0" kern="1200" dirty="0" smtClean="0">
                <a:solidFill>
                  <a:schemeClr val="tx1"/>
                </a:solidFill>
                <a:latin typeface="+mn-lt"/>
                <a:ea typeface="+mn-ea"/>
                <a:cs typeface="+mn-cs"/>
              </a:rPr>
              <a:t>, S. 2002. An environmental analysis of the reverse supply chain of SLI batteries. </a:t>
            </a:r>
            <a:r>
              <a:rPr lang="en-US" sz="1200" b="0" i="1" kern="1200" dirty="0" smtClean="0">
                <a:solidFill>
                  <a:schemeClr val="tx1"/>
                </a:solidFill>
                <a:latin typeface="+mn-lt"/>
                <a:ea typeface="+mn-ea"/>
                <a:cs typeface="+mn-cs"/>
              </a:rPr>
              <a:t>Resources, Conservation and Recycling 36</a:t>
            </a:r>
            <a:r>
              <a:rPr lang="en-US" sz="1200" b="0" kern="1200" dirty="0" smtClean="0">
                <a:solidFill>
                  <a:schemeClr val="tx1"/>
                </a:solidFill>
                <a:latin typeface="+mn-lt"/>
                <a:ea typeface="+mn-ea"/>
                <a:cs typeface="+mn-cs"/>
              </a:rPr>
              <a:t>, 135-154.</a:t>
            </a:r>
          </a:p>
          <a:p>
            <a:pPr marL="228600" indent="-228600">
              <a:buAutoNum type="arabicParenR"/>
            </a:pPr>
            <a:endParaRPr lang="en-US" baseline="0" dirty="0" smtClean="0"/>
          </a:p>
          <a:p>
            <a:pPr marL="228600" indent="-228600">
              <a:buAutoNum type="arabicParenR"/>
            </a:pPr>
            <a:r>
              <a:rPr lang="en-US" baseline="0" dirty="0" smtClean="0"/>
              <a:t>Environmental: </a:t>
            </a:r>
            <a:r>
              <a:rPr lang="en-US" baseline="0" dirty="0" smtClean="0"/>
              <a:t>previously </a:t>
            </a:r>
            <a:r>
              <a:rPr lang="en-US" baseline="0" dirty="0" smtClean="0"/>
              <a:t>mentioned with customer safety, need to protect environment from hazardous </a:t>
            </a:r>
            <a:r>
              <a:rPr lang="en-US" baseline="0" dirty="0" smtClean="0"/>
              <a:t>wastes. Usually </a:t>
            </a:r>
            <a:r>
              <a:rPr lang="en-US" baseline="0" dirty="0" smtClean="0"/>
              <a:t>a financial burden to company, but corporate social responsibility far outweighs costs. </a:t>
            </a:r>
          </a:p>
          <a:p>
            <a:pPr marL="228600" indent="-228600">
              <a:buAutoNum type="arabicParenR"/>
            </a:pPr>
            <a:endParaRPr lang="en-US" baseline="0" dirty="0" smtClean="0"/>
          </a:p>
          <a:p>
            <a:pPr marL="228600" indent="-228600">
              <a:buAutoNum type="arabicParenR"/>
            </a:pPr>
            <a:r>
              <a:rPr lang="en-US" baseline="0" dirty="0" smtClean="0"/>
              <a:t>Legal: </a:t>
            </a:r>
            <a:r>
              <a:rPr lang="en-US" baseline="0" dirty="0" smtClean="0"/>
              <a:t>since </a:t>
            </a:r>
            <a:r>
              <a:rPr lang="en-US" baseline="0" dirty="0" smtClean="0"/>
              <a:t>many companies are competing on global level, need to understand the rules and regulations within other </a:t>
            </a:r>
            <a:r>
              <a:rPr lang="en-US" baseline="0" dirty="0" smtClean="0"/>
              <a:t>countries. 2002—European </a:t>
            </a:r>
            <a:r>
              <a:rPr lang="en-US" baseline="0" dirty="0" smtClean="0"/>
              <a:t>Union established Waste and </a:t>
            </a:r>
            <a:r>
              <a:rPr lang="en-US" baseline="0" dirty="0" smtClean="0"/>
              <a:t>Electrical </a:t>
            </a:r>
            <a:r>
              <a:rPr lang="en-US" baseline="0" dirty="0" smtClean="0"/>
              <a:t>and </a:t>
            </a:r>
            <a:r>
              <a:rPr lang="en-US" baseline="0" dirty="0" smtClean="0"/>
              <a:t>Electronic Equipment Act </a:t>
            </a:r>
            <a:r>
              <a:rPr lang="en-US" baseline="0" dirty="0" smtClean="0"/>
              <a:t>(WEEE)—places responsibility on producer to facilitate repair, possible upgrading, reuse, disassembly, and </a:t>
            </a:r>
            <a:r>
              <a:rPr lang="en-US" baseline="0" dirty="0" smtClean="0"/>
              <a:t>recycling. 2007—South </a:t>
            </a:r>
            <a:r>
              <a:rPr lang="en-US" baseline="0" dirty="0" smtClean="0"/>
              <a:t>Korea followed suit by holding producers responsible for use of resources. Note that </a:t>
            </a:r>
            <a:r>
              <a:rPr lang="en-US" baseline="0" dirty="0" smtClean="0"/>
              <a:t>U.S. </a:t>
            </a:r>
            <a:r>
              <a:rPr lang="en-US" baseline="0" dirty="0" smtClean="0"/>
              <a:t>has not progressed as far.</a:t>
            </a:r>
          </a:p>
          <a:p>
            <a:endParaRPr lang="en-US" dirty="0"/>
          </a:p>
        </p:txBody>
      </p:sp>
      <p:sp>
        <p:nvSpPr>
          <p:cNvPr id="4" name="Slide Number Placeholder 3"/>
          <p:cNvSpPr>
            <a:spLocks noGrp="1"/>
          </p:cNvSpPr>
          <p:nvPr>
            <p:ph type="sldNum" sz="quarter" idx="10"/>
          </p:nvPr>
        </p:nvSpPr>
        <p:spPr/>
        <p:txBody>
          <a:bodyPr/>
          <a:lstStyle/>
          <a:p>
            <a:fld id="{702B8C05-8126-4E5E-AB97-861D1A2E6183}" type="slidenum">
              <a:rPr lang="en-US" smtClean="0"/>
              <a:pPr/>
              <a:t>19</a:t>
            </a:fld>
            <a:endParaRPr lang="en-US"/>
          </a:p>
        </p:txBody>
      </p:sp>
    </p:spTree>
    <p:extLst>
      <p:ext uri="{BB962C8B-B14F-4D97-AF65-F5344CB8AC3E}">
        <p14:creationId xmlns="" xmlns:p14="http://schemas.microsoft.com/office/powerpoint/2010/main" val="3045626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concept of the triple bottom line is introduced later in this presentation. Note that </a:t>
            </a:r>
            <a:r>
              <a:rPr lang="en-US" baseline="0" dirty="0" err="1" smtClean="0"/>
              <a:t>Seuring</a:t>
            </a:r>
            <a:r>
              <a:rPr lang="en-US" baseline="0" dirty="0" smtClean="0"/>
              <a:t> and </a:t>
            </a:r>
            <a:r>
              <a:rPr lang="en-US" sz="1200" dirty="0" err="1" smtClean="0"/>
              <a:t>Müller</a:t>
            </a:r>
            <a:r>
              <a:rPr lang="en-US" baseline="0" dirty="0" err="1" smtClean="0"/>
              <a:t>’s</a:t>
            </a:r>
            <a:r>
              <a:rPr lang="en-US" baseline="0" dirty="0" smtClean="0"/>
              <a:t> definition of sustainable supply chain management begins to address all three criteria in the triple bottom line.</a:t>
            </a:r>
          </a:p>
          <a:p>
            <a:endParaRPr lang="en-US" baseline="0" dirty="0" smtClean="0"/>
          </a:p>
          <a:p>
            <a:r>
              <a:rPr lang="en-US" sz="1200" dirty="0" err="1" smtClean="0"/>
              <a:t>Seuring</a:t>
            </a:r>
            <a:r>
              <a:rPr lang="en-US" sz="1200" dirty="0" smtClean="0"/>
              <a:t>, Stefan, and Martin </a:t>
            </a:r>
            <a:r>
              <a:rPr lang="en-US" sz="1200" dirty="0" err="1" smtClean="0"/>
              <a:t>Müller</a:t>
            </a:r>
            <a:r>
              <a:rPr lang="en-US" sz="1200" dirty="0" smtClean="0"/>
              <a:t>. 2008. From a literature review to a conceptual framework for sustainable supply chain management. </a:t>
            </a:r>
            <a:r>
              <a:rPr lang="en-US" sz="1200" i="1" dirty="0" smtClean="0"/>
              <a:t>Journal of Cleaner Production 16 (15):1699-1710.</a:t>
            </a:r>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0" dirty="0" smtClean="0"/>
              <a:t>Operational: (See: </a:t>
            </a:r>
            <a:r>
              <a:rPr lang="en-US" sz="1200" b="0" kern="1200" dirty="0" err="1" smtClean="0">
                <a:solidFill>
                  <a:schemeClr val="tx1"/>
                </a:solidFill>
                <a:latin typeface="+mn-lt"/>
                <a:ea typeface="+mn-ea"/>
                <a:cs typeface="+mn-cs"/>
              </a:rPr>
              <a:t>Tibben-Lembke</a:t>
            </a:r>
            <a:r>
              <a:rPr lang="en-US" sz="1200" b="0" kern="1200" dirty="0" smtClean="0">
                <a:solidFill>
                  <a:schemeClr val="tx1"/>
                </a:solidFill>
                <a:latin typeface="+mn-lt"/>
                <a:ea typeface="+mn-ea"/>
                <a:cs typeface="+mn-cs"/>
              </a:rPr>
              <a:t>, R. S., &amp; Rogers, D. S. 2002. Differences between forward and reverse logistics in a retail environment. </a:t>
            </a:r>
            <a:r>
              <a:rPr lang="en-US" sz="1200" b="0" i="1" kern="1200" dirty="0" smtClean="0">
                <a:solidFill>
                  <a:schemeClr val="tx1"/>
                </a:solidFill>
                <a:latin typeface="+mn-lt"/>
                <a:ea typeface="+mn-ea"/>
                <a:cs typeface="+mn-cs"/>
              </a:rPr>
              <a:t>Supply Chain Management: An International Journal, 7</a:t>
            </a:r>
            <a:r>
              <a:rPr lang="en-US" sz="1200" b="0" kern="1200" dirty="0" smtClean="0">
                <a:solidFill>
                  <a:schemeClr val="tx1"/>
                </a:solidFill>
                <a:latin typeface="+mn-lt"/>
                <a:ea typeface="+mn-ea"/>
                <a:cs typeface="+mn-cs"/>
              </a:rPr>
              <a:t>(5), pp.271 - </a:t>
            </a:r>
            <a:r>
              <a:rPr lang="en-US" sz="1200" b="0" kern="1200" dirty="0" smtClean="0">
                <a:solidFill>
                  <a:schemeClr val="tx1"/>
                </a:solidFill>
                <a:latin typeface="+mn-lt"/>
                <a:ea typeface="+mn-ea"/>
                <a:cs typeface="+mn-cs"/>
              </a:rPr>
              <a:t>282)</a:t>
            </a:r>
            <a:endParaRPr lang="en-US" sz="1200" b="0" kern="1200" dirty="0" smtClean="0">
              <a:solidFill>
                <a:schemeClr val="tx1"/>
              </a:solidFill>
              <a:latin typeface="+mn-lt"/>
              <a:ea typeface="+mn-ea"/>
              <a:cs typeface="+mn-cs"/>
            </a:endParaRPr>
          </a:p>
          <a:p>
            <a:pPr marL="228600" indent="-228600">
              <a:buAutoNum type="arabicParenR"/>
            </a:pPr>
            <a:endParaRPr lang="en-US" b="0" dirty="0" smtClean="0"/>
          </a:p>
          <a:p>
            <a:pPr marL="685800" lvl="1" indent="-228600">
              <a:buAutoNum type="arabicParenR"/>
            </a:pPr>
            <a:r>
              <a:rPr lang="en-US" b="0" dirty="0" smtClean="0"/>
              <a:t>Information </a:t>
            </a:r>
            <a:r>
              <a:rPr lang="en-US" b="0" baseline="0" dirty="0" smtClean="0"/>
              <a:t>not consistent—retailers do not send enough/correct information back to suppliers; most companies that are successful in forward supply chain processes typically are not designed to handle reverse product flow (lack of training/education); different products require different </a:t>
            </a:r>
            <a:r>
              <a:rPr lang="en-US" b="0" baseline="0" dirty="0" smtClean="0"/>
              <a:t>repairs, </a:t>
            </a:r>
            <a:r>
              <a:rPr lang="en-US" b="0" baseline="0" dirty="0" smtClean="0"/>
              <a:t>and forward supply chains cannot handle all these variations </a:t>
            </a:r>
          </a:p>
          <a:p>
            <a:pPr marL="685800" lvl="1" indent="-228600">
              <a:buAutoNum type="arabicParenR"/>
            </a:pPr>
            <a:r>
              <a:rPr lang="en-US" b="0" baseline="0" dirty="0" smtClean="0"/>
              <a:t>Roles—roles </a:t>
            </a:r>
            <a:r>
              <a:rPr lang="en-US" b="0" baseline="0" dirty="0" smtClean="0"/>
              <a:t>of manufacturers, distributors and retailers, and customers are evolving</a:t>
            </a:r>
          </a:p>
          <a:p>
            <a:pPr marL="1143000" lvl="2" indent="-228600">
              <a:buAutoNum type="arabicParenR"/>
            </a:pPr>
            <a:r>
              <a:rPr lang="en-US" b="0" baseline="0" dirty="0" smtClean="0"/>
              <a:t>Manufacturer—pressure to adhere to legal standards and customer demands</a:t>
            </a:r>
          </a:p>
          <a:p>
            <a:pPr marL="1143000" lvl="2" indent="-228600">
              <a:buAutoNum type="arabicParenR"/>
            </a:pPr>
            <a:r>
              <a:rPr lang="en-US" b="0" baseline="0" dirty="0" smtClean="0"/>
              <a:t>Distributors/retailers—online sales, generous return policies, free shipping, lack of human interface cause greater amounts of returned items</a:t>
            </a:r>
          </a:p>
          <a:p>
            <a:pPr marL="1143000" lvl="2" indent="-228600">
              <a:buAutoNum type="arabicParenR"/>
            </a:pPr>
            <a:r>
              <a:rPr lang="en-US" b="0" baseline="0" dirty="0" smtClean="0"/>
              <a:t>Customers—more demanding and conditioned to easy return policies. </a:t>
            </a:r>
            <a:r>
              <a:rPr lang="en-US" b="0" baseline="0" dirty="0" smtClean="0"/>
              <a:t>Ryder </a:t>
            </a:r>
            <a:r>
              <a:rPr lang="en-US" b="0" baseline="0" dirty="0" smtClean="0"/>
              <a:t>System, </a:t>
            </a:r>
            <a:r>
              <a:rPr lang="en-US" b="0" baseline="0" dirty="0" smtClean="0"/>
              <a:t>a logistics </a:t>
            </a:r>
            <a:r>
              <a:rPr lang="en-US" b="0" baseline="0" dirty="0" smtClean="0"/>
              <a:t>and transportation provider, found that 75% of electronic devices were returned with no fault found</a:t>
            </a:r>
          </a:p>
          <a:p>
            <a:pPr marL="685800" lvl="1" indent="-228600">
              <a:buAutoNum type="arabicParenR"/>
            </a:pPr>
            <a:r>
              <a:rPr lang="en-US" b="0" baseline="0" dirty="0" smtClean="0"/>
              <a:t>Product: Quantity, quality/value, shortened product </a:t>
            </a:r>
            <a:r>
              <a:rPr lang="en-US" b="0" baseline="0" dirty="0" smtClean="0"/>
              <a:t>life cycle  </a:t>
            </a:r>
            <a:endParaRPr lang="en-US" b="0" baseline="0" dirty="0" smtClean="0"/>
          </a:p>
          <a:p>
            <a:pPr marL="1143000" lvl="2" indent="-228600">
              <a:buAutoNum type="arabicParenR"/>
            </a:pPr>
            <a:r>
              <a:rPr lang="en-US" b="0" baseline="0" dirty="0" smtClean="0"/>
              <a:t>Quantity—% </a:t>
            </a:r>
            <a:r>
              <a:rPr lang="en-US" b="0" baseline="0" dirty="0" smtClean="0"/>
              <a:t>of products returned </a:t>
            </a:r>
            <a:r>
              <a:rPr lang="en-US" b="0" baseline="0" dirty="0" smtClean="0"/>
              <a:t>has </a:t>
            </a:r>
            <a:r>
              <a:rPr lang="en-US" b="0" baseline="0" dirty="0" smtClean="0"/>
              <a:t>been escalating; last year in retail industry, about $185B products are returned; </a:t>
            </a:r>
          </a:p>
          <a:p>
            <a:pPr marL="1143000" lvl="2" indent="-228600">
              <a:buAutoNum type="arabicParenR"/>
            </a:pPr>
            <a:r>
              <a:rPr lang="en-US" b="0" baseline="0" dirty="0" smtClean="0"/>
              <a:t>quality/value—varies from defects/dysfunctional, damaged, to excellent condition; but still expect same level of quality in both new products and reconditioned </a:t>
            </a:r>
            <a:r>
              <a:rPr lang="en-US" b="0" baseline="0" dirty="0" smtClean="0"/>
              <a:t>products. Value </a:t>
            </a:r>
            <a:r>
              <a:rPr lang="en-US" b="0" baseline="0" dirty="0" smtClean="0"/>
              <a:t>of product—costs increase due to evaluation of product being subjective</a:t>
            </a:r>
          </a:p>
          <a:p>
            <a:pPr marL="1143000" lvl="2" indent="-228600">
              <a:buAutoNum type="arabicParenR"/>
            </a:pPr>
            <a:r>
              <a:rPr lang="en-US" b="0" baseline="0" dirty="0" smtClean="0"/>
              <a:t>Shortened </a:t>
            </a:r>
            <a:r>
              <a:rPr lang="en-US" b="0" baseline="0" dirty="0" smtClean="0"/>
              <a:t>life cycle—quick </a:t>
            </a:r>
            <a:r>
              <a:rPr lang="en-US" b="0" baseline="0" dirty="0" smtClean="0"/>
              <a:t>returns before product becomes obsolete and can hurt company’s strategic and financial performance</a:t>
            </a:r>
          </a:p>
          <a:p>
            <a:pPr marL="228600" lvl="0" indent="-228600">
              <a:buAutoNum type="arabicParenR"/>
            </a:pPr>
            <a:r>
              <a:rPr lang="en-US" b="0" dirty="0" smtClean="0"/>
              <a:t>Financial: </a:t>
            </a:r>
            <a:r>
              <a:rPr lang="en-US" b="0" baseline="0" dirty="0" smtClean="0"/>
              <a:t>Costs—can </a:t>
            </a:r>
            <a:r>
              <a:rPr lang="en-US" b="0" baseline="0" dirty="0" smtClean="0"/>
              <a:t>cost up to 4-5 times more than forward SC and on average, about 12 times as many steps to process returns; U.S. companies alone can spend up to $100B per year. </a:t>
            </a:r>
            <a:r>
              <a:rPr lang="en-US" b="0" baseline="0" dirty="0" smtClean="0"/>
              <a:t>See: </a:t>
            </a:r>
            <a:r>
              <a:rPr lang="en-US" sz="1200" b="0" kern="1200" dirty="0" smtClean="0">
                <a:solidFill>
                  <a:schemeClr val="tx1"/>
                </a:solidFill>
                <a:latin typeface="+mn-lt"/>
                <a:ea typeface="+mn-ea"/>
                <a:cs typeface="+mn-cs"/>
              </a:rPr>
              <a:t>Blanchard</a:t>
            </a:r>
            <a:r>
              <a:rPr lang="en-US" sz="1200" b="0" kern="1200" dirty="0" smtClean="0">
                <a:solidFill>
                  <a:schemeClr val="tx1"/>
                </a:solidFill>
                <a:latin typeface="+mn-lt"/>
                <a:ea typeface="+mn-ea"/>
                <a:cs typeface="+mn-cs"/>
              </a:rPr>
              <a:t>, D. 2009. </a:t>
            </a:r>
            <a:r>
              <a:rPr lang="en-US" sz="1200" b="0" i="1" kern="1200" dirty="0" smtClean="0">
                <a:solidFill>
                  <a:schemeClr val="tx1"/>
                </a:solidFill>
                <a:latin typeface="+mn-lt"/>
                <a:ea typeface="+mn-ea"/>
                <a:cs typeface="+mn-cs"/>
              </a:rPr>
              <a:t>Moving Ahead by Mastering the Reverse Supply Chain</a:t>
            </a:r>
            <a:r>
              <a:rPr lang="en-US" sz="1200" b="0" kern="1200" dirty="0" smtClean="0">
                <a:solidFill>
                  <a:schemeClr val="tx1"/>
                </a:solidFill>
                <a:latin typeface="+mn-lt"/>
                <a:ea typeface="+mn-ea"/>
                <a:cs typeface="+mn-cs"/>
              </a:rPr>
              <a:t>. </a:t>
            </a:r>
            <a:r>
              <a:rPr lang="en-US" sz="1200" b="0" kern="1200" dirty="0" err="1" smtClean="0">
                <a:solidFill>
                  <a:schemeClr val="tx1"/>
                </a:solidFill>
                <a:latin typeface="+mn-lt"/>
                <a:ea typeface="+mn-ea"/>
                <a:cs typeface="+mn-cs"/>
              </a:rPr>
              <a:t>IndustryWeek</a:t>
            </a:r>
            <a:r>
              <a:rPr lang="en-US" sz="1200" b="0" kern="1200" dirty="0" smtClean="0">
                <a:solidFill>
                  <a:schemeClr val="tx1"/>
                </a:solidFill>
                <a:latin typeface="+mn-lt"/>
                <a:ea typeface="+mn-ea"/>
                <a:cs typeface="+mn-cs"/>
              </a:rPr>
              <a:t>: May 27.</a:t>
            </a:r>
            <a:endParaRPr lang="en-US" b="0" baseline="0" dirty="0" smtClean="0"/>
          </a:p>
          <a:p>
            <a:pPr marL="228600" lvl="0" indent="-228600">
              <a:buAutoNum type="arabicParenR"/>
            </a:pPr>
            <a:r>
              <a:rPr lang="en-US" b="0" baseline="0" dirty="0" smtClean="0"/>
              <a:t>Technological—difficult to develop and obtain competent and well-suited technological system to fully support reverse SC operations; most technologies for reverse SC cannot be used interchangeably with forward SC</a:t>
            </a:r>
          </a:p>
          <a:p>
            <a:pPr marL="228600" lvl="0" indent="-228600">
              <a:buAutoNum type="arabicParenR"/>
            </a:pPr>
            <a:endParaRPr lang="en-US" baseline="0" dirty="0" smtClean="0"/>
          </a:p>
        </p:txBody>
      </p:sp>
      <p:sp>
        <p:nvSpPr>
          <p:cNvPr id="4" name="Slide Number Placeholder 3"/>
          <p:cNvSpPr>
            <a:spLocks noGrp="1"/>
          </p:cNvSpPr>
          <p:nvPr>
            <p:ph type="sldNum" sz="quarter" idx="10"/>
          </p:nvPr>
        </p:nvSpPr>
        <p:spPr/>
        <p:txBody>
          <a:bodyPr/>
          <a:lstStyle/>
          <a:p>
            <a:fld id="{702B8C05-8126-4E5E-AB97-861D1A2E6183}" type="slidenum">
              <a:rPr lang="en-US" smtClean="0"/>
              <a:pPr/>
              <a:t>20</a:t>
            </a:fld>
            <a:endParaRPr lang="en-US"/>
          </a:p>
        </p:txBody>
      </p:sp>
    </p:spTree>
    <p:extLst>
      <p:ext uri="{BB962C8B-B14F-4D97-AF65-F5344CB8AC3E}">
        <p14:creationId xmlns="" xmlns:p14="http://schemas.microsoft.com/office/powerpoint/2010/main" val="3988641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Supply chains are the source of many greenhouse</a:t>
            </a:r>
            <a:r>
              <a:rPr lang="en-US" baseline="0" dirty="0" smtClean="0"/>
              <a:t> gas emissions, excess packaging waste, and other factors (see Issues affecting sustainability slide) that affect </a:t>
            </a:r>
            <a:r>
              <a:rPr lang="en-US" baseline="0" dirty="0" smtClean="0"/>
              <a:t>sustainability. Efforts </a:t>
            </a:r>
            <a:r>
              <a:rPr lang="en-US" baseline="0" dirty="0" smtClean="0"/>
              <a:t>to locally optimize sustainability (at a store, distribution center, or manufacturing facility) will have little effect on sustainability unless managers understand how choices throughout the supply chain affect sustainability.</a:t>
            </a:r>
          </a:p>
          <a:p>
            <a:endParaRPr lang="en-US" baseline="0" dirty="0" smtClean="0"/>
          </a:p>
          <a:p>
            <a:r>
              <a:rPr lang="en-US" baseline="0" dirty="0" smtClean="0"/>
              <a:t>In addition, effective sustainability efforts, like effective supply chains, must span normal boundaries. It is not sufficient that one member of the supply chain attempt sustainable efforts if there is no understanding of how the behavior of suppliers and other supply chain members </a:t>
            </a:r>
            <a:r>
              <a:rPr lang="en-US" baseline="0" dirty="0" smtClean="0"/>
              <a:t>affect </a:t>
            </a:r>
            <a:r>
              <a:rPr lang="en-US" baseline="0" dirty="0" smtClean="0"/>
              <a:t>sustainability. </a:t>
            </a:r>
          </a:p>
          <a:p>
            <a:endParaRPr lang="en-US" baseline="0" dirty="0" smtClean="0">
              <a:solidFill>
                <a:srgbClr val="FF0000"/>
              </a:solidFill>
            </a:endParaRPr>
          </a:p>
          <a:p>
            <a:r>
              <a:rPr lang="en-US" baseline="0" dirty="0" smtClean="0"/>
              <a:t>For example, a retailer may have little effect on packaging (see Puma’s Clever Little Bag video below, and slides reviewing </a:t>
            </a:r>
            <a:r>
              <a:rPr lang="en-US" baseline="0" dirty="0" err="1" smtClean="0"/>
              <a:t>Walmart’s</a:t>
            </a:r>
            <a:r>
              <a:rPr lang="en-US" baseline="0" dirty="0" smtClean="0"/>
              <a:t> sustainability efforts). However, consumers may hold that retailer responsible for the waste generated by packaging and for its proper disposal. Thus, retailers may need to carefully consider their choice of suppliers, their use of unnecessary or unrecyclable packaging, and the affect those issues may have on the retailer’s reputation.</a:t>
            </a:r>
          </a:p>
          <a:p>
            <a:endParaRPr lang="en-US" baseline="0" dirty="0" smtClean="0"/>
          </a:p>
          <a:p>
            <a:r>
              <a:rPr lang="en-US" sz="1200" dirty="0" smtClean="0"/>
              <a:t>For additional discussion of the following, see: </a:t>
            </a:r>
            <a:r>
              <a:rPr lang="en-US" sz="1200" b="0" dirty="0" smtClean="0"/>
              <a:t>Linton</a:t>
            </a:r>
            <a:r>
              <a:rPr lang="en-US" sz="1200" b="0" dirty="0" smtClean="0"/>
              <a:t>, Jonathan D., Robert </a:t>
            </a:r>
            <a:r>
              <a:rPr lang="en-US" sz="1200" b="0" dirty="0" err="1" smtClean="0"/>
              <a:t>Klassen</a:t>
            </a:r>
            <a:r>
              <a:rPr lang="en-US" sz="1200" b="0" dirty="0" smtClean="0"/>
              <a:t>, and </a:t>
            </a:r>
            <a:r>
              <a:rPr lang="en-US" sz="1200" b="0" dirty="0" err="1" smtClean="0"/>
              <a:t>Vaidyanathan</a:t>
            </a:r>
            <a:r>
              <a:rPr lang="en-US" sz="1200" b="0" dirty="0" smtClean="0"/>
              <a:t> </a:t>
            </a:r>
            <a:r>
              <a:rPr lang="en-US" sz="1200" b="0" dirty="0" err="1" smtClean="0"/>
              <a:t>Jayaraman</a:t>
            </a:r>
            <a:r>
              <a:rPr lang="en-US" sz="1200" b="0" dirty="0" smtClean="0"/>
              <a:t>. 2007. Sustainable supply chains: An introduction. </a:t>
            </a:r>
            <a:r>
              <a:rPr lang="en-US" sz="1200" b="0" i="1" dirty="0" smtClean="0"/>
              <a:t>Journal of Operations Management 25 (6):1075-1082.</a:t>
            </a:r>
          </a:p>
          <a:p>
            <a:endParaRPr lang="en-US" sz="1200" i="1" dirty="0" smtClean="0"/>
          </a:p>
          <a:p>
            <a:r>
              <a:rPr lang="en-US" sz="1200" i="0" dirty="0" smtClean="0"/>
              <a:t>Product </a:t>
            </a:r>
            <a:r>
              <a:rPr lang="en-US" sz="1200" i="0" dirty="0" smtClean="0"/>
              <a:t>Design: </a:t>
            </a:r>
            <a:r>
              <a:rPr lang="en-US" sz="1200" kern="1200" baseline="0" dirty="0" smtClean="0">
                <a:solidFill>
                  <a:schemeClr val="tx1"/>
                </a:solidFill>
                <a:latin typeface="+mn-lt"/>
                <a:ea typeface="+mn-ea"/>
                <a:cs typeface="+mn-cs"/>
              </a:rPr>
              <a:t>Efforts </a:t>
            </a:r>
            <a:r>
              <a:rPr lang="en-US" sz="1200" kern="1200" baseline="0" dirty="0" smtClean="0">
                <a:solidFill>
                  <a:schemeClr val="tx1"/>
                </a:solidFill>
                <a:latin typeface="+mn-lt"/>
                <a:ea typeface="+mn-ea"/>
                <a:cs typeface="+mn-cs"/>
              </a:rPr>
              <a:t>are being made to determine how products can be designed and engineered to limit its affect on the environment over the product’s life. </a:t>
            </a:r>
          </a:p>
          <a:p>
            <a:endParaRPr lang="en-US" sz="1200" i="0" kern="1200" baseline="0" dirty="0" smtClean="0">
              <a:solidFill>
                <a:schemeClr val="tx1"/>
              </a:solidFill>
              <a:latin typeface="+mn-lt"/>
              <a:ea typeface="+mn-ea"/>
              <a:cs typeface="+mn-cs"/>
            </a:endParaRPr>
          </a:p>
          <a:p>
            <a:r>
              <a:rPr lang="en-US" sz="1200" i="0" kern="1200" baseline="0" dirty="0" smtClean="0">
                <a:solidFill>
                  <a:schemeClr val="tx1"/>
                </a:solidFill>
                <a:latin typeface="+mn-lt"/>
                <a:ea typeface="+mn-ea"/>
                <a:cs typeface="+mn-cs"/>
              </a:rPr>
              <a:t>Production of By-products: Efforts are being made to reduce undesirable by-products from manufacturing and distribution of products and to use some by-products </a:t>
            </a:r>
            <a:r>
              <a:rPr lang="en-US" sz="1200" i="0" kern="1200" baseline="0" dirty="0" smtClean="0">
                <a:solidFill>
                  <a:schemeClr val="tx1"/>
                </a:solidFill>
                <a:latin typeface="+mn-lt"/>
                <a:ea typeface="+mn-ea"/>
                <a:cs typeface="+mn-cs"/>
              </a:rPr>
              <a:t>efficiently. For </a:t>
            </a:r>
            <a:r>
              <a:rPr lang="en-US" sz="1200" i="0" kern="1200" baseline="0" dirty="0" smtClean="0">
                <a:solidFill>
                  <a:schemeClr val="tx1"/>
                </a:solidFill>
                <a:latin typeface="+mn-lt"/>
                <a:ea typeface="+mn-ea"/>
                <a:cs typeface="+mn-cs"/>
              </a:rPr>
              <a:t>example, excess heat from product production may be captured for heating nearby office space.</a:t>
            </a:r>
          </a:p>
          <a:p>
            <a:endParaRPr lang="en-US" sz="1200" i="0" kern="1200" baseline="0" dirty="0" smtClean="0">
              <a:solidFill>
                <a:schemeClr val="tx1"/>
              </a:solidFill>
              <a:latin typeface="+mn-lt"/>
              <a:ea typeface="+mn-ea"/>
              <a:cs typeface="+mn-cs"/>
            </a:endParaRPr>
          </a:p>
          <a:p>
            <a:r>
              <a:rPr lang="en-US" sz="1200" i="0" kern="1200" baseline="0" dirty="0" smtClean="0">
                <a:solidFill>
                  <a:schemeClr val="tx1"/>
                </a:solidFill>
                <a:latin typeface="+mn-lt"/>
                <a:ea typeface="+mn-ea"/>
                <a:cs typeface="+mn-cs"/>
              </a:rPr>
              <a:t>Product life cycle </a:t>
            </a:r>
            <a:r>
              <a:rPr lang="en-US" sz="1200" i="0" kern="1200" baseline="0" dirty="0" smtClean="0">
                <a:solidFill>
                  <a:schemeClr val="tx1"/>
                </a:solidFill>
                <a:latin typeface="+mn-lt"/>
                <a:ea typeface="+mn-ea"/>
                <a:cs typeface="+mn-cs"/>
              </a:rPr>
              <a:t>extension: Until </a:t>
            </a:r>
            <a:r>
              <a:rPr lang="en-US" sz="1200" i="0" kern="1200" baseline="0" dirty="0" smtClean="0">
                <a:solidFill>
                  <a:schemeClr val="tx1"/>
                </a:solidFill>
                <a:latin typeface="+mn-lt"/>
                <a:ea typeface="+mn-ea"/>
                <a:cs typeface="+mn-cs"/>
              </a:rPr>
              <a:t>recently, many products have been designed for </a:t>
            </a:r>
            <a:r>
              <a:rPr lang="en-US" sz="1200" i="0" kern="1200" baseline="0" dirty="0" smtClean="0">
                <a:solidFill>
                  <a:schemeClr val="tx1"/>
                </a:solidFill>
                <a:latin typeface="+mn-lt"/>
                <a:ea typeface="+mn-ea"/>
                <a:cs typeface="+mn-cs"/>
              </a:rPr>
              <a:t>obsolescence. A </a:t>
            </a:r>
            <a:r>
              <a:rPr lang="en-US" sz="1200" i="0" kern="1200" baseline="0" dirty="0" smtClean="0">
                <a:solidFill>
                  <a:schemeClr val="tx1"/>
                </a:solidFill>
                <a:latin typeface="+mn-lt"/>
                <a:ea typeface="+mn-ea"/>
                <a:cs typeface="+mn-cs"/>
              </a:rPr>
              <a:t>good example for students is the rapid introduction of new cell </a:t>
            </a:r>
            <a:r>
              <a:rPr lang="en-US" sz="1200" i="0" kern="1200" baseline="0" dirty="0" smtClean="0">
                <a:solidFill>
                  <a:schemeClr val="tx1"/>
                </a:solidFill>
                <a:latin typeface="+mn-lt"/>
                <a:ea typeface="+mn-ea"/>
                <a:cs typeface="+mn-cs"/>
              </a:rPr>
              <a:t>phones. But</a:t>
            </a:r>
            <a:r>
              <a:rPr lang="en-US" sz="1200" i="0" kern="1200" baseline="0" dirty="0" smtClean="0">
                <a:solidFill>
                  <a:schemeClr val="tx1"/>
                </a:solidFill>
                <a:latin typeface="+mn-lt"/>
                <a:ea typeface="+mn-ea"/>
                <a:cs typeface="+mn-cs"/>
              </a:rPr>
              <a:t>, there is increasing recognition that this leads to the unnecessary use of </a:t>
            </a:r>
            <a:r>
              <a:rPr lang="en-US" sz="1200" i="0" kern="1200" baseline="0" dirty="0" smtClean="0">
                <a:solidFill>
                  <a:schemeClr val="tx1"/>
                </a:solidFill>
                <a:latin typeface="+mn-lt"/>
                <a:ea typeface="+mn-ea"/>
                <a:cs typeface="+mn-cs"/>
              </a:rPr>
              <a:t>resources. See </a:t>
            </a:r>
            <a:r>
              <a:rPr lang="en-US" sz="1200" i="0" kern="1200" baseline="0" dirty="0" smtClean="0">
                <a:solidFill>
                  <a:schemeClr val="tx1"/>
                </a:solidFill>
                <a:latin typeface="+mn-lt"/>
                <a:ea typeface="+mn-ea"/>
                <a:cs typeface="+mn-cs"/>
              </a:rPr>
              <a:t>the section on reverse supply chains.</a:t>
            </a:r>
          </a:p>
          <a:p>
            <a:endParaRPr lang="en-US" sz="1200" i="0" dirty="0" smtClean="0"/>
          </a:p>
          <a:p>
            <a:endParaRPr lang="en-US" sz="1200" i="1" dirty="0" smtClean="0"/>
          </a:p>
        </p:txBody>
      </p:sp>
      <p:sp>
        <p:nvSpPr>
          <p:cNvPr id="4" name="Slide Number Placeholder 3"/>
          <p:cNvSpPr>
            <a:spLocks noGrp="1"/>
          </p:cNvSpPr>
          <p:nvPr>
            <p:ph type="sldNum" sz="quarter" idx="10"/>
          </p:nvPr>
        </p:nvSpPr>
        <p:spPr/>
        <p:txBody>
          <a:bodyPr/>
          <a:lstStyle/>
          <a:p>
            <a:fld id="{F74413C5-DEA7-47F2-ABA7-DAE66172F7E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increasing use of outsourcing can lead to ‘guilt by association.’  If a supplier engages in poor environmental practices, the company who outsourced to that supplier may also be legally and ethically </a:t>
            </a:r>
            <a:r>
              <a:rPr lang="en-US" baseline="0" dirty="0" smtClean="0"/>
              <a:t>guilty. Manufacturing </a:t>
            </a:r>
            <a:r>
              <a:rPr lang="en-US" baseline="0" dirty="0" smtClean="0"/>
              <a:t>activities may be outsourced, but responsibility may not.</a:t>
            </a:r>
          </a:p>
          <a:p>
            <a:endParaRPr lang="en-US" baseline="0" dirty="0" smtClean="0"/>
          </a:p>
          <a:p>
            <a:r>
              <a:rPr lang="en-US" baseline="0" dirty="0" smtClean="0"/>
              <a:t>This requires </a:t>
            </a:r>
            <a:r>
              <a:rPr lang="en-US" baseline="0" dirty="0" smtClean="0"/>
              <a:t>that companies </a:t>
            </a:r>
            <a:r>
              <a:rPr lang="en-US" baseline="0" dirty="0" smtClean="0"/>
              <a:t>pay attention to more than the standard performance expectations of product quality, cost, and delivery terms.</a:t>
            </a:r>
          </a:p>
          <a:p>
            <a:endParaRPr lang="en-US" baseline="0" dirty="0" smtClean="0"/>
          </a:p>
          <a:p>
            <a:r>
              <a:rPr lang="en-US" baseline="0" dirty="0" smtClean="0"/>
              <a:t>Watchdog organizations are increasingly focusing on supply </a:t>
            </a:r>
            <a:r>
              <a:rPr lang="en-US" baseline="0" dirty="0" smtClean="0"/>
              <a:t>chains, </a:t>
            </a:r>
            <a:r>
              <a:rPr lang="en-US" baseline="0" dirty="0" smtClean="0"/>
              <a:t>and the </a:t>
            </a:r>
            <a:r>
              <a:rPr lang="en-US" baseline="0" dirty="0" smtClean="0"/>
              <a:t>Internet </a:t>
            </a:r>
            <a:r>
              <a:rPr lang="en-US" baseline="0" dirty="0" smtClean="0"/>
              <a:t>has made it possible for them to more readily agitate for change. </a:t>
            </a:r>
            <a:r>
              <a:rPr lang="en-US" baseline="0" dirty="0" smtClean="0"/>
              <a:t>There </a:t>
            </a:r>
            <a:r>
              <a:rPr lang="en-US" baseline="0" dirty="0" smtClean="0"/>
              <a:t>is also an increase in data available for comparison of carbon </a:t>
            </a:r>
            <a:r>
              <a:rPr lang="en-US" baseline="0" dirty="0" smtClean="0"/>
              <a:t>footprints. As </a:t>
            </a:r>
            <a:r>
              <a:rPr lang="en-US" baseline="0" dirty="0" smtClean="0"/>
              <a:t>interest in this area increases, companies will be put under more pressure to report sustainability information publically.</a:t>
            </a:r>
          </a:p>
          <a:p>
            <a:endParaRPr lang="en-US" baseline="0" dirty="0" smtClean="0"/>
          </a:p>
          <a:p>
            <a:r>
              <a:rPr lang="en-US" baseline="0" dirty="0" smtClean="0"/>
              <a:t>Governments around the world are also increasing the regulations of environmental and social factors which affect </a:t>
            </a:r>
            <a:r>
              <a:rPr lang="en-US" baseline="0" dirty="0" smtClean="0"/>
              <a:t>sustainability. While </a:t>
            </a:r>
            <a:r>
              <a:rPr lang="en-US" baseline="0" dirty="0" smtClean="0"/>
              <a:t>CO</a:t>
            </a:r>
            <a:r>
              <a:rPr lang="en-US" baseline="-25000" dirty="0" smtClean="0"/>
              <a:t>2 </a:t>
            </a:r>
            <a:r>
              <a:rPr lang="en-US" baseline="0" dirty="0" smtClean="0"/>
              <a:t>emissions are much in the news, there is also increasing regulation of water quality and safety issues.</a:t>
            </a:r>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Reduce</a:t>
            </a:r>
            <a:r>
              <a:rPr lang="en-US" baseline="0" dirty="0" smtClean="0"/>
              <a:t> waste and costs: </a:t>
            </a:r>
            <a:r>
              <a:rPr lang="en-US" baseline="0" dirty="0" smtClean="0"/>
              <a:t>The </a:t>
            </a:r>
            <a:r>
              <a:rPr lang="en-US" baseline="0" dirty="0" smtClean="0"/>
              <a:t>primary sustainability issue in supply chains is the use of </a:t>
            </a:r>
            <a:r>
              <a:rPr lang="en-US" baseline="0" dirty="0" smtClean="0"/>
              <a:t>energy. Reducing </a:t>
            </a:r>
            <a:r>
              <a:rPr lang="en-US" baseline="0" dirty="0" smtClean="0"/>
              <a:t>the use of energy through changes in packaging, delivery methods, and development of fuel efficiency will also reduce costs—some of which may be passed on to the </a:t>
            </a:r>
            <a:r>
              <a:rPr lang="en-US" baseline="0" dirty="0" smtClean="0"/>
              <a:t>consumer. See also </a:t>
            </a:r>
            <a:r>
              <a:rPr lang="en-US" baseline="0" dirty="0" smtClean="0"/>
              <a:t>Dales Rogers comments on </a:t>
            </a:r>
            <a:r>
              <a:rPr lang="en-US" b="0" i="1" baseline="0" dirty="0" smtClean="0"/>
              <a:t>Sustainability is Free—The Case for Sustainable Supply Chain Management </a:t>
            </a:r>
            <a:r>
              <a:rPr lang="en-US" b="0" baseline="0" dirty="0" smtClean="0"/>
              <a:t>at </a:t>
            </a:r>
            <a:r>
              <a:rPr lang="en-US" sz="1200" b="0" u="none" strike="noStrike" kern="1200" dirty="0" smtClean="0">
                <a:solidFill>
                  <a:schemeClr val="tx1"/>
                </a:solidFill>
                <a:latin typeface="+mn-lt"/>
                <a:ea typeface="+mn-ea"/>
                <a:cs typeface="+mn-cs"/>
                <a:hlinkClick r:id="rId3"/>
              </a:rPr>
              <a:t>http://www.sustainable-supplychain.com/Sustainability_is_Free___The_Case_for_Sustaina.pdf</a:t>
            </a:r>
            <a:r>
              <a:rPr lang="en-US" sz="1200" b="0" u="none" strike="noStrike"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strike="noStrik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strike="noStrike" kern="1200" dirty="0" smtClean="0">
                <a:solidFill>
                  <a:schemeClr val="tx1"/>
                </a:solidFill>
                <a:latin typeface="+mn-lt"/>
                <a:ea typeface="+mn-ea"/>
                <a:cs typeface="+mn-cs"/>
              </a:rPr>
              <a:t>Manage </a:t>
            </a:r>
            <a:r>
              <a:rPr lang="en-US" sz="1200" b="0" u="none" strike="noStrike" kern="1200" dirty="0" smtClean="0">
                <a:solidFill>
                  <a:schemeClr val="tx1"/>
                </a:solidFill>
                <a:latin typeface="+mn-lt"/>
                <a:ea typeface="+mn-ea"/>
                <a:cs typeface="+mn-cs"/>
              </a:rPr>
              <a:t>Risks: Companies </a:t>
            </a:r>
            <a:r>
              <a:rPr lang="en-US" sz="1200" b="0" u="none" strike="noStrike" kern="1200" dirty="0" smtClean="0">
                <a:solidFill>
                  <a:schemeClr val="tx1"/>
                </a:solidFill>
                <a:latin typeface="+mn-lt"/>
                <a:ea typeface="+mn-ea"/>
                <a:cs typeface="+mn-cs"/>
              </a:rPr>
              <a:t>need to develop more understanding</a:t>
            </a:r>
            <a:r>
              <a:rPr lang="en-US" sz="1200" b="0" u="none" strike="noStrike" kern="1200" baseline="0" dirty="0" smtClean="0">
                <a:solidFill>
                  <a:schemeClr val="tx1"/>
                </a:solidFill>
                <a:latin typeface="+mn-lt"/>
                <a:ea typeface="+mn-ea"/>
                <a:cs typeface="+mn-cs"/>
              </a:rPr>
              <a:t> of both the environmental and social risks inherent in supply chain </a:t>
            </a:r>
            <a:r>
              <a:rPr lang="en-US" sz="1200" b="0" u="none" strike="noStrike" kern="1200" baseline="0" dirty="0" smtClean="0">
                <a:solidFill>
                  <a:schemeClr val="tx1"/>
                </a:solidFill>
                <a:latin typeface="+mn-lt"/>
                <a:ea typeface="+mn-ea"/>
                <a:cs typeface="+mn-cs"/>
              </a:rPr>
              <a:t>partnerships. Paying </a:t>
            </a:r>
            <a:r>
              <a:rPr lang="en-US" sz="1200" b="0" u="none" strike="noStrike" kern="1200" baseline="0" dirty="0" smtClean="0">
                <a:solidFill>
                  <a:schemeClr val="tx1"/>
                </a:solidFill>
                <a:latin typeface="+mn-lt"/>
                <a:ea typeface="+mn-ea"/>
                <a:cs typeface="+mn-cs"/>
              </a:rPr>
              <a:t>attention increases the likelihood </a:t>
            </a:r>
            <a:r>
              <a:rPr lang="en-US" sz="1200" b="0" u="none" strike="noStrike" kern="1200" baseline="0" dirty="0" smtClean="0">
                <a:solidFill>
                  <a:schemeClr val="tx1"/>
                </a:solidFill>
                <a:latin typeface="+mn-lt"/>
                <a:ea typeface="+mn-ea"/>
                <a:cs typeface="+mn-cs"/>
              </a:rPr>
              <a:t>that the </a:t>
            </a:r>
            <a:r>
              <a:rPr lang="en-US" sz="1200" b="0" u="none" strike="noStrike" kern="1200" baseline="0" dirty="0" smtClean="0">
                <a:solidFill>
                  <a:schemeClr val="tx1"/>
                </a:solidFill>
                <a:latin typeface="+mn-lt"/>
                <a:ea typeface="+mn-ea"/>
                <a:cs typeface="+mn-cs"/>
              </a:rPr>
              <a:t>supply chain will continue to operate efficiently and effectively.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strike="noStrike" kern="1200" baseline="0" dirty="0" smtClean="0">
                <a:solidFill>
                  <a:schemeClr val="tx1"/>
                </a:solidFill>
                <a:latin typeface="+mn-lt"/>
                <a:ea typeface="+mn-ea"/>
                <a:cs typeface="+mn-cs"/>
              </a:rPr>
              <a:t>Create sellable reputation: </a:t>
            </a:r>
            <a:r>
              <a:rPr lang="en-US" sz="1200" b="0" u="none" strike="noStrike" kern="1200" baseline="0" dirty="0" smtClean="0">
                <a:solidFill>
                  <a:schemeClr val="tx1"/>
                </a:solidFill>
                <a:latin typeface="+mn-lt"/>
                <a:ea typeface="+mn-ea"/>
                <a:cs typeface="+mn-cs"/>
              </a:rPr>
              <a:t>Closer </a:t>
            </a:r>
            <a:r>
              <a:rPr lang="en-US" sz="1200" b="0" u="none" strike="noStrike" kern="1200" baseline="0" dirty="0" smtClean="0">
                <a:solidFill>
                  <a:schemeClr val="tx1"/>
                </a:solidFill>
                <a:latin typeface="+mn-lt"/>
                <a:ea typeface="+mn-ea"/>
                <a:cs typeface="+mn-cs"/>
              </a:rPr>
              <a:t>‘sustainability’ ties throughout the supply chain may increase the likelihood for innovation and efficiencies. </a:t>
            </a:r>
            <a:r>
              <a:rPr lang="en-US" sz="1200" b="0" u="none" strike="noStrike" kern="1200" baseline="0" dirty="0" smtClean="0">
                <a:solidFill>
                  <a:schemeClr val="tx1"/>
                </a:solidFill>
                <a:latin typeface="+mn-lt"/>
                <a:ea typeface="+mn-ea"/>
                <a:cs typeface="+mn-cs"/>
              </a:rPr>
              <a:t>It </a:t>
            </a:r>
            <a:r>
              <a:rPr lang="en-US" sz="1200" b="0" u="none" strike="noStrike" kern="1200" baseline="0" dirty="0" smtClean="0">
                <a:solidFill>
                  <a:schemeClr val="tx1"/>
                </a:solidFill>
                <a:latin typeface="+mn-lt"/>
                <a:ea typeface="+mn-ea"/>
                <a:cs typeface="+mn-cs"/>
              </a:rPr>
              <a:t>also leads to the ability to enhance corporate social responsibility and to more rapidly respond to requests from other supply chain members to information on sustainability </a:t>
            </a:r>
            <a:r>
              <a:rPr lang="en-US" sz="1200" b="0" u="none" strike="noStrike" kern="1200" baseline="0" dirty="0" smtClean="0">
                <a:solidFill>
                  <a:schemeClr val="tx1"/>
                </a:solidFill>
                <a:latin typeface="+mn-lt"/>
                <a:ea typeface="+mn-ea"/>
                <a:cs typeface="+mn-cs"/>
              </a:rPr>
              <a:t>efforts. Finally</a:t>
            </a:r>
            <a:r>
              <a:rPr lang="en-US" sz="1200" b="0" u="none" strike="noStrike" kern="1200" baseline="0" dirty="0" smtClean="0">
                <a:solidFill>
                  <a:schemeClr val="tx1"/>
                </a:solidFill>
                <a:latin typeface="+mn-lt"/>
                <a:ea typeface="+mn-ea"/>
                <a:cs typeface="+mn-cs"/>
              </a:rPr>
              <a:t>, it provides companies with the ability to focus on what is being done rather than what hasn’t been accomplished. </a:t>
            </a:r>
            <a:r>
              <a:rPr lang="en-US" sz="1200" b="0" u="none" strike="noStrike" kern="1200" baseline="0" dirty="0" smtClean="0">
                <a:solidFill>
                  <a:schemeClr val="tx1"/>
                </a:solidFill>
                <a:latin typeface="+mn-lt"/>
                <a:ea typeface="+mn-ea"/>
                <a:cs typeface="+mn-cs"/>
              </a:rPr>
              <a:t>See</a:t>
            </a:r>
            <a:r>
              <a:rPr lang="en-US" sz="1200" b="0" u="none" strike="noStrike" kern="1200" baseline="0" dirty="0" smtClean="0">
                <a:solidFill>
                  <a:schemeClr val="tx1"/>
                </a:solidFill>
                <a:latin typeface="+mn-lt"/>
                <a:ea typeface="+mn-ea"/>
                <a:cs typeface="+mn-cs"/>
              </a:rPr>
              <a:t>: Wallace, Janelle. 2009. Building Integrity into Your Supply Chain, </a:t>
            </a:r>
            <a:r>
              <a:rPr lang="en-US" sz="1200" b="0" i="1" u="none" strike="noStrike" kern="1200" baseline="0" dirty="0" smtClean="0">
                <a:solidFill>
                  <a:schemeClr val="tx1"/>
                </a:solidFill>
                <a:latin typeface="+mn-lt"/>
                <a:ea typeface="+mn-ea"/>
                <a:cs typeface="+mn-cs"/>
              </a:rPr>
              <a:t>Keeping Good Companies</a:t>
            </a:r>
            <a:r>
              <a:rPr lang="en-US" sz="1200" b="0" i="0" u="none" strike="noStrike" kern="1200" baseline="0" dirty="0" smtClean="0">
                <a:solidFill>
                  <a:schemeClr val="tx1"/>
                </a:solidFill>
                <a:latin typeface="+mn-lt"/>
                <a:ea typeface="+mn-ea"/>
                <a:cs typeface="+mn-cs"/>
              </a:rPr>
              <a:t>, </a:t>
            </a:r>
            <a:r>
              <a:rPr lang="en-US" sz="1200" b="0" u="none" strike="noStrike" kern="1200" baseline="0" dirty="0" smtClean="0">
                <a:solidFill>
                  <a:schemeClr val="tx1"/>
                </a:solidFill>
                <a:latin typeface="+mn-lt"/>
                <a:ea typeface="+mn-ea"/>
                <a:cs typeface="+mn-cs"/>
              </a:rPr>
              <a:t> September. 502-505.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strike="noStrike" kern="1200" baseline="0" dirty="0" smtClean="0">
                <a:solidFill>
                  <a:schemeClr val="tx1"/>
                </a:solidFill>
                <a:latin typeface="+mn-lt"/>
                <a:ea typeface="+mn-ea"/>
                <a:cs typeface="+mn-cs"/>
              </a:rPr>
              <a:t>Also </a:t>
            </a:r>
            <a:r>
              <a:rPr lang="en-US" sz="1200" b="0" u="none" strike="noStrike" kern="1200" baseline="0" dirty="0" smtClean="0">
                <a:solidFill>
                  <a:schemeClr val="tx1"/>
                </a:solidFill>
                <a:latin typeface="+mn-lt"/>
                <a:ea typeface="+mn-ea"/>
                <a:cs typeface="+mn-cs"/>
              </a:rPr>
              <a:t>see: </a:t>
            </a:r>
            <a:r>
              <a:rPr lang="en-US" sz="1200" b="0" dirty="0" smtClean="0"/>
              <a:t>Stock</a:t>
            </a:r>
            <a:r>
              <a:rPr lang="en-US" sz="1200" b="0" dirty="0" smtClean="0"/>
              <a:t>, JR, SL Boyer, and T Harmon. 2010. Research opportunities in supply chain management. </a:t>
            </a:r>
            <a:r>
              <a:rPr lang="en-US" sz="1200" b="0" i="1" dirty="0" smtClean="0"/>
              <a:t>Journal of the Academy of Marketing Science 38 (1):32-41.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latin typeface="+mn-lt"/>
              <a:ea typeface="+mn-ea"/>
              <a:cs typeface="+mn-cs"/>
            </a:endParaRPr>
          </a:p>
          <a:p>
            <a:endParaRPr lang="en-US" b="0"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may not want to discuss every point on this </a:t>
            </a:r>
            <a:r>
              <a:rPr lang="en-US" baseline="0" dirty="0" smtClean="0"/>
              <a:t>slide. The left hand </a:t>
            </a:r>
            <a:r>
              <a:rPr lang="en-US" baseline="0" dirty="0" smtClean="0"/>
              <a:t>column focuses on issues that students in a marketing class may find </a:t>
            </a:r>
            <a:r>
              <a:rPr lang="en-US" baseline="0" dirty="0" smtClean="0"/>
              <a:t>interesting. The</a:t>
            </a:r>
            <a:r>
              <a:rPr lang="en-US" dirty="0" smtClean="0"/>
              <a:t> right</a:t>
            </a:r>
            <a:r>
              <a:rPr lang="en-US" baseline="0" dirty="0" smtClean="0"/>
              <a:t> </a:t>
            </a:r>
            <a:r>
              <a:rPr lang="en-US" baseline="0" dirty="0" smtClean="0"/>
              <a:t>hand column may be more appropriate for an operations management </a:t>
            </a:r>
            <a:r>
              <a:rPr lang="en-US" baseline="0" dirty="0" smtClean="0"/>
              <a:t>class. </a:t>
            </a:r>
            <a:endParaRPr lang="en-US" baseline="0" dirty="0" smtClean="0"/>
          </a:p>
          <a:p>
            <a:endParaRPr lang="en-US" baseline="0" dirty="0" smtClean="0"/>
          </a:p>
          <a:p>
            <a:r>
              <a:rPr lang="en-US" baseline="0" dirty="0" smtClean="0"/>
              <a:t>For additional information see:</a:t>
            </a:r>
          </a:p>
          <a:p>
            <a:r>
              <a:rPr lang="en-US" sz="1200" b="0" dirty="0" smtClean="0"/>
              <a:t>Linton, Jonathan D., Robert </a:t>
            </a:r>
            <a:r>
              <a:rPr lang="en-US" sz="1200" b="0" dirty="0" err="1" smtClean="0"/>
              <a:t>Klassen</a:t>
            </a:r>
            <a:r>
              <a:rPr lang="en-US" sz="1200" b="0" dirty="0" smtClean="0"/>
              <a:t>, and </a:t>
            </a:r>
            <a:r>
              <a:rPr lang="en-US" sz="1200" b="0" dirty="0" err="1" smtClean="0"/>
              <a:t>Vaidyanathan</a:t>
            </a:r>
            <a:r>
              <a:rPr lang="en-US" sz="1200" b="0" dirty="0" smtClean="0"/>
              <a:t> </a:t>
            </a:r>
            <a:r>
              <a:rPr lang="en-US" sz="1200" b="0" dirty="0" err="1" smtClean="0"/>
              <a:t>Jayaraman</a:t>
            </a:r>
            <a:r>
              <a:rPr lang="en-US" sz="1200" b="0" dirty="0" smtClean="0"/>
              <a:t>. 2007. Sustainable supply chains: An introduction. </a:t>
            </a:r>
            <a:r>
              <a:rPr lang="en-US" sz="1200" b="0" i="1" dirty="0" smtClean="0"/>
              <a:t>Journal of Operations Management 25 (6):1075-1082.</a:t>
            </a:r>
          </a:p>
          <a:p>
            <a:endParaRPr lang="en-US" sz="1200" i="0" dirty="0" smtClean="0"/>
          </a:p>
          <a:p>
            <a:r>
              <a:rPr lang="en-US" sz="1200" i="0" dirty="0" smtClean="0"/>
              <a:t>A discussion</a:t>
            </a:r>
            <a:r>
              <a:rPr lang="en-US" sz="1200" i="0" baseline="0" dirty="0" smtClean="0"/>
              <a:t> of the waste generated by packaging will be a good lead in to the video on the following </a:t>
            </a:r>
            <a:r>
              <a:rPr lang="en-US" sz="1200" i="0" baseline="0" dirty="0" smtClean="0"/>
              <a:t>slide. Note </a:t>
            </a:r>
            <a:r>
              <a:rPr lang="en-US" sz="1200" i="0" baseline="0" dirty="0" smtClean="0"/>
              <a:t>that a small change in Puma’s packaging </a:t>
            </a:r>
            <a:r>
              <a:rPr lang="en-US" sz="1200" i="0" baseline="0" dirty="0" smtClean="0"/>
              <a:t>resulted </a:t>
            </a:r>
            <a:r>
              <a:rPr lang="en-US" sz="1200" i="0" baseline="0" dirty="0" smtClean="0"/>
              <a:t>in significant </a:t>
            </a:r>
            <a:r>
              <a:rPr lang="en-US" sz="1200" i="0" baseline="0" dirty="0" smtClean="0"/>
              <a:t>savings.</a:t>
            </a:r>
            <a:endParaRPr lang="en-US" sz="1200" i="0" dirty="0" smtClean="0"/>
          </a:p>
          <a:p>
            <a:endParaRPr lang="en-US" i="0" dirty="0" smtClean="0"/>
          </a:p>
        </p:txBody>
      </p:sp>
      <p:sp>
        <p:nvSpPr>
          <p:cNvPr id="4" name="Slide Number Placeholder 3"/>
          <p:cNvSpPr>
            <a:spLocks noGrp="1"/>
          </p:cNvSpPr>
          <p:nvPr>
            <p:ph type="sldNum" sz="quarter" idx="10"/>
          </p:nvPr>
        </p:nvSpPr>
        <p:spPr/>
        <p:txBody>
          <a:bodyPr/>
          <a:lstStyle/>
          <a:p>
            <a:fld id="{F74413C5-DEA7-47F2-ABA7-DAE66172F7E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t>
            </a:r>
            <a:r>
              <a:rPr lang="en-US" dirty="0" smtClean="0"/>
              <a:t>video may </a:t>
            </a:r>
            <a:r>
              <a:rPr lang="en-US" dirty="0" smtClean="0"/>
              <a:t>lead to </a:t>
            </a:r>
            <a:r>
              <a:rPr lang="en-US" baseline="0" dirty="0" smtClean="0"/>
              <a:t>a discussion about the tradeoffs inherent in the packaging </a:t>
            </a:r>
            <a:r>
              <a:rPr lang="en-US" baseline="0" dirty="0" smtClean="0"/>
              <a:t>change. To </a:t>
            </a:r>
            <a:r>
              <a:rPr lang="en-US" baseline="0" dirty="0" smtClean="0"/>
              <a:t>start, ask students to list the purposes of consumer packaging, especially why shoes come in </a:t>
            </a:r>
            <a:r>
              <a:rPr lang="en-US" baseline="0" dirty="0" smtClean="0"/>
              <a:t>boxes. Then </a:t>
            </a:r>
            <a:r>
              <a:rPr lang="en-US" baseline="0" dirty="0" smtClean="0"/>
              <a:t>ask them to consider the extent to which the package change affects the accomplishment of these purposes.</a:t>
            </a:r>
          </a:p>
          <a:p>
            <a:endParaRPr lang="en-US" baseline="0" dirty="0" smtClean="0"/>
          </a:p>
          <a:p>
            <a:r>
              <a:rPr lang="en-US" baseline="0" dirty="0" smtClean="0"/>
              <a:t>Comments on the YouTube site indicate salespeople in stores are concerned about the ease/difficulty of re-bagging the shoes after customers have tried them on for size and fit.</a:t>
            </a:r>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discussion of the triple bottom line on this slide and the following two slides was taken from </a:t>
            </a:r>
            <a:r>
              <a:rPr lang="en-US" sz="1200" b="0" dirty="0" smtClean="0"/>
              <a:t>Carter, Craig R., and Dale S. Rogers. 2008. A framework of sustainable supply chain management: moving toward new theory. </a:t>
            </a:r>
            <a:r>
              <a:rPr lang="en-US" sz="1200" b="0" i="1" dirty="0" smtClean="0"/>
              <a:t>International Journal of Physical Distribution &amp; Logistics Management </a:t>
            </a:r>
            <a:r>
              <a:rPr lang="en-US" sz="1200" b="0" i="0" dirty="0" smtClean="0"/>
              <a:t>38 (5):360-387.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i="0" dirty="0" smtClean="0"/>
              <a:t>A review of the above article is strongly recommended.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i="0" dirty="0" smtClean="0"/>
              <a:t>The</a:t>
            </a:r>
            <a:r>
              <a:rPr lang="en-US" sz="1200" i="0" baseline="0" dirty="0" smtClean="0"/>
              <a:t> triple bottom line recognizes there are activities in which organizations may engage that not only have a positive </a:t>
            </a:r>
            <a:r>
              <a:rPr lang="en-US" sz="1200" i="0" baseline="0" dirty="0" smtClean="0"/>
              <a:t>effect </a:t>
            </a:r>
            <a:r>
              <a:rPr lang="en-US" sz="1200" i="0" baseline="0" dirty="0" smtClean="0"/>
              <a:t>on society and the environment, but also create long-term economic benefits </a:t>
            </a:r>
            <a:r>
              <a:rPr lang="en-US" sz="1200" i="0" baseline="0" dirty="0" smtClean="0"/>
              <a:t>and a </a:t>
            </a:r>
            <a:r>
              <a:rPr lang="en-US" sz="1200" i="0" baseline="0" dirty="0" smtClean="0"/>
              <a:t>‘sustainable’ competitive advantage.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i="0" baseline="0" dirty="0" smtClean="0"/>
              <a:t>However, it must be recognized that long-term sustainability requires long-term investment and a shift in how companies do </a:t>
            </a:r>
            <a:r>
              <a:rPr lang="en-US" sz="1200" i="0" baseline="0" dirty="0" smtClean="0"/>
              <a:t>business. Companies </a:t>
            </a:r>
            <a:r>
              <a:rPr lang="en-US" sz="1200" i="0" baseline="0" dirty="0" smtClean="0"/>
              <a:t>must look for those opportunities which improve the bottom line by improving environmental and social issues.</a:t>
            </a:r>
            <a:endParaRPr lang="en-US" sz="1200" i="0"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F74413C5-DEA7-47F2-ABA7-DAE66172F7E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4413C5-DEA7-47F2-ABA7-DAE66172F7E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Helvetica" pitchFamily="34" charset="0"/>
                <a:cs typeface="Helvetica"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Helvetica" pitchFamily="34" charset="0"/>
                <a:cs typeface="Helvetic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itle Placeholder 1"/>
          <p:cNvSpPr txBox="1">
            <a:spLocks/>
          </p:cNvSpPr>
          <p:nvPr userDrawn="1"/>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bg1"/>
              </a:solidFill>
              <a:effectLst/>
              <a:uLnTx/>
              <a:uFillTx/>
              <a:latin typeface="Helvetica" pitchFamily="34" charset="0"/>
              <a:ea typeface="+mj-ea"/>
              <a:cs typeface="Helvetica" pitchFamily="34" charset="0"/>
            </a:endParaRPr>
          </a:p>
        </p:txBody>
      </p:sp>
      <p:grpSp>
        <p:nvGrpSpPr>
          <p:cNvPr id="8" name="Group 7"/>
          <p:cNvGrpSpPr/>
          <p:nvPr userDrawn="1"/>
        </p:nvGrpSpPr>
        <p:grpSpPr>
          <a:xfrm>
            <a:off x="2813201" y="4682084"/>
            <a:ext cx="3500892" cy="1872079"/>
            <a:chOff x="2737070" y="4007035"/>
            <a:chExt cx="3686556" cy="2078362"/>
          </a:xfrm>
        </p:grpSpPr>
        <p:pic>
          <p:nvPicPr>
            <p:cNvPr id="9" name="Picture 3" descr="C:\Users\Public\Pictures\Sample Pictures\DF_Ethics_UNM_clr[1].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737070" y="4007035"/>
              <a:ext cx="3686556" cy="1174565"/>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Picture 5" descr="http://www-chne.unm.edu/unm_logo.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041130" y="5257800"/>
              <a:ext cx="1078435" cy="827597"/>
            </a:xfrm>
            <a:prstGeom prst="rect">
              <a:avLst/>
            </a:prstGeom>
            <a:noFill/>
            <a:extLst>
              <a:ext uri="{909E8E84-426E-40DD-AFC4-6F175D3DCCD1}">
                <a14:hiddenFill xmlns="" xmlns:a14="http://schemas.microsoft.com/office/drawing/2010/main">
                  <a:solidFill>
                    <a:srgbClr val="FFFFFF"/>
                  </a:solidFill>
                </a14:hiddenFill>
              </a:ext>
            </a:extLst>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855CAC-E68E-4AB3-9CBF-E939EBAFB564}" type="datetimeFigureOut">
              <a:rPr lang="en-US" smtClean="0"/>
              <a:pPr/>
              <a:t>3/17/2011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855CAC-E68E-4AB3-9CBF-E939EBAFB564}" type="datetimeFigureOut">
              <a:rPr lang="en-US" smtClean="0"/>
              <a:pPr/>
              <a:t>3/17/2011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lvl1pPr>
              <a:defRPr>
                <a:solidFill>
                  <a:schemeClr val="bg1"/>
                </a:solidFill>
                <a:latin typeface="Helvetica" pitchFamily="34" charset="0"/>
                <a:cs typeface="Helvetic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E855CAC-E68E-4AB3-9CBF-E939EBAFB564}" type="datetimeFigureOut">
              <a:rPr lang="en-US" smtClean="0"/>
              <a:pPr/>
              <a:t>3/17/2011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855CAC-E68E-4AB3-9CBF-E939EBAFB564}" type="datetimeFigureOut">
              <a:rPr lang="en-US" smtClean="0"/>
              <a:pPr/>
              <a:t>3/17/2011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855CAC-E68E-4AB3-9CBF-E939EBAFB564}" type="datetimeFigureOut">
              <a:rPr lang="en-US" smtClean="0"/>
              <a:pPr/>
              <a:t>3/17/2011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855CAC-E68E-4AB3-9CBF-E939EBAFB564}" type="datetimeFigureOut">
              <a:rPr lang="en-US" smtClean="0"/>
              <a:pPr/>
              <a:t>3/17/2011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855CAC-E68E-4AB3-9CBF-E939EBAFB564}" type="datetimeFigureOut">
              <a:rPr lang="en-US" smtClean="0"/>
              <a:pPr/>
              <a:t>3/17/2011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855CAC-E68E-4AB3-9CBF-E939EBAFB564}" type="datetimeFigureOut">
              <a:rPr lang="en-US" smtClean="0"/>
              <a:pPr/>
              <a:t>3/17/2011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855CAC-E68E-4AB3-9CBF-E939EBAFB564}" type="datetimeFigureOut">
              <a:rPr lang="en-US" smtClean="0"/>
              <a:pPr/>
              <a:t>3/17/2011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855CAC-E68E-4AB3-9CBF-E939EBAFB564}" type="datetimeFigureOut">
              <a:rPr lang="en-US" smtClean="0"/>
              <a:pPr/>
              <a:t>3/17/2011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C1C9F-1DF2-4F2A-B0F2-32A8091EB2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855CAC-E68E-4AB3-9CBF-E939EBAFB564}" type="datetimeFigureOut">
              <a:rPr lang="en-US" smtClean="0"/>
              <a:pPr/>
              <a:t>3/17/2011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7C1C9F-1DF2-4F2A-B0F2-32A8091EB247}" type="slidenum">
              <a:rPr lang="en-US" smtClean="0"/>
              <a:pPr/>
              <a:t>‹#›</a:t>
            </a:fld>
            <a:endParaRPr lang="en-US"/>
          </a:p>
        </p:txBody>
      </p:sp>
      <p:pic>
        <p:nvPicPr>
          <p:cNvPr id="7" name="Picture 4" descr="UNM Swish Bar Red"/>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0" y="0"/>
            <a:ext cx="91440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2.xml"/><Relationship Id="rId1" Type="http://schemas.openxmlformats.org/officeDocument/2006/relationships/vmlDrawing" Target="../drawings/vmlDrawing2.v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667000"/>
            <a:ext cx="6400800" cy="2971800"/>
          </a:xfrm>
        </p:spPr>
        <p:txBody>
          <a:bodyPr>
            <a:normAutofit/>
          </a:bodyPr>
          <a:lstStyle/>
          <a:p>
            <a:pPr algn="l"/>
            <a:endParaRPr lang="en-US" sz="2600" dirty="0">
              <a:solidFill>
                <a:schemeClr val="tx1"/>
              </a:solidFill>
            </a:endParaRPr>
          </a:p>
          <a:p>
            <a:pPr algn="l">
              <a:buFont typeface="Arial" pitchFamily="34" charset="0"/>
              <a:buChar char="•"/>
            </a:pPr>
            <a:endParaRPr lang="en-US" sz="2600" dirty="0" smtClean="0">
              <a:solidFill>
                <a:schemeClr val="tx1"/>
              </a:solidFill>
            </a:endParaRPr>
          </a:p>
          <a:p>
            <a:pPr algn="l">
              <a:buFont typeface="Arial" pitchFamily="34" charset="0"/>
              <a:buChar char="•"/>
            </a:pPr>
            <a:endParaRPr lang="en-US" sz="2400" dirty="0" smtClean="0"/>
          </a:p>
          <a:p>
            <a:pPr algn="l">
              <a:buFont typeface="Arial" pitchFamily="34" charset="0"/>
              <a:buChar char="•"/>
            </a:pPr>
            <a:endParaRPr lang="en-US" sz="2400" dirty="0" smtClean="0"/>
          </a:p>
          <a:p>
            <a:endParaRPr lang="en-US" sz="2400" dirty="0"/>
          </a:p>
          <a:p>
            <a:endParaRPr lang="en-US" sz="2400" dirty="0"/>
          </a:p>
        </p:txBody>
      </p:sp>
      <p:sp>
        <p:nvSpPr>
          <p:cNvPr id="5" name="Title 1"/>
          <p:cNvSpPr txBox="1">
            <a:spLocks/>
          </p:cNvSpPr>
          <p:nvPr/>
        </p:nvSpPr>
        <p:spPr>
          <a:xfrm>
            <a:off x="762000" y="1295400"/>
            <a:ext cx="7772400" cy="1470025"/>
          </a:xfrm>
          <a:prstGeom prst="rect">
            <a:avLst/>
          </a:prstGeom>
        </p:spPr>
        <p:txBody>
          <a:bodyPr anchor="ctr">
            <a:normAutofit/>
          </a:bodyPr>
          <a:lstStyle/>
          <a:p>
            <a:pPr algn="ctr" fontAlgn="auto">
              <a:spcAft>
                <a:spcPts val="0"/>
              </a:spcAft>
              <a:defRPr/>
            </a:pPr>
            <a:r>
              <a:rPr lang="en-US" sz="4400" dirty="0" smtClean="0">
                <a:latin typeface="Helvetica" pitchFamily="34" charset="0"/>
                <a:ea typeface="+mj-ea"/>
                <a:cs typeface="Helvetica" pitchFamily="34" charset="0"/>
              </a:rPr>
              <a:t>Developing Sustainable Supply Chains</a:t>
            </a:r>
            <a:endParaRPr lang="en-US" sz="4400" dirty="0">
              <a:latin typeface="Helvetica" pitchFamily="34" charset="0"/>
              <a:ea typeface="+mj-ea"/>
              <a:cs typeface="Helvetica" pitchFamily="34" charset="0"/>
            </a:endParaRPr>
          </a:p>
        </p:txBody>
      </p:sp>
      <p:sp>
        <p:nvSpPr>
          <p:cNvPr id="8" name="Subtitle 4"/>
          <p:cNvSpPr txBox="1">
            <a:spLocks/>
          </p:cNvSpPr>
          <p:nvPr/>
        </p:nvSpPr>
        <p:spPr>
          <a:xfrm>
            <a:off x="1363663" y="2895600"/>
            <a:ext cx="6400800" cy="144780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0"/>
              </a:spcBef>
              <a:spcAft>
                <a:spcPts val="0"/>
              </a:spcAft>
              <a:buClrTx/>
              <a:buSzTx/>
              <a:buFont typeface="Arial" pitchFamily="34" charset="0"/>
              <a:buNone/>
              <a:tabLst/>
              <a:defRPr/>
            </a:pPr>
            <a:r>
              <a:rPr kumimoji="0" lang="en-US" sz="3200" b="0" i="0" u="none" strike="noStrike" kern="1200" cap="none" spc="0" normalizeH="0" baseline="0" noProof="0" dirty="0" smtClean="0">
                <a:ln>
                  <a:noFill/>
                </a:ln>
                <a:effectLst/>
                <a:uLnTx/>
                <a:uFillTx/>
                <a:latin typeface="Helvetica" pitchFamily="34" charset="0"/>
                <a:ea typeface="+mn-ea"/>
                <a:cs typeface="Helvetica" pitchFamily="34" charset="0"/>
              </a:rPr>
              <a:t>Mary Margaret Rogers</a:t>
            </a:r>
          </a:p>
          <a:p>
            <a:pPr marL="0" marR="0" lvl="0" indent="0" algn="ctr" defTabSz="914400" rtl="0" eaLnBrk="1" fontAlgn="auto" latinLnBrk="0" hangingPunct="1">
              <a:lnSpc>
                <a:spcPct val="100000"/>
              </a:lnSpc>
              <a:spcBef>
                <a:spcPct val="0"/>
              </a:spcBef>
              <a:spcAft>
                <a:spcPts val="0"/>
              </a:spcAft>
              <a:buClrTx/>
              <a:buSzTx/>
              <a:buFont typeface="Arial" pitchFamily="34" charset="0"/>
              <a:buNone/>
              <a:tabLst/>
              <a:defRPr/>
            </a:pPr>
            <a:r>
              <a:rPr kumimoji="0" lang="en-US" sz="3200" b="0" i="0" u="none" strike="noStrike" kern="1200" cap="none" spc="0" normalizeH="0" baseline="0" noProof="0" dirty="0" smtClean="0">
                <a:ln>
                  <a:noFill/>
                </a:ln>
                <a:effectLst/>
                <a:uLnTx/>
                <a:uFillTx/>
                <a:latin typeface="Helvetica" pitchFamily="34" charset="0"/>
                <a:ea typeface="+mn-ea"/>
                <a:cs typeface="Helvetica" pitchFamily="34" charset="0"/>
              </a:rPr>
              <a:t>Anderson School of Management</a:t>
            </a:r>
          </a:p>
          <a:p>
            <a:pPr marL="0" marR="0" lvl="0" indent="0" algn="ctr" defTabSz="914400" rtl="0" eaLnBrk="1" fontAlgn="auto" latinLnBrk="0" hangingPunct="1">
              <a:lnSpc>
                <a:spcPct val="100000"/>
              </a:lnSpc>
              <a:spcBef>
                <a:spcPct val="0"/>
              </a:spcBef>
              <a:spcAft>
                <a:spcPts val="0"/>
              </a:spcAft>
              <a:buClrTx/>
              <a:buSzTx/>
              <a:buFont typeface="Arial" pitchFamily="34" charset="0"/>
              <a:buNone/>
              <a:tabLst/>
              <a:defRPr/>
            </a:pPr>
            <a:r>
              <a:rPr kumimoji="0" lang="en-US" sz="3200" b="0" i="0" u="none" strike="noStrike" kern="1200" cap="none" spc="0" normalizeH="0" baseline="0" noProof="0" dirty="0" smtClean="0">
                <a:ln>
                  <a:noFill/>
                </a:ln>
                <a:effectLst/>
                <a:uLnTx/>
                <a:uFillTx/>
                <a:latin typeface="Helvetica" pitchFamily="34" charset="0"/>
                <a:ea typeface="+mn-ea"/>
                <a:cs typeface="Helvetica" pitchFamily="34" charset="0"/>
              </a:rPr>
              <a:t>University of New Mexico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1143000"/>
          </a:xfrm>
        </p:spPr>
        <p:txBody>
          <a:bodyPr>
            <a:noAutofit/>
          </a:bodyPr>
          <a:lstStyle/>
          <a:p>
            <a:r>
              <a:rPr lang="en-US" sz="3500" dirty="0" smtClean="0"/>
              <a:t>Triple Bottom Line</a:t>
            </a:r>
            <a:br>
              <a:rPr lang="en-US" sz="3500" dirty="0" smtClean="0"/>
            </a:br>
            <a:r>
              <a:rPr lang="en-US" sz="3500" dirty="0" smtClean="0"/>
              <a:t>Supporting Factors</a:t>
            </a:r>
            <a:endParaRPr lang="en-US" sz="3500" dirty="0"/>
          </a:p>
        </p:txBody>
      </p:sp>
      <p:sp>
        <p:nvSpPr>
          <p:cNvPr id="12" name="Content Placeholder 11"/>
          <p:cNvSpPr txBox="1">
            <a:spLocks noGrp="1"/>
          </p:cNvSpPr>
          <p:nvPr>
            <p:ph idx="1"/>
          </p:nvPr>
        </p:nvSpPr>
        <p:spPr>
          <a:xfrm>
            <a:off x="914400" y="1447288"/>
            <a:ext cx="6858000" cy="5180905"/>
          </a:xfrm>
          <a:prstGeom prst="rect">
            <a:avLst/>
          </a:prstGeom>
          <a:noFill/>
        </p:spPr>
        <p:txBody>
          <a:bodyPr wrap="square" numCol="2" rtlCol="0">
            <a:spAutoFit/>
          </a:bodyPr>
          <a:lstStyle/>
          <a:p>
            <a:pPr>
              <a:spcBef>
                <a:spcPts val="0"/>
              </a:spcBef>
              <a:spcAft>
                <a:spcPts val="1000"/>
              </a:spcAft>
              <a:buNone/>
            </a:pPr>
            <a:r>
              <a:rPr lang="en-US" sz="2400" dirty="0" smtClean="0"/>
              <a:t>Transparency and </a:t>
            </a:r>
            <a:r>
              <a:rPr lang="en-US" sz="2400" dirty="0" smtClean="0"/>
              <a:t>Risk Management</a:t>
            </a:r>
            <a:endParaRPr lang="en-US" sz="2400" dirty="0" smtClean="0"/>
          </a:p>
          <a:p>
            <a:pPr marL="114300" indent="-114300">
              <a:spcBef>
                <a:spcPts val="0"/>
              </a:spcBef>
              <a:spcAft>
                <a:spcPts val="1000"/>
              </a:spcAft>
              <a:buFont typeface="Arial" pitchFamily="34" charset="0"/>
              <a:buChar char="•"/>
            </a:pPr>
            <a:r>
              <a:rPr lang="en-US" sz="2400" dirty="0" smtClean="0"/>
              <a:t>Anticipate harm from activities</a:t>
            </a:r>
          </a:p>
          <a:p>
            <a:pPr marL="114300" indent="-114300">
              <a:spcBef>
                <a:spcPts val="0"/>
              </a:spcBef>
              <a:spcAft>
                <a:spcPts val="1000"/>
              </a:spcAft>
              <a:buFont typeface="Arial" pitchFamily="34" charset="0"/>
              <a:buChar char="•"/>
            </a:pPr>
            <a:r>
              <a:rPr lang="en-US" sz="2400" dirty="0" smtClean="0"/>
              <a:t>Stakeholder Engagement</a:t>
            </a:r>
          </a:p>
          <a:p>
            <a:pPr marL="114300" indent="-114300">
              <a:spcBef>
                <a:spcPts val="0"/>
              </a:spcBef>
              <a:spcAft>
                <a:spcPts val="1000"/>
              </a:spcAft>
            </a:pPr>
            <a:r>
              <a:rPr lang="en-US" sz="2400" dirty="0" smtClean="0"/>
              <a:t>Supplier Operations</a:t>
            </a:r>
          </a:p>
          <a:p>
            <a:pPr>
              <a:spcBef>
                <a:spcPts val="0"/>
              </a:spcBef>
              <a:spcAft>
                <a:spcPts val="1000"/>
              </a:spcAft>
              <a:buNone/>
            </a:pPr>
            <a:endParaRPr lang="en-US" sz="2400" dirty="0" smtClean="0"/>
          </a:p>
          <a:p>
            <a:pPr>
              <a:spcBef>
                <a:spcPts val="0"/>
              </a:spcBef>
              <a:spcAft>
                <a:spcPts val="1000"/>
              </a:spcAft>
              <a:buNone/>
            </a:pPr>
            <a:endParaRPr lang="en-US" sz="2400" dirty="0" smtClean="0"/>
          </a:p>
          <a:p>
            <a:pPr>
              <a:spcBef>
                <a:spcPts val="0"/>
              </a:spcBef>
              <a:spcAft>
                <a:spcPts val="1000"/>
              </a:spcAft>
              <a:buNone/>
            </a:pPr>
            <a:r>
              <a:rPr lang="en-US" sz="2400" dirty="0" smtClean="0"/>
              <a:t>Strategy</a:t>
            </a:r>
          </a:p>
          <a:p>
            <a:pPr marL="114300" indent="-114300">
              <a:spcBef>
                <a:spcPts val="0"/>
              </a:spcBef>
              <a:spcAft>
                <a:spcPts val="1000"/>
              </a:spcAft>
            </a:pPr>
            <a:r>
              <a:rPr lang="en-US" sz="2400" dirty="0" smtClean="0"/>
              <a:t>Sustainability as part of an integrated strategy</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spcBef>
                <a:spcPts val="0"/>
              </a:spcBef>
              <a:spcAft>
                <a:spcPts val="1000"/>
              </a:spcAft>
              <a:buNone/>
            </a:pPr>
            <a:r>
              <a:rPr lang="en-US" sz="2400" dirty="0" smtClean="0"/>
              <a:t>Organizational Culture</a:t>
            </a:r>
          </a:p>
          <a:p>
            <a:pPr marL="114300" indent="-114300">
              <a:spcBef>
                <a:spcPts val="0"/>
              </a:spcBef>
              <a:spcAft>
                <a:spcPts val="1000"/>
              </a:spcAft>
            </a:pPr>
            <a:r>
              <a:rPr lang="en-US" sz="2400" dirty="0" smtClean="0"/>
              <a:t>Deeply Ingrained</a:t>
            </a:r>
          </a:p>
          <a:p>
            <a:pPr marL="114300" indent="-114300">
              <a:spcBef>
                <a:spcPts val="0"/>
              </a:spcBef>
              <a:spcAft>
                <a:spcPts val="1000"/>
              </a:spcAft>
              <a:tabLst>
                <a:tab pos="114300" algn="l"/>
              </a:tabLst>
            </a:pPr>
            <a:r>
              <a:rPr lang="en-US" sz="2400" dirty="0" smtClean="0"/>
              <a:t>Organizational Citizenship</a:t>
            </a:r>
          </a:p>
          <a:p>
            <a:pPr marL="114300" indent="-114300">
              <a:spcBef>
                <a:spcPts val="0"/>
              </a:spcBef>
              <a:spcAft>
                <a:spcPts val="1000"/>
              </a:spcAft>
            </a:pPr>
            <a:r>
              <a:rPr lang="en-US" sz="2400" dirty="0" smtClean="0"/>
              <a:t>Values and Ethics</a:t>
            </a:r>
          </a:p>
          <a:p>
            <a:pPr marL="114300" indent="-114300"/>
            <a:endParaRPr lang="en-US" sz="1400" dirty="0" smtClean="0"/>
          </a:p>
          <a:p>
            <a:pPr marL="114300" indent="-114300">
              <a:buFont typeface="Arial" pitchFamily="34" charset="0"/>
              <a:buChar char="•"/>
            </a:pPr>
            <a:endParaRPr lang="en-US" sz="1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xEl>
                                              <p:pRg st="13" end="1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14" end="1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15" end="1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Autofit/>
          </a:bodyPr>
          <a:lstStyle/>
          <a:p>
            <a:r>
              <a:rPr lang="en-US" sz="3800" dirty="0" smtClean="0"/>
              <a:t>Sustainable Supply Chains at </a:t>
            </a:r>
            <a:r>
              <a:rPr lang="en-US" sz="3800" dirty="0" err="1" smtClean="0"/>
              <a:t>Walmart</a:t>
            </a:r>
            <a:endParaRPr lang="en-US" sz="3800" dirty="0"/>
          </a:p>
        </p:txBody>
      </p:sp>
      <p:sp>
        <p:nvSpPr>
          <p:cNvPr id="5" name="Content Placeholder 4"/>
          <p:cNvSpPr>
            <a:spLocks noGrp="1"/>
          </p:cNvSpPr>
          <p:nvPr>
            <p:ph idx="1"/>
          </p:nvPr>
        </p:nvSpPr>
        <p:spPr/>
        <p:txBody>
          <a:bodyPr>
            <a:normAutofit/>
          </a:bodyPr>
          <a:lstStyle/>
          <a:p>
            <a:pPr>
              <a:spcBef>
                <a:spcPts val="0"/>
              </a:spcBef>
              <a:spcAft>
                <a:spcPts val="1000"/>
              </a:spcAft>
              <a:buNone/>
            </a:pPr>
            <a:r>
              <a:rPr lang="en-US" dirty="0" smtClean="0"/>
              <a:t>November 1, 2006 </a:t>
            </a:r>
            <a:r>
              <a:rPr lang="en-US" dirty="0" err="1" smtClean="0"/>
              <a:t>Walmart</a:t>
            </a:r>
            <a:r>
              <a:rPr lang="en-US" dirty="0" smtClean="0"/>
              <a:t> </a:t>
            </a:r>
            <a:r>
              <a:rPr lang="en-US" dirty="0" smtClean="0"/>
              <a:t>introduced its </a:t>
            </a:r>
            <a:r>
              <a:rPr lang="en-US" i="1" dirty="0" smtClean="0"/>
              <a:t>Sustainable Packaging Scorecard </a:t>
            </a:r>
          </a:p>
          <a:p>
            <a:pPr>
              <a:spcBef>
                <a:spcPts val="0"/>
              </a:spcBef>
              <a:spcAft>
                <a:spcPts val="1000"/>
              </a:spcAft>
              <a:buNone/>
            </a:pPr>
            <a:r>
              <a:rPr lang="en-US" dirty="0" smtClean="0"/>
              <a:t>	</a:t>
            </a:r>
            <a:r>
              <a:rPr lang="en-US" sz="2400" dirty="0" smtClean="0"/>
              <a:t>Goal: Reduce </a:t>
            </a:r>
            <a:r>
              <a:rPr lang="en-US" sz="2400" dirty="0" smtClean="0"/>
              <a:t>packaging in supply chain by 5% by 2013</a:t>
            </a:r>
          </a:p>
          <a:p>
            <a:pPr>
              <a:spcBef>
                <a:spcPts val="0"/>
              </a:spcBef>
              <a:spcAft>
                <a:spcPts val="1000"/>
              </a:spcAft>
              <a:buNone/>
            </a:pPr>
            <a:endParaRPr lang="en-US" sz="2400" dirty="0" smtClean="0"/>
          </a:p>
          <a:p>
            <a:pPr indent="3175">
              <a:spcBef>
                <a:spcPts val="0"/>
              </a:spcBef>
              <a:spcAft>
                <a:spcPts val="1000"/>
              </a:spcAft>
              <a:buNone/>
            </a:pPr>
            <a:r>
              <a:rPr lang="en-US" sz="2400" dirty="0" smtClean="0"/>
              <a:t>Predicted Results (</a:t>
            </a:r>
            <a:r>
              <a:rPr lang="en-US" sz="2400" dirty="0" err="1" smtClean="0"/>
              <a:t>Walmart</a:t>
            </a:r>
            <a:r>
              <a:rPr lang="en-US" sz="2400" dirty="0" smtClean="0"/>
              <a:t> </a:t>
            </a:r>
            <a:r>
              <a:rPr lang="en-US" sz="2400" dirty="0" smtClean="0"/>
              <a:t>U.S. only):</a:t>
            </a:r>
          </a:p>
          <a:p>
            <a:pPr marL="1030288" indent="-231775">
              <a:spcBef>
                <a:spcPts val="0"/>
              </a:spcBef>
              <a:spcAft>
                <a:spcPts val="1000"/>
              </a:spcAft>
            </a:pPr>
            <a:r>
              <a:rPr lang="en-US" sz="2400" dirty="0" smtClean="0"/>
              <a:t>667,000 metric tons of CO</a:t>
            </a:r>
            <a:r>
              <a:rPr lang="en-US" sz="2400" baseline="-25000" dirty="0" smtClean="0"/>
              <a:t>2</a:t>
            </a:r>
            <a:r>
              <a:rPr lang="en-US" sz="2400" dirty="0" smtClean="0"/>
              <a:t> not emitted </a:t>
            </a:r>
          </a:p>
          <a:p>
            <a:pPr marL="1030288" indent="-231775">
              <a:spcBef>
                <a:spcPts val="0"/>
              </a:spcBef>
              <a:spcAft>
                <a:spcPts val="1000"/>
              </a:spcAft>
            </a:pPr>
            <a:r>
              <a:rPr lang="en-US" sz="2400" dirty="0" smtClean="0"/>
              <a:t>213,000 trucks off the road annually</a:t>
            </a:r>
          </a:p>
          <a:p>
            <a:pPr marL="1030288" indent="-231775">
              <a:spcBef>
                <a:spcPts val="0"/>
              </a:spcBef>
              <a:spcAft>
                <a:spcPts val="1000"/>
              </a:spcAft>
            </a:pPr>
            <a:r>
              <a:rPr lang="en-US" sz="2400" dirty="0" smtClean="0"/>
              <a:t>66.7 million gallons of diesel fuel saved</a:t>
            </a:r>
          </a:p>
          <a:p>
            <a:pPr marL="1030288" indent="-231775">
              <a:buNone/>
            </a:pPr>
            <a:endParaRPr lang="en-US" sz="2400" dirty="0" smtClean="0"/>
          </a:p>
          <a:p>
            <a:pPr marL="0" indent="0">
              <a:buNone/>
            </a:pPr>
            <a:endParaRPr lang="en-US" sz="2400" dirty="0" smtClean="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143000"/>
          </a:xfrm>
        </p:spPr>
        <p:txBody>
          <a:bodyPr>
            <a:noAutofit/>
          </a:bodyPr>
          <a:lstStyle/>
          <a:p>
            <a:r>
              <a:rPr lang="en-US" sz="3800" dirty="0" smtClean="0"/>
              <a:t>Sustainable Supply Chains at </a:t>
            </a:r>
            <a:r>
              <a:rPr lang="en-US" sz="3800" dirty="0" err="1" smtClean="0"/>
              <a:t>Walmart</a:t>
            </a:r>
            <a:endParaRPr lang="en-US" sz="3800" dirty="0"/>
          </a:p>
        </p:txBody>
      </p:sp>
      <p:sp>
        <p:nvSpPr>
          <p:cNvPr id="3" name="Content Placeholder 2"/>
          <p:cNvSpPr>
            <a:spLocks noGrp="1"/>
          </p:cNvSpPr>
          <p:nvPr>
            <p:ph idx="1"/>
          </p:nvPr>
        </p:nvSpPr>
        <p:spPr/>
        <p:txBody>
          <a:bodyPr>
            <a:normAutofit lnSpcReduction="10000"/>
          </a:bodyPr>
          <a:lstStyle/>
          <a:p>
            <a:pPr>
              <a:spcBef>
                <a:spcPts val="0"/>
              </a:spcBef>
              <a:spcAft>
                <a:spcPts val="1000"/>
              </a:spcAft>
              <a:buNone/>
            </a:pPr>
            <a:r>
              <a:rPr lang="en-US" dirty="0" smtClean="0"/>
              <a:t>The 7 R’s of Sustainable Packaging</a:t>
            </a:r>
          </a:p>
          <a:p>
            <a:pPr marL="795338">
              <a:spcBef>
                <a:spcPts val="0"/>
              </a:spcBef>
              <a:spcAft>
                <a:spcPts val="1000"/>
              </a:spcAft>
            </a:pPr>
            <a:r>
              <a:rPr lang="en-US" dirty="0" smtClean="0"/>
              <a:t>Remove</a:t>
            </a:r>
          </a:p>
          <a:p>
            <a:pPr marL="795338">
              <a:spcBef>
                <a:spcPts val="0"/>
              </a:spcBef>
              <a:spcAft>
                <a:spcPts val="1000"/>
              </a:spcAft>
            </a:pPr>
            <a:r>
              <a:rPr lang="en-US" dirty="0" smtClean="0"/>
              <a:t>Reduce</a:t>
            </a:r>
          </a:p>
          <a:p>
            <a:pPr marL="795338">
              <a:spcBef>
                <a:spcPts val="0"/>
              </a:spcBef>
              <a:spcAft>
                <a:spcPts val="1000"/>
              </a:spcAft>
            </a:pPr>
            <a:r>
              <a:rPr lang="en-US" dirty="0" smtClean="0"/>
              <a:t>Reuse</a:t>
            </a:r>
          </a:p>
          <a:p>
            <a:pPr marL="795338">
              <a:spcBef>
                <a:spcPts val="0"/>
              </a:spcBef>
              <a:spcAft>
                <a:spcPts val="1000"/>
              </a:spcAft>
            </a:pPr>
            <a:r>
              <a:rPr lang="en-US" dirty="0" smtClean="0"/>
              <a:t>Renew</a:t>
            </a:r>
          </a:p>
          <a:p>
            <a:pPr marL="795338">
              <a:spcBef>
                <a:spcPts val="0"/>
              </a:spcBef>
              <a:spcAft>
                <a:spcPts val="1000"/>
              </a:spcAft>
            </a:pPr>
            <a:r>
              <a:rPr lang="en-US" dirty="0" smtClean="0"/>
              <a:t>Recycle</a:t>
            </a:r>
          </a:p>
          <a:p>
            <a:pPr marL="795338">
              <a:spcBef>
                <a:spcPts val="0"/>
              </a:spcBef>
              <a:spcAft>
                <a:spcPts val="1000"/>
              </a:spcAft>
            </a:pPr>
            <a:r>
              <a:rPr lang="en-US" dirty="0" smtClean="0"/>
              <a:t>Revenue</a:t>
            </a:r>
          </a:p>
          <a:p>
            <a:pPr marL="795338">
              <a:spcBef>
                <a:spcPts val="0"/>
              </a:spcBef>
              <a:spcAft>
                <a:spcPts val="1000"/>
              </a:spcAft>
            </a:pPr>
            <a:r>
              <a:rPr lang="en-US" dirty="0" smtClean="0"/>
              <a:t>Read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458200" cy="1143000"/>
          </a:xfrm>
        </p:spPr>
        <p:txBody>
          <a:bodyPr>
            <a:noAutofit/>
          </a:bodyPr>
          <a:lstStyle/>
          <a:p>
            <a:r>
              <a:rPr lang="en-US" sz="3800" dirty="0" smtClean="0"/>
              <a:t>Sustainable Supply Chains at </a:t>
            </a:r>
            <a:r>
              <a:rPr lang="en-US" sz="3800" dirty="0" err="1" smtClean="0"/>
              <a:t>Walmart</a:t>
            </a:r>
            <a:endParaRPr lang="en-US" sz="3800" dirty="0"/>
          </a:p>
        </p:txBody>
      </p:sp>
      <p:sp>
        <p:nvSpPr>
          <p:cNvPr id="3" name="Content Placeholder 2"/>
          <p:cNvSpPr>
            <a:spLocks noGrp="1"/>
          </p:cNvSpPr>
          <p:nvPr>
            <p:ph idx="1"/>
          </p:nvPr>
        </p:nvSpPr>
        <p:spPr/>
        <p:txBody>
          <a:bodyPr/>
          <a:lstStyle/>
          <a:p>
            <a:pPr marL="0" indent="0">
              <a:spcBef>
                <a:spcPts val="0"/>
              </a:spcBef>
              <a:spcAft>
                <a:spcPts val="1000"/>
              </a:spcAft>
              <a:buNone/>
            </a:pPr>
            <a:r>
              <a:rPr lang="en-US" i="1" dirty="0" smtClean="0"/>
              <a:t>“When Wal-Mart tells a supplier that it wants a change in packaging, that supplier will change all its packaging…Wal-Mart has the potential to have a tremendous impact on America’s environmental </a:t>
            </a:r>
            <a:r>
              <a:rPr lang="en-US" i="1" dirty="0" smtClean="0"/>
              <a:t>footprint.” </a:t>
            </a:r>
            <a:endParaRPr lang="en-US" dirty="0" smtClean="0"/>
          </a:p>
          <a:p>
            <a:pPr marL="400050" lvl="1" indent="0">
              <a:spcBef>
                <a:spcPts val="0"/>
              </a:spcBef>
              <a:spcAft>
                <a:spcPts val="1000"/>
              </a:spcAft>
              <a:buNone/>
            </a:pPr>
            <a:r>
              <a:rPr lang="en-US" dirty="0" smtClean="0"/>
              <a:t> David Willett, spokesman for The Sierra Club</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1143000"/>
          </a:xfrm>
        </p:spPr>
        <p:txBody>
          <a:bodyPr>
            <a:noAutofit/>
          </a:bodyPr>
          <a:lstStyle/>
          <a:p>
            <a:r>
              <a:rPr lang="en-US" sz="3800" dirty="0" smtClean="0"/>
              <a:t>Sustainable Supply Chains at </a:t>
            </a:r>
            <a:r>
              <a:rPr lang="en-US" sz="3800" dirty="0" err="1" smtClean="0"/>
              <a:t>Walmart</a:t>
            </a:r>
            <a:endParaRPr lang="en-US" sz="3800" dirty="0"/>
          </a:p>
        </p:txBody>
      </p:sp>
      <p:sp>
        <p:nvSpPr>
          <p:cNvPr id="3" name="Content Placeholder 2"/>
          <p:cNvSpPr>
            <a:spLocks noGrp="1"/>
          </p:cNvSpPr>
          <p:nvPr>
            <p:ph idx="1"/>
          </p:nvPr>
        </p:nvSpPr>
        <p:spPr/>
        <p:txBody>
          <a:bodyPr/>
          <a:lstStyle/>
          <a:p>
            <a:pPr>
              <a:spcBef>
                <a:spcPts val="0"/>
              </a:spcBef>
              <a:spcAft>
                <a:spcPts val="3000"/>
              </a:spcAft>
              <a:buNone/>
            </a:pPr>
            <a:r>
              <a:rPr lang="en-US" dirty="0" smtClean="0"/>
              <a:t>July 16, </a:t>
            </a:r>
            <a:r>
              <a:rPr lang="en-US" dirty="0" smtClean="0"/>
              <a:t>2009: </a:t>
            </a:r>
            <a:r>
              <a:rPr lang="en-US" dirty="0" err="1" smtClean="0"/>
              <a:t>Walmart</a:t>
            </a:r>
            <a:r>
              <a:rPr lang="en-US" dirty="0" smtClean="0"/>
              <a:t> </a:t>
            </a:r>
            <a:r>
              <a:rPr lang="en-US" dirty="0" smtClean="0"/>
              <a:t>announced it would develop a </a:t>
            </a:r>
            <a:r>
              <a:rPr lang="en-US" i="1" dirty="0" smtClean="0"/>
              <a:t>Sustainability Index</a:t>
            </a:r>
            <a:r>
              <a:rPr lang="en-US" dirty="0" smtClean="0"/>
              <a:t>.</a:t>
            </a:r>
            <a:endParaRPr lang="en-US" dirty="0" smtClean="0"/>
          </a:p>
          <a:p>
            <a:pPr>
              <a:spcBef>
                <a:spcPts val="0"/>
              </a:spcBef>
              <a:spcAft>
                <a:spcPts val="1000"/>
              </a:spcAft>
              <a:buNone/>
            </a:pPr>
            <a:r>
              <a:rPr lang="en-US" dirty="0" smtClean="0"/>
              <a:t>Step </a:t>
            </a:r>
            <a:r>
              <a:rPr lang="en-US" dirty="0" smtClean="0"/>
              <a:t>1: Supplier </a:t>
            </a:r>
            <a:r>
              <a:rPr lang="en-US" dirty="0" smtClean="0"/>
              <a:t>Assessment</a:t>
            </a:r>
          </a:p>
          <a:p>
            <a:pPr>
              <a:spcBef>
                <a:spcPts val="0"/>
              </a:spcBef>
              <a:spcAft>
                <a:spcPts val="1000"/>
              </a:spcAft>
              <a:buNone/>
            </a:pPr>
            <a:r>
              <a:rPr lang="en-US" dirty="0" smtClean="0"/>
              <a:t>Step </a:t>
            </a:r>
            <a:r>
              <a:rPr lang="en-US" dirty="0" smtClean="0"/>
              <a:t>2: Life cycle </a:t>
            </a:r>
            <a:r>
              <a:rPr lang="en-US" dirty="0" smtClean="0"/>
              <a:t>Analysis Database</a:t>
            </a:r>
          </a:p>
          <a:p>
            <a:pPr>
              <a:spcBef>
                <a:spcPts val="0"/>
              </a:spcBef>
              <a:spcAft>
                <a:spcPts val="1000"/>
              </a:spcAft>
              <a:buNone/>
            </a:pPr>
            <a:r>
              <a:rPr lang="en-US" dirty="0" smtClean="0"/>
              <a:t>Step </a:t>
            </a:r>
            <a:r>
              <a:rPr lang="en-US" dirty="0" smtClean="0"/>
              <a:t>3: Tool </a:t>
            </a:r>
            <a:r>
              <a:rPr lang="en-US" dirty="0" smtClean="0"/>
              <a:t>for Consumer</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143000"/>
          </a:xfrm>
        </p:spPr>
        <p:txBody>
          <a:bodyPr>
            <a:noAutofit/>
          </a:bodyPr>
          <a:lstStyle/>
          <a:p>
            <a:r>
              <a:rPr lang="en-US" sz="3800" dirty="0" smtClean="0"/>
              <a:t>Sustainable Supply Chains at </a:t>
            </a:r>
            <a:r>
              <a:rPr lang="en-US" sz="3800" dirty="0" err="1" smtClean="0"/>
              <a:t>Walmart</a:t>
            </a:r>
            <a:endParaRPr lang="en-US" sz="3800" dirty="0"/>
          </a:p>
        </p:txBody>
      </p:sp>
      <p:sp>
        <p:nvSpPr>
          <p:cNvPr id="3" name="Content Placeholder 2"/>
          <p:cNvSpPr>
            <a:spLocks noGrp="1"/>
          </p:cNvSpPr>
          <p:nvPr>
            <p:ph idx="1"/>
          </p:nvPr>
        </p:nvSpPr>
        <p:spPr/>
        <p:txBody>
          <a:bodyPr/>
          <a:lstStyle/>
          <a:p>
            <a:pPr>
              <a:spcBef>
                <a:spcPts val="0"/>
              </a:spcBef>
              <a:spcAft>
                <a:spcPts val="3000"/>
              </a:spcAft>
              <a:buNone/>
            </a:pPr>
            <a:r>
              <a:rPr lang="en-US" dirty="0" smtClean="0"/>
              <a:t>February 25, </a:t>
            </a:r>
            <a:r>
              <a:rPr lang="en-US" dirty="0" smtClean="0"/>
              <a:t>2010: </a:t>
            </a:r>
            <a:r>
              <a:rPr lang="en-US" dirty="0" err="1" smtClean="0"/>
              <a:t>Walmart</a:t>
            </a:r>
            <a:r>
              <a:rPr lang="en-US" dirty="0" smtClean="0"/>
              <a:t> </a:t>
            </a:r>
            <a:r>
              <a:rPr lang="en-US" dirty="0" smtClean="0"/>
              <a:t>announced plans to eliminate 20 million metric tons of greenhouse gas emissions from </a:t>
            </a:r>
            <a:r>
              <a:rPr lang="en-US" dirty="0" smtClean="0"/>
              <a:t>the global </a:t>
            </a:r>
            <a:r>
              <a:rPr lang="en-US" dirty="0" smtClean="0"/>
              <a:t>supply chain by the end of 2015</a:t>
            </a:r>
            <a:r>
              <a:rPr lang="en-US" dirty="0" smtClean="0"/>
              <a:t>.</a:t>
            </a:r>
            <a:endParaRPr lang="en-US" dirty="0" smtClean="0"/>
          </a:p>
          <a:p>
            <a:pPr>
              <a:spcBef>
                <a:spcPts val="0"/>
              </a:spcBef>
              <a:spcAft>
                <a:spcPts val="3000"/>
              </a:spcAft>
              <a:buNone/>
            </a:pPr>
            <a:r>
              <a:rPr lang="en-US" dirty="0" smtClean="0"/>
              <a:t>Goal: Reduce </a:t>
            </a:r>
            <a:r>
              <a:rPr lang="en-US" dirty="0" smtClean="0"/>
              <a:t>energy use and cost for suppliers, </a:t>
            </a:r>
            <a:r>
              <a:rPr lang="en-US" dirty="0" err="1" smtClean="0"/>
              <a:t>Walmart</a:t>
            </a:r>
            <a:r>
              <a:rPr lang="en-US" dirty="0" smtClean="0"/>
              <a:t>, and customers.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Autofit/>
          </a:bodyPr>
          <a:lstStyle/>
          <a:p>
            <a:r>
              <a:rPr lang="en-US" sz="3800" dirty="0" smtClean="0">
                <a:solidFill>
                  <a:schemeClr val="bg1"/>
                </a:solidFill>
                <a:latin typeface="Helvetica" pitchFamily="34" charset="0"/>
                <a:cs typeface="Helvetica" pitchFamily="34" charset="0"/>
              </a:rPr>
              <a:t>Sustainable Supply Chains at </a:t>
            </a:r>
            <a:r>
              <a:rPr lang="en-US" sz="3800" dirty="0" err="1" smtClean="0">
                <a:solidFill>
                  <a:schemeClr val="bg1"/>
                </a:solidFill>
                <a:latin typeface="Helvetica" pitchFamily="34" charset="0"/>
                <a:cs typeface="Helvetica" pitchFamily="34" charset="0"/>
              </a:rPr>
              <a:t>Walmart</a:t>
            </a:r>
            <a:endParaRPr lang="en-US" sz="3800" dirty="0">
              <a:solidFill>
                <a:schemeClr val="bg1"/>
              </a:solidFill>
              <a:latin typeface="Helvetica" pitchFamily="34" charset="0"/>
              <a:cs typeface="Helvetica" pitchFamily="34" charset="0"/>
            </a:endParaRPr>
          </a:p>
        </p:txBody>
      </p:sp>
    </p:spTree>
    <p:controls>
      <p:control spid="1026" name="ShockwaveFlash1" r:id="rId2" imgW="7923810" imgH="5334745"/>
    </p:controls>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latin typeface="Helvetica" pitchFamily="34" charset="0"/>
                <a:cs typeface="Helvetica" pitchFamily="34" charset="0"/>
              </a:rPr>
              <a:t>Reverse Supply Chains</a:t>
            </a:r>
            <a:endParaRPr lang="en-US" dirty="0">
              <a:solidFill>
                <a:schemeClr val="bg1"/>
              </a:solidFill>
              <a:latin typeface="Helvetica" pitchFamily="34" charset="0"/>
              <a:cs typeface="Helvetica" pitchFamily="34" charset="0"/>
            </a:endParaRPr>
          </a:p>
        </p:txBody>
      </p:sp>
      <p:sp>
        <p:nvSpPr>
          <p:cNvPr id="3" name="TextBox 2"/>
          <p:cNvSpPr txBox="1"/>
          <p:nvPr/>
        </p:nvSpPr>
        <p:spPr>
          <a:xfrm>
            <a:off x="685800" y="1828800"/>
            <a:ext cx="7696200" cy="5139869"/>
          </a:xfrm>
          <a:prstGeom prst="rect">
            <a:avLst/>
          </a:prstGeom>
          <a:noFill/>
        </p:spPr>
        <p:txBody>
          <a:bodyPr wrap="square" rtlCol="0">
            <a:spAutoFit/>
          </a:bodyPr>
          <a:lstStyle/>
          <a:p>
            <a:pPr>
              <a:spcAft>
                <a:spcPts val="2000"/>
              </a:spcAft>
            </a:pPr>
            <a:r>
              <a:rPr lang="en-US" sz="3200" dirty="0" smtClean="0"/>
              <a:t>A reverse supply chain is a means of enhancing sustainability by retrieving products from customers</a:t>
            </a:r>
            <a:r>
              <a:rPr lang="en-US" sz="3200" dirty="0" smtClean="0"/>
              <a:t>.</a:t>
            </a:r>
            <a:endParaRPr lang="en-US" sz="3200" dirty="0" smtClean="0"/>
          </a:p>
          <a:p>
            <a:pPr marL="914400" indent="-395288">
              <a:spcAft>
                <a:spcPts val="1000"/>
              </a:spcAft>
              <a:buFont typeface="Arial" pitchFamily="34" charset="0"/>
              <a:buChar char="•"/>
            </a:pPr>
            <a:r>
              <a:rPr lang="en-US" sz="3200" dirty="0" smtClean="0"/>
              <a:t>Safe end-of-life disposal</a:t>
            </a:r>
          </a:p>
          <a:p>
            <a:pPr marL="914400" indent="-395288">
              <a:spcAft>
                <a:spcPts val="1000"/>
              </a:spcAft>
              <a:buFont typeface="Arial" pitchFamily="34" charset="0"/>
              <a:buChar char="•"/>
            </a:pPr>
            <a:r>
              <a:rPr lang="en-US" sz="3200" dirty="0" smtClean="0"/>
              <a:t>Refurbishing</a:t>
            </a:r>
          </a:p>
          <a:p>
            <a:pPr marL="914400" indent="-395288">
              <a:spcAft>
                <a:spcPts val="1000"/>
              </a:spcAft>
              <a:buFont typeface="Arial" pitchFamily="34" charset="0"/>
              <a:buChar char="•"/>
            </a:pPr>
            <a:r>
              <a:rPr lang="en-US" sz="3200" dirty="0" smtClean="0"/>
              <a:t>Reuse for spare parts</a:t>
            </a:r>
          </a:p>
          <a:p>
            <a:pPr marL="914400" indent="-395288">
              <a:spcAft>
                <a:spcPts val="1000"/>
              </a:spcAft>
              <a:buFont typeface="Arial" pitchFamily="34" charset="0"/>
              <a:buChar char="•"/>
            </a:pPr>
            <a:r>
              <a:rPr lang="en-US" sz="3200" dirty="0" smtClean="0"/>
              <a:t>Value in recycling</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772400" cy="1143000"/>
          </a:xfrm>
        </p:spPr>
        <p:txBody>
          <a:bodyPr>
            <a:noAutofit/>
          </a:bodyPr>
          <a:lstStyle/>
          <a:p>
            <a:r>
              <a:rPr lang="en-US" sz="3700" dirty="0" smtClean="0">
                <a:solidFill>
                  <a:schemeClr val="bg1"/>
                </a:solidFill>
                <a:latin typeface="Helvetica" pitchFamily="34" charset="0"/>
                <a:cs typeface="Helvetica" pitchFamily="34" charset="0"/>
              </a:rPr>
              <a:t>What’s different about reverse supply chains?</a:t>
            </a:r>
            <a:endParaRPr lang="en-US" sz="3700" dirty="0">
              <a:solidFill>
                <a:schemeClr val="bg1"/>
              </a:solidFill>
              <a:latin typeface="Helvetica" pitchFamily="34" charset="0"/>
              <a:cs typeface="Helvetica" pitchFamily="34" charset="0"/>
            </a:endParaRPr>
          </a:p>
        </p:txBody>
      </p:sp>
      <p:sp>
        <p:nvSpPr>
          <p:cNvPr id="4" name="Text Placeholder 7"/>
          <p:cNvSpPr txBox="1">
            <a:spLocks/>
          </p:cNvSpPr>
          <p:nvPr/>
        </p:nvSpPr>
        <p:spPr>
          <a:xfrm>
            <a:off x="304800" y="1676400"/>
            <a:ext cx="4041648" cy="4572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Forward Supply Chain</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 Placeholder 8"/>
          <p:cNvSpPr txBox="1">
            <a:spLocks/>
          </p:cNvSpPr>
          <p:nvPr/>
        </p:nvSpPr>
        <p:spPr>
          <a:xfrm>
            <a:off x="4648200" y="1676400"/>
            <a:ext cx="4041775" cy="4572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Reverse Supply Chain</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5"/>
          <p:cNvSpPr txBox="1">
            <a:spLocks/>
          </p:cNvSpPr>
          <p:nvPr/>
        </p:nvSpPr>
        <p:spPr>
          <a:xfrm>
            <a:off x="381000" y="2438400"/>
            <a:ext cx="4041648" cy="4073281"/>
          </a:xfrm>
          <a:prstGeom prst="rect">
            <a:avLst/>
          </a:prstGeom>
        </p:spPr>
        <p:txBody>
          <a:bodyPr>
            <a:normAutofit fontScale="70000" lnSpcReduction="20000"/>
          </a:bodyPr>
          <a:lstStyle/>
          <a:p>
            <a:pPr marL="342900" marR="0" lvl="0" indent="-342900" algn="l" defTabSz="914400" rtl="0" eaLnBrk="1" fontAlgn="auto" latinLnBrk="0" hangingPunct="1">
              <a:lnSpc>
                <a:spcPct val="100000"/>
              </a:lnSpc>
              <a:spcAft>
                <a:spcPts val="100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Planning:</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Forecasts</a:t>
            </a:r>
          </a:p>
          <a:p>
            <a:pPr marL="342900" marR="0" lvl="0" indent="-342900" algn="l" defTabSz="914400" rtl="0" eaLnBrk="1" fontAlgn="auto" latinLnBrk="0" hangingPunct="1">
              <a:lnSpc>
                <a:spcPct val="100000"/>
              </a:lnSpc>
              <a:spcAft>
                <a:spcPts val="100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Location:</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One to many transportation</a:t>
            </a:r>
          </a:p>
          <a:p>
            <a:pPr marL="342900" marR="0" lvl="0" indent="-342900" algn="l" defTabSz="914400" rtl="0" eaLnBrk="1" fontAlgn="auto" latinLnBrk="0" hangingPunct="1">
              <a:lnSpc>
                <a:spcPct val="100000"/>
              </a:lnSpc>
              <a:spcAft>
                <a:spcPts val="100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Costs:</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Well-defined</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Focus on product ordering costs</a:t>
            </a:r>
          </a:p>
          <a:p>
            <a:pPr marL="342900" marR="0" lvl="0" indent="-342900" algn="l" defTabSz="914400" rtl="0" eaLnBrk="1" fontAlgn="auto" latinLnBrk="0" hangingPunct="1">
              <a:lnSpc>
                <a:spcPct val="100000"/>
              </a:lnSpc>
              <a:spcAft>
                <a:spcPts val="100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Visibility</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High priority</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6"/>
          <p:cNvSpPr txBox="1">
            <a:spLocks/>
          </p:cNvSpPr>
          <p:nvPr/>
        </p:nvSpPr>
        <p:spPr>
          <a:xfrm>
            <a:off x="4724400" y="2438400"/>
            <a:ext cx="4041775" cy="4149481"/>
          </a:xfrm>
          <a:prstGeom prst="rect">
            <a:avLst/>
          </a:prstGeom>
        </p:spPr>
        <p:txBody>
          <a:bodyPr>
            <a:normAutofit fontScale="77500" lnSpcReduction="20000"/>
          </a:bodyPr>
          <a:lstStyle/>
          <a:p>
            <a:pPr marL="342900" marR="0" lvl="0" indent="-342900" algn="l" defTabSz="914400" rtl="0" eaLnBrk="1" fontAlgn="auto" latinLnBrk="0" hangingPunct="1">
              <a:lnSpc>
                <a:spcPct val="100000"/>
              </a:lnSpc>
              <a:spcAft>
                <a:spcPts val="100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Planning:</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Reactive</a:t>
            </a:r>
          </a:p>
          <a:p>
            <a:pPr marL="342900" marR="0" lvl="0" indent="-342900" algn="l" defTabSz="914400" rtl="0" eaLnBrk="1" fontAlgn="auto" latinLnBrk="0" hangingPunct="1">
              <a:lnSpc>
                <a:spcPct val="100000"/>
              </a:lnSpc>
              <a:spcAft>
                <a:spcPts val="100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Location:</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Many to one transportation</a:t>
            </a:r>
          </a:p>
          <a:p>
            <a:pPr marL="342900" marR="0" lvl="0" indent="-342900" algn="l" defTabSz="914400" rtl="0" eaLnBrk="1" fontAlgn="auto" latinLnBrk="0" hangingPunct="1">
              <a:lnSpc>
                <a:spcPct val="100000"/>
              </a:lnSpc>
              <a:spcAft>
                <a:spcPts val="100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Costs:</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Not easily defined</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Additional costs not easily</a:t>
            </a:r>
            <a:r>
              <a:rPr kumimoji="0" lang="en-US" sz="2600" b="0" i="0" u="none" strike="noStrike" kern="1200" cap="none" spc="0" normalizeH="0" noProof="0" dirty="0" smtClean="0">
                <a:ln>
                  <a:noFill/>
                </a:ln>
                <a:solidFill>
                  <a:schemeClr val="tx1"/>
                </a:solidFill>
                <a:effectLst/>
                <a:uLnTx/>
                <a:uFillTx/>
                <a:latin typeface="+mn-lt"/>
                <a:ea typeface="+mn-ea"/>
                <a:cs typeface="+mn-cs"/>
              </a:rPr>
              <a:t> justified</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Aft>
                <a:spcPts val="100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Visibility</a:t>
            </a:r>
          </a:p>
          <a:p>
            <a:pPr marL="742950" marR="0" lvl="1" indent="-285750" algn="l" defTabSz="914400" rtl="0" eaLnBrk="1" fontAlgn="auto" latinLnBrk="0" hangingPunct="1">
              <a:lnSpc>
                <a:spcPct val="100000"/>
              </a:lnSpc>
              <a:spcAft>
                <a:spcPts val="1000"/>
              </a:spcAft>
              <a:buClrTx/>
              <a:buSzTx/>
              <a:buFont typeface="Arial" pitchFamily="34" charset="0"/>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Low priority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7" end="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xEl>
                                              <p:pRg st="7" end="7"/>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of Reverse Supply Chains</a:t>
            </a:r>
            <a:endParaRPr lang="en-US" dirty="0"/>
          </a:p>
        </p:txBody>
      </p:sp>
      <p:sp>
        <p:nvSpPr>
          <p:cNvPr id="3" name="Content Placeholder 2"/>
          <p:cNvSpPr>
            <a:spLocks noGrp="1"/>
          </p:cNvSpPr>
          <p:nvPr>
            <p:ph idx="1"/>
          </p:nvPr>
        </p:nvSpPr>
        <p:spPr/>
        <p:txBody>
          <a:bodyPr>
            <a:normAutofit fontScale="85000" lnSpcReduction="20000"/>
          </a:bodyPr>
          <a:lstStyle/>
          <a:p>
            <a:pPr>
              <a:spcBef>
                <a:spcPts val="0"/>
              </a:spcBef>
              <a:spcAft>
                <a:spcPts val="1000"/>
              </a:spcAft>
            </a:pPr>
            <a:r>
              <a:rPr lang="en-US" dirty="0" smtClean="0"/>
              <a:t>Economic</a:t>
            </a:r>
          </a:p>
          <a:p>
            <a:pPr lvl="1">
              <a:spcBef>
                <a:spcPts val="0"/>
              </a:spcBef>
              <a:spcAft>
                <a:spcPts val="1000"/>
              </a:spcAft>
            </a:pPr>
            <a:r>
              <a:rPr lang="en-US" dirty="0" smtClean="0"/>
              <a:t>Maintain product value—reuse</a:t>
            </a:r>
          </a:p>
          <a:p>
            <a:pPr lvl="1">
              <a:spcBef>
                <a:spcPts val="0"/>
              </a:spcBef>
              <a:spcAft>
                <a:spcPts val="1000"/>
              </a:spcAft>
            </a:pPr>
            <a:r>
              <a:rPr lang="en-US" dirty="0" smtClean="0"/>
              <a:t>Continuous improvement</a:t>
            </a:r>
          </a:p>
          <a:p>
            <a:pPr>
              <a:spcBef>
                <a:spcPts val="0"/>
              </a:spcBef>
              <a:spcAft>
                <a:spcPts val="1000"/>
              </a:spcAft>
            </a:pPr>
            <a:r>
              <a:rPr lang="en-US" dirty="0" smtClean="0"/>
              <a:t>Ethical</a:t>
            </a:r>
          </a:p>
          <a:p>
            <a:pPr lvl="1">
              <a:spcBef>
                <a:spcPts val="0"/>
              </a:spcBef>
              <a:spcAft>
                <a:spcPts val="1000"/>
              </a:spcAft>
            </a:pPr>
            <a:r>
              <a:rPr lang="en-US" dirty="0" smtClean="0"/>
              <a:t>Customer safety</a:t>
            </a:r>
          </a:p>
          <a:p>
            <a:pPr lvl="1">
              <a:spcBef>
                <a:spcPts val="0"/>
              </a:spcBef>
              <a:spcAft>
                <a:spcPts val="1000"/>
              </a:spcAft>
            </a:pPr>
            <a:r>
              <a:rPr lang="en-US" dirty="0" smtClean="0"/>
              <a:t>Customer satisfaction</a:t>
            </a:r>
          </a:p>
          <a:p>
            <a:pPr>
              <a:spcBef>
                <a:spcPts val="0"/>
              </a:spcBef>
              <a:spcAft>
                <a:spcPts val="1000"/>
              </a:spcAft>
            </a:pPr>
            <a:r>
              <a:rPr lang="en-US" dirty="0" smtClean="0"/>
              <a:t>Environmental	</a:t>
            </a:r>
          </a:p>
          <a:p>
            <a:pPr lvl="1">
              <a:spcBef>
                <a:spcPts val="0"/>
              </a:spcBef>
              <a:spcAft>
                <a:spcPts val="1000"/>
              </a:spcAft>
            </a:pPr>
            <a:r>
              <a:rPr lang="en-US" dirty="0" smtClean="0"/>
              <a:t>Protect and safeguard sustainability</a:t>
            </a:r>
          </a:p>
          <a:p>
            <a:pPr>
              <a:spcBef>
                <a:spcPts val="0"/>
              </a:spcBef>
              <a:spcAft>
                <a:spcPts val="1000"/>
              </a:spcAft>
            </a:pPr>
            <a:r>
              <a:rPr lang="en-US" dirty="0" smtClean="0"/>
              <a:t>Legal</a:t>
            </a:r>
          </a:p>
          <a:p>
            <a:pPr lvl="1">
              <a:spcBef>
                <a:spcPts val="0"/>
              </a:spcBef>
              <a:spcAft>
                <a:spcPts val="1000"/>
              </a:spcAft>
            </a:pPr>
            <a:r>
              <a:rPr lang="en-US" dirty="0" smtClean="0"/>
              <a:t>Global rules and regulations (WEEE Act)</a:t>
            </a:r>
          </a:p>
          <a:p>
            <a:pPr lvl="1"/>
            <a:endParaRPr lang="en-US" dirty="0"/>
          </a:p>
        </p:txBody>
      </p:sp>
    </p:spTree>
    <p:extLst>
      <p:ext uri="{BB962C8B-B14F-4D97-AF65-F5344CB8AC3E}">
        <p14:creationId xmlns="" xmlns:p14="http://schemas.microsoft.com/office/powerpoint/2010/main" val="170588223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143000"/>
          </a:xfrm>
        </p:spPr>
        <p:txBody>
          <a:bodyPr>
            <a:noAutofit/>
          </a:bodyPr>
          <a:lstStyle/>
          <a:p>
            <a:r>
              <a:rPr lang="en-US" sz="3400" dirty="0" smtClean="0"/>
              <a:t>Sustainability in Supply Chain Management</a:t>
            </a:r>
            <a:endParaRPr lang="en-US" sz="3400" dirty="0"/>
          </a:p>
        </p:txBody>
      </p:sp>
      <p:sp>
        <p:nvSpPr>
          <p:cNvPr id="3" name="Content Placeholder 2"/>
          <p:cNvSpPr>
            <a:spLocks noGrp="1"/>
          </p:cNvSpPr>
          <p:nvPr>
            <p:ph idx="1"/>
          </p:nvPr>
        </p:nvSpPr>
        <p:spPr/>
        <p:txBody>
          <a:bodyPr/>
          <a:lstStyle/>
          <a:p>
            <a:pPr>
              <a:buNone/>
            </a:pPr>
            <a:r>
              <a:rPr lang="en-US" dirty="0" smtClean="0"/>
              <a:t>Definitions:</a:t>
            </a:r>
          </a:p>
          <a:p>
            <a:pPr>
              <a:spcBef>
                <a:spcPts val="2000"/>
              </a:spcBef>
              <a:buNone/>
            </a:pPr>
            <a:r>
              <a:rPr lang="en-US" dirty="0"/>
              <a:t>	</a:t>
            </a:r>
            <a:r>
              <a:rPr lang="en-US" sz="2400" i="1" dirty="0" smtClean="0"/>
              <a:t>Supply chain management </a:t>
            </a:r>
            <a:r>
              <a:rPr lang="en-US" sz="2400" dirty="0" smtClean="0"/>
              <a:t>encompasses all activities associated with the flow and transformation of goods from  the raw materials stage through  the end user, as well as the associated information flows. (</a:t>
            </a:r>
            <a:r>
              <a:rPr lang="en-US" sz="2400" i="1" dirty="0" smtClean="0"/>
              <a:t>CSCPM</a:t>
            </a:r>
            <a:r>
              <a:rPr lang="en-US" sz="2400" dirty="0" smtClean="0"/>
              <a:t>)</a:t>
            </a:r>
            <a:endParaRPr lang="en-US" sz="2400" dirty="0"/>
          </a:p>
          <a:p>
            <a:pPr>
              <a:spcBef>
                <a:spcPts val="2000"/>
              </a:spcBef>
              <a:buNone/>
            </a:pPr>
            <a:r>
              <a:rPr lang="en-US" sz="2400" dirty="0" smtClean="0"/>
              <a:t>	</a:t>
            </a:r>
            <a:r>
              <a:rPr lang="en-US" sz="2400" i="1" dirty="0" smtClean="0"/>
              <a:t>Sustainable supply chain management </a:t>
            </a:r>
            <a:r>
              <a:rPr lang="en-US" sz="2400" dirty="0" smtClean="0"/>
              <a:t>requires that sustainability criteria be met while maintaining competitiveness through meeting customer needs. (</a:t>
            </a:r>
            <a:r>
              <a:rPr lang="en-US" sz="2400" i="1" dirty="0" err="1" smtClean="0"/>
              <a:t>Seuring</a:t>
            </a:r>
            <a:r>
              <a:rPr lang="en-US" sz="2400" i="1" dirty="0" smtClean="0"/>
              <a:t> and </a:t>
            </a:r>
            <a:r>
              <a:rPr lang="en-US" sz="2400" i="1" dirty="0" err="1" smtClean="0"/>
              <a:t>Müller</a:t>
            </a:r>
            <a:r>
              <a:rPr lang="en-US" sz="2400" i="1" dirty="0" smtClean="0"/>
              <a:t>, 2008</a:t>
            </a:r>
            <a:r>
              <a:rPr lang="en-US" sz="2400" dirty="0" smtClean="0"/>
              <a: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Reverse Supply Chain Challenges</a:t>
            </a:r>
            <a:endParaRPr lang="en-US" dirty="0"/>
          </a:p>
        </p:txBody>
      </p:sp>
      <p:sp>
        <p:nvSpPr>
          <p:cNvPr id="3" name="Content Placeholder 2"/>
          <p:cNvSpPr>
            <a:spLocks noGrp="1"/>
          </p:cNvSpPr>
          <p:nvPr>
            <p:ph idx="1"/>
          </p:nvPr>
        </p:nvSpPr>
        <p:spPr/>
        <p:txBody>
          <a:bodyPr>
            <a:normAutofit lnSpcReduction="10000"/>
          </a:bodyPr>
          <a:lstStyle/>
          <a:p>
            <a:pPr>
              <a:spcBef>
                <a:spcPts val="0"/>
              </a:spcBef>
              <a:spcAft>
                <a:spcPts val="1000"/>
              </a:spcAft>
            </a:pPr>
            <a:r>
              <a:rPr lang="en-US" dirty="0" smtClean="0"/>
              <a:t>Operational</a:t>
            </a:r>
          </a:p>
          <a:p>
            <a:pPr lvl="1">
              <a:spcBef>
                <a:spcPts val="0"/>
              </a:spcBef>
              <a:spcAft>
                <a:spcPts val="1000"/>
              </a:spcAft>
            </a:pPr>
            <a:r>
              <a:rPr lang="en-US" dirty="0" smtClean="0"/>
              <a:t>Information and process flow</a:t>
            </a:r>
          </a:p>
          <a:p>
            <a:pPr lvl="1">
              <a:spcBef>
                <a:spcPts val="0"/>
              </a:spcBef>
              <a:spcAft>
                <a:spcPts val="1000"/>
              </a:spcAft>
            </a:pPr>
            <a:r>
              <a:rPr lang="en-US" dirty="0" smtClean="0"/>
              <a:t>Roles</a:t>
            </a:r>
          </a:p>
          <a:p>
            <a:pPr lvl="1">
              <a:spcBef>
                <a:spcPts val="0"/>
              </a:spcBef>
              <a:spcAft>
                <a:spcPts val="1000"/>
              </a:spcAft>
            </a:pPr>
            <a:r>
              <a:rPr lang="en-US" dirty="0" smtClean="0"/>
              <a:t>Product</a:t>
            </a:r>
          </a:p>
          <a:p>
            <a:pPr>
              <a:spcBef>
                <a:spcPts val="0"/>
              </a:spcBef>
              <a:spcAft>
                <a:spcPts val="1000"/>
              </a:spcAft>
            </a:pPr>
            <a:r>
              <a:rPr lang="en-US" dirty="0" smtClean="0"/>
              <a:t>Financial</a:t>
            </a:r>
          </a:p>
          <a:p>
            <a:pPr lvl="1">
              <a:spcBef>
                <a:spcPts val="0"/>
              </a:spcBef>
              <a:spcAft>
                <a:spcPts val="1000"/>
              </a:spcAft>
            </a:pPr>
            <a:r>
              <a:rPr lang="en-US" dirty="0" smtClean="0"/>
              <a:t>Costs</a:t>
            </a:r>
          </a:p>
          <a:p>
            <a:pPr>
              <a:spcBef>
                <a:spcPts val="0"/>
              </a:spcBef>
              <a:spcAft>
                <a:spcPts val="1000"/>
              </a:spcAft>
            </a:pPr>
            <a:r>
              <a:rPr lang="en-US" dirty="0" smtClean="0"/>
              <a:t>Technological</a:t>
            </a:r>
          </a:p>
          <a:p>
            <a:pPr lvl="1">
              <a:spcBef>
                <a:spcPts val="0"/>
              </a:spcBef>
              <a:spcAft>
                <a:spcPts val="1000"/>
              </a:spcAft>
            </a:pPr>
            <a:r>
              <a:rPr lang="en-US" dirty="0" smtClean="0"/>
              <a:t>Information technology systems</a:t>
            </a:r>
          </a:p>
          <a:p>
            <a:endParaRPr lang="en-US" dirty="0" smtClean="0"/>
          </a:p>
          <a:p>
            <a:endParaRPr lang="en-US" dirty="0" smtClean="0"/>
          </a:p>
          <a:p>
            <a:endParaRPr lang="en-US" dirty="0" smtClean="0"/>
          </a:p>
          <a:p>
            <a:pPr lvl="1"/>
            <a:endParaRPr lang="en-US" dirty="0" smtClean="0"/>
          </a:p>
          <a:p>
            <a:endParaRPr lang="en-US" dirty="0"/>
          </a:p>
        </p:txBody>
      </p:sp>
    </p:spTree>
    <p:extLst>
      <p:ext uri="{BB962C8B-B14F-4D97-AF65-F5344CB8AC3E}">
        <p14:creationId xmlns="" xmlns:p14="http://schemas.microsoft.com/office/powerpoint/2010/main" val="170588223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400" dirty="0" smtClean="0"/>
              <a:t>Why Should Supply Chains Try to Be Sustainable?</a:t>
            </a:r>
            <a:endParaRPr lang="en-US" sz="3400" dirty="0"/>
          </a:p>
        </p:txBody>
      </p:sp>
      <p:sp>
        <p:nvSpPr>
          <p:cNvPr id="3" name="Content Placeholder 2"/>
          <p:cNvSpPr>
            <a:spLocks noGrp="1"/>
          </p:cNvSpPr>
          <p:nvPr>
            <p:ph idx="1"/>
          </p:nvPr>
        </p:nvSpPr>
        <p:spPr/>
        <p:txBody>
          <a:bodyPr/>
          <a:lstStyle/>
          <a:p>
            <a:pPr>
              <a:spcBef>
                <a:spcPts val="0"/>
              </a:spcBef>
              <a:spcAft>
                <a:spcPts val="2000"/>
              </a:spcAft>
            </a:pPr>
            <a:r>
              <a:rPr lang="en-US" dirty="0" smtClean="0"/>
              <a:t>Supply chains are boundary spanning</a:t>
            </a:r>
          </a:p>
          <a:p>
            <a:pPr lvl="1">
              <a:spcBef>
                <a:spcPts val="0"/>
              </a:spcBef>
              <a:spcAft>
                <a:spcPts val="1000"/>
              </a:spcAft>
            </a:pPr>
            <a:r>
              <a:rPr lang="en-US" dirty="0" smtClean="0"/>
              <a:t>Coordination across normal boundaries means that many aspects of sustainability may be affected</a:t>
            </a:r>
          </a:p>
          <a:p>
            <a:pPr lvl="1">
              <a:spcBef>
                <a:spcPts val="0"/>
              </a:spcBef>
              <a:spcAft>
                <a:spcPts val="1000"/>
              </a:spcAft>
            </a:pPr>
            <a:r>
              <a:rPr lang="en-US" dirty="0" smtClean="0"/>
              <a:t>From initial processing of RM to consumption by final customer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500" dirty="0" smtClean="0"/>
              <a:t>Why Should Supply Chains Try to Be Sustainable?</a:t>
            </a:r>
            <a:endParaRPr lang="en-US" sz="3500" dirty="0"/>
          </a:p>
        </p:txBody>
      </p:sp>
      <p:sp>
        <p:nvSpPr>
          <p:cNvPr id="3" name="Content Placeholder 2"/>
          <p:cNvSpPr>
            <a:spLocks noGrp="1"/>
          </p:cNvSpPr>
          <p:nvPr>
            <p:ph idx="1"/>
          </p:nvPr>
        </p:nvSpPr>
        <p:spPr/>
        <p:txBody>
          <a:bodyPr/>
          <a:lstStyle/>
          <a:p>
            <a:pPr>
              <a:spcBef>
                <a:spcPts val="0"/>
              </a:spcBef>
              <a:spcAft>
                <a:spcPts val="1000"/>
              </a:spcAft>
            </a:pPr>
            <a:r>
              <a:rPr lang="en-US" dirty="0" smtClean="0"/>
              <a:t>Outsourcing </a:t>
            </a:r>
          </a:p>
          <a:p>
            <a:pPr>
              <a:spcBef>
                <a:spcPts val="0"/>
              </a:spcBef>
              <a:spcAft>
                <a:spcPts val="1000"/>
              </a:spcAft>
            </a:pPr>
            <a:r>
              <a:rPr lang="en-US" dirty="0" smtClean="0"/>
              <a:t>Watchdog groups</a:t>
            </a:r>
          </a:p>
          <a:p>
            <a:pPr>
              <a:spcBef>
                <a:spcPts val="0"/>
              </a:spcBef>
              <a:spcAft>
                <a:spcPts val="1000"/>
              </a:spcAft>
            </a:pPr>
            <a:r>
              <a:rPr lang="en-US" dirty="0" smtClean="0"/>
              <a:t>Government requirements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500" dirty="0" smtClean="0"/>
              <a:t>Why Should Supply Chains Try to Be Sustainable?</a:t>
            </a:r>
            <a:endParaRPr lang="en-US" sz="3500" dirty="0"/>
          </a:p>
        </p:txBody>
      </p:sp>
      <p:sp>
        <p:nvSpPr>
          <p:cNvPr id="3" name="Content Placeholder 2"/>
          <p:cNvSpPr>
            <a:spLocks noGrp="1"/>
          </p:cNvSpPr>
          <p:nvPr>
            <p:ph idx="1"/>
          </p:nvPr>
        </p:nvSpPr>
        <p:spPr/>
        <p:txBody>
          <a:bodyPr/>
          <a:lstStyle/>
          <a:p>
            <a:pPr>
              <a:spcBef>
                <a:spcPts val="0"/>
              </a:spcBef>
              <a:spcAft>
                <a:spcPts val="1000"/>
              </a:spcAft>
            </a:pPr>
            <a:r>
              <a:rPr lang="en-US" dirty="0" smtClean="0"/>
              <a:t>Reduce cost and wastes</a:t>
            </a:r>
          </a:p>
          <a:p>
            <a:pPr>
              <a:spcBef>
                <a:spcPts val="0"/>
              </a:spcBef>
              <a:spcAft>
                <a:spcPts val="1000"/>
              </a:spcAft>
            </a:pPr>
            <a:r>
              <a:rPr lang="en-US" dirty="0" smtClean="0"/>
              <a:t>Manage risks</a:t>
            </a:r>
          </a:p>
          <a:p>
            <a:pPr>
              <a:spcBef>
                <a:spcPts val="0"/>
              </a:spcBef>
              <a:spcAft>
                <a:spcPts val="1000"/>
              </a:spcAft>
            </a:pPr>
            <a:r>
              <a:rPr lang="en-US" dirty="0" smtClean="0"/>
              <a:t>Create distinguishing (sellable) reputation</a:t>
            </a:r>
          </a:p>
          <a:p>
            <a:pPr>
              <a:spcBef>
                <a:spcPts val="0"/>
              </a:spcBef>
              <a:spcAft>
                <a:spcPts val="1000"/>
              </a:spcAft>
            </a:pPr>
            <a:r>
              <a:rPr lang="en-US" dirty="0" smtClean="0"/>
              <a:t>Reinforce shareholder value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52400"/>
            <a:ext cx="8229600" cy="1143000"/>
          </a:xfrm>
        </p:spPr>
        <p:txBody>
          <a:bodyPr>
            <a:normAutofit/>
          </a:bodyPr>
          <a:lstStyle/>
          <a:p>
            <a:r>
              <a:rPr lang="en-US" dirty="0" smtClean="0">
                <a:solidFill>
                  <a:schemeClr val="bg1"/>
                </a:solidFill>
              </a:rPr>
              <a:t>Issues affecting sustainability</a:t>
            </a:r>
            <a:endParaRPr lang="en-US" dirty="0">
              <a:solidFill>
                <a:schemeClr val="bg1"/>
              </a:solidFill>
            </a:endParaRPr>
          </a:p>
        </p:txBody>
      </p:sp>
      <p:sp>
        <p:nvSpPr>
          <p:cNvPr id="9" name="Content Placeholder 8"/>
          <p:cNvSpPr>
            <a:spLocks noGrp="1"/>
          </p:cNvSpPr>
          <p:nvPr>
            <p:ph sz="half" idx="1"/>
          </p:nvPr>
        </p:nvSpPr>
        <p:spPr/>
        <p:txBody>
          <a:bodyPr>
            <a:normAutofit/>
          </a:bodyPr>
          <a:lstStyle/>
          <a:p>
            <a:pPr>
              <a:spcBef>
                <a:spcPts val="0"/>
              </a:spcBef>
              <a:spcAft>
                <a:spcPts val="1000"/>
              </a:spcAft>
            </a:pPr>
            <a:r>
              <a:rPr lang="en-US" dirty="0" smtClean="0"/>
              <a:t>Product design</a:t>
            </a:r>
          </a:p>
          <a:p>
            <a:pPr>
              <a:spcBef>
                <a:spcPts val="0"/>
              </a:spcBef>
              <a:spcAft>
                <a:spcPts val="1000"/>
              </a:spcAft>
            </a:pPr>
            <a:r>
              <a:rPr lang="en-US" dirty="0" smtClean="0"/>
              <a:t>Product returns</a:t>
            </a:r>
          </a:p>
          <a:p>
            <a:pPr>
              <a:spcBef>
                <a:spcPts val="0"/>
              </a:spcBef>
              <a:spcAft>
                <a:spcPts val="1000"/>
              </a:spcAft>
            </a:pPr>
            <a:r>
              <a:rPr lang="en-US" dirty="0" smtClean="0"/>
              <a:t>Length of product life cycle</a:t>
            </a:r>
          </a:p>
          <a:p>
            <a:pPr>
              <a:spcBef>
                <a:spcPts val="0"/>
              </a:spcBef>
              <a:spcAft>
                <a:spcPts val="1000"/>
              </a:spcAft>
            </a:pPr>
            <a:r>
              <a:rPr lang="en-US" dirty="0" smtClean="0"/>
              <a:t>Extension of product life cycle</a:t>
            </a:r>
          </a:p>
          <a:p>
            <a:pPr>
              <a:spcBef>
                <a:spcPts val="0"/>
              </a:spcBef>
              <a:spcAft>
                <a:spcPts val="1000"/>
              </a:spcAft>
            </a:pPr>
            <a:r>
              <a:rPr lang="en-US" dirty="0" smtClean="0"/>
              <a:t>End of life disposal</a:t>
            </a:r>
          </a:p>
          <a:p>
            <a:pPr>
              <a:spcBef>
                <a:spcPts val="0"/>
              </a:spcBef>
              <a:spcAft>
                <a:spcPts val="1000"/>
              </a:spcAft>
            </a:pPr>
            <a:r>
              <a:rPr lang="en-US" dirty="0" smtClean="0"/>
              <a:t>Packaging</a:t>
            </a:r>
          </a:p>
          <a:p>
            <a:pPr>
              <a:buNone/>
            </a:pPr>
            <a:endParaRPr lang="en-US" dirty="0" smtClean="0"/>
          </a:p>
        </p:txBody>
      </p:sp>
      <p:sp>
        <p:nvSpPr>
          <p:cNvPr id="11" name="Content Placeholder 10"/>
          <p:cNvSpPr>
            <a:spLocks noGrp="1"/>
          </p:cNvSpPr>
          <p:nvPr>
            <p:ph sz="half" idx="2"/>
          </p:nvPr>
        </p:nvSpPr>
        <p:spPr/>
        <p:txBody>
          <a:bodyPr>
            <a:normAutofit/>
          </a:bodyPr>
          <a:lstStyle/>
          <a:p>
            <a:pPr>
              <a:spcBef>
                <a:spcPts val="0"/>
              </a:spcBef>
              <a:spcAft>
                <a:spcPts val="1000"/>
              </a:spcAft>
            </a:pPr>
            <a:r>
              <a:rPr lang="en-US" dirty="0" smtClean="0"/>
              <a:t>Source reduction</a:t>
            </a:r>
          </a:p>
          <a:p>
            <a:pPr>
              <a:spcBef>
                <a:spcPts val="0"/>
              </a:spcBef>
              <a:spcAft>
                <a:spcPts val="1000"/>
              </a:spcAft>
            </a:pPr>
            <a:r>
              <a:rPr lang="en-US" dirty="0" smtClean="0"/>
              <a:t>Recycling</a:t>
            </a:r>
          </a:p>
          <a:p>
            <a:pPr>
              <a:spcBef>
                <a:spcPts val="0"/>
              </a:spcBef>
              <a:spcAft>
                <a:spcPts val="1000"/>
              </a:spcAft>
            </a:pPr>
            <a:r>
              <a:rPr lang="en-US" dirty="0" smtClean="0"/>
              <a:t>Material substitution</a:t>
            </a:r>
          </a:p>
          <a:p>
            <a:pPr>
              <a:spcBef>
                <a:spcPts val="0"/>
              </a:spcBef>
              <a:spcAft>
                <a:spcPts val="1000"/>
              </a:spcAft>
            </a:pPr>
            <a:r>
              <a:rPr lang="en-US" dirty="0" smtClean="0"/>
              <a:t>Waste disposal</a:t>
            </a:r>
          </a:p>
          <a:p>
            <a:pPr>
              <a:spcBef>
                <a:spcPts val="0"/>
              </a:spcBef>
              <a:spcAft>
                <a:spcPts val="1000"/>
              </a:spcAft>
            </a:pPr>
            <a:r>
              <a:rPr lang="en-US" dirty="0" smtClean="0"/>
              <a:t>Refurbishing</a:t>
            </a:r>
          </a:p>
          <a:p>
            <a:pPr>
              <a:spcBef>
                <a:spcPts val="0"/>
              </a:spcBef>
              <a:spcAft>
                <a:spcPts val="1000"/>
              </a:spcAft>
            </a:pPr>
            <a:r>
              <a:rPr lang="en-US" dirty="0" smtClean="0"/>
              <a:t>Repair</a:t>
            </a:r>
          </a:p>
          <a:p>
            <a:pPr>
              <a:spcBef>
                <a:spcPts val="0"/>
              </a:spcBef>
              <a:spcAft>
                <a:spcPts val="1000"/>
              </a:spcAft>
            </a:pPr>
            <a:r>
              <a:rPr lang="en-US" dirty="0" smtClean="0"/>
              <a:t>Remanufacturing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latin typeface="Helvetica" pitchFamily="34" charset="0"/>
                <a:cs typeface="Helvetica" pitchFamily="34" charset="0"/>
              </a:rPr>
              <a:t>Puma’s Clever Little Bag</a:t>
            </a:r>
            <a:endParaRPr lang="en-US" dirty="0">
              <a:solidFill>
                <a:schemeClr val="bg1"/>
              </a:solidFill>
              <a:latin typeface="Helvetica" pitchFamily="34" charset="0"/>
              <a:cs typeface="Helvetica" pitchFamily="34" charset="0"/>
            </a:endParaRPr>
          </a:p>
        </p:txBody>
      </p:sp>
    </p:spTree>
    <p:controls>
      <p:control spid="2051" name="ShockwaveFlash1" r:id="rId2" imgW="7314286" imgH="5409524"/>
    </p:controls>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500" dirty="0" smtClean="0"/>
              <a:t>Sustainability in Supply Chain Management</a:t>
            </a:r>
            <a:endParaRPr lang="en-US" sz="3500" dirty="0"/>
          </a:p>
        </p:txBody>
      </p:sp>
      <p:sp>
        <p:nvSpPr>
          <p:cNvPr id="3" name="Content Placeholder 2"/>
          <p:cNvSpPr>
            <a:spLocks noGrp="1"/>
          </p:cNvSpPr>
          <p:nvPr>
            <p:ph idx="1"/>
          </p:nvPr>
        </p:nvSpPr>
        <p:spPr/>
        <p:txBody>
          <a:bodyPr>
            <a:normAutofit fontScale="92500" lnSpcReduction="20000"/>
          </a:bodyPr>
          <a:lstStyle/>
          <a:p>
            <a:pPr>
              <a:spcBef>
                <a:spcPts val="0"/>
              </a:spcBef>
              <a:spcAft>
                <a:spcPts val="1000"/>
              </a:spcAft>
            </a:pPr>
            <a:r>
              <a:rPr lang="en-US" dirty="0" smtClean="0"/>
              <a:t>Use of the triple bottom line</a:t>
            </a:r>
            <a:endParaRPr lang="en-US" dirty="0"/>
          </a:p>
          <a:p>
            <a:pPr lvl="1">
              <a:spcBef>
                <a:spcPts val="0"/>
              </a:spcBef>
              <a:spcAft>
                <a:spcPts val="1000"/>
              </a:spcAft>
            </a:pPr>
            <a:r>
              <a:rPr lang="en-US" dirty="0" smtClean="0"/>
              <a:t>Social</a:t>
            </a:r>
          </a:p>
          <a:p>
            <a:pPr lvl="2">
              <a:spcBef>
                <a:spcPts val="0"/>
              </a:spcBef>
              <a:spcAft>
                <a:spcPts val="1000"/>
              </a:spcAft>
            </a:pPr>
            <a:r>
              <a:rPr lang="en-US" dirty="0" smtClean="0"/>
              <a:t>Manage risks to organizational reputation</a:t>
            </a:r>
          </a:p>
          <a:p>
            <a:pPr lvl="2">
              <a:spcBef>
                <a:spcPts val="0"/>
              </a:spcBef>
              <a:spcAft>
                <a:spcPts val="1000"/>
              </a:spcAft>
            </a:pPr>
            <a:r>
              <a:rPr lang="en-US" dirty="0" smtClean="0"/>
              <a:t>Create competitive advantage</a:t>
            </a:r>
          </a:p>
          <a:p>
            <a:pPr lvl="1">
              <a:spcBef>
                <a:spcPts val="0"/>
              </a:spcBef>
              <a:spcAft>
                <a:spcPts val="1000"/>
              </a:spcAft>
            </a:pPr>
            <a:r>
              <a:rPr lang="en-US" dirty="0" smtClean="0"/>
              <a:t>Environmental</a:t>
            </a:r>
          </a:p>
          <a:p>
            <a:pPr lvl="2">
              <a:spcBef>
                <a:spcPts val="0"/>
              </a:spcBef>
              <a:spcAft>
                <a:spcPts val="1000"/>
              </a:spcAft>
            </a:pPr>
            <a:r>
              <a:rPr lang="en-US" dirty="0" smtClean="0"/>
              <a:t>Regulatory issues</a:t>
            </a:r>
          </a:p>
          <a:p>
            <a:pPr lvl="2">
              <a:spcBef>
                <a:spcPts val="0"/>
              </a:spcBef>
              <a:spcAft>
                <a:spcPts val="1000"/>
              </a:spcAft>
            </a:pPr>
            <a:r>
              <a:rPr lang="en-US" dirty="0" smtClean="0"/>
              <a:t>Risk of harm from usage, disposal, packaging, shipping</a:t>
            </a:r>
          </a:p>
          <a:p>
            <a:pPr lvl="1">
              <a:spcBef>
                <a:spcPts val="0"/>
              </a:spcBef>
              <a:spcAft>
                <a:spcPts val="1000"/>
              </a:spcAft>
            </a:pPr>
            <a:r>
              <a:rPr lang="en-US" dirty="0" smtClean="0"/>
              <a:t>Economic</a:t>
            </a:r>
          </a:p>
          <a:p>
            <a:pPr lvl="2">
              <a:spcBef>
                <a:spcPts val="0"/>
              </a:spcBef>
              <a:spcAft>
                <a:spcPts val="1000"/>
              </a:spcAft>
            </a:pPr>
            <a:r>
              <a:rPr lang="en-US" dirty="0" smtClean="0"/>
              <a:t>Sustainability can </a:t>
            </a:r>
            <a:r>
              <a:rPr lang="en-US" dirty="0" smtClean="0"/>
              <a:t>be cost efficient</a:t>
            </a:r>
          </a:p>
          <a:p>
            <a:pPr lvl="2">
              <a:spcBef>
                <a:spcPts val="0"/>
              </a:spcBef>
              <a:spcAft>
                <a:spcPts val="1000"/>
              </a:spcAft>
            </a:pPr>
            <a:r>
              <a:rPr lang="en-US" dirty="0" smtClean="0"/>
              <a:t>Sustainability can enhance shareholder value</a:t>
            </a:r>
          </a:p>
          <a:p>
            <a:pPr lvl="2"/>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5715000" y="5943600"/>
            <a:ext cx="3200400" cy="990600"/>
          </a:xfrm>
        </p:spPr>
        <p:txBody>
          <a:bodyPr>
            <a:normAutofit/>
          </a:bodyPr>
          <a:lstStyle/>
          <a:p>
            <a:r>
              <a:rPr lang="en-US" sz="900" dirty="0" smtClean="0">
                <a:latin typeface="Arial" pitchFamily="34" charset="0"/>
                <a:cs typeface="Arial" pitchFamily="34" charset="0"/>
              </a:rPr>
              <a:t>Adapted </a:t>
            </a:r>
            <a:r>
              <a:rPr lang="en-US" sz="900" dirty="0" smtClean="0">
                <a:latin typeface="Arial" pitchFamily="34" charset="0"/>
                <a:cs typeface="Arial" pitchFamily="34" charset="0"/>
              </a:rPr>
              <a:t>from: Carter</a:t>
            </a:r>
            <a:r>
              <a:rPr lang="en-US" sz="900" dirty="0" smtClean="0">
                <a:latin typeface="Arial" pitchFamily="34" charset="0"/>
                <a:cs typeface="Arial" pitchFamily="34" charset="0"/>
              </a:rPr>
              <a:t>, CR, and DS Rogers. 2008. A framework of sustainable supply chain </a:t>
            </a:r>
            <a:r>
              <a:rPr lang="en-US" sz="900" dirty="0" smtClean="0">
                <a:latin typeface="Arial" pitchFamily="34" charset="0"/>
                <a:cs typeface="Arial" pitchFamily="34" charset="0"/>
              </a:rPr>
              <a:t>management: Moving </a:t>
            </a:r>
            <a:r>
              <a:rPr lang="en-US" sz="900" dirty="0" smtClean="0">
                <a:latin typeface="Arial" pitchFamily="34" charset="0"/>
                <a:cs typeface="Arial" pitchFamily="34" charset="0"/>
              </a:rPr>
              <a:t>toward new theory. </a:t>
            </a:r>
            <a:r>
              <a:rPr lang="en-US" sz="900" i="1" dirty="0" smtClean="0">
                <a:latin typeface="Arial" pitchFamily="34" charset="0"/>
                <a:cs typeface="Arial" pitchFamily="34" charset="0"/>
              </a:rPr>
              <a:t>International Journal of Physical Distribution &amp; Logistics Management 38 (5):360-387.</a:t>
            </a:r>
            <a:endParaRPr lang="en-US" sz="900" dirty="0">
              <a:latin typeface="Arial" pitchFamily="34" charset="0"/>
              <a:cs typeface="Arial" pitchFamily="34" charset="0"/>
            </a:endParaRPr>
          </a:p>
        </p:txBody>
      </p:sp>
      <p:grpSp>
        <p:nvGrpSpPr>
          <p:cNvPr id="40" name="Group 39"/>
          <p:cNvGrpSpPr/>
          <p:nvPr/>
        </p:nvGrpSpPr>
        <p:grpSpPr>
          <a:xfrm>
            <a:off x="228600" y="457200"/>
            <a:ext cx="6477000" cy="5943600"/>
            <a:chOff x="1371600" y="304800"/>
            <a:chExt cx="6324600" cy="5715000"/>
          </a:xfrm>
        </p:grpSpPr>
        <p:grpSp>
          <p:nvGrpSpPr>
            <p:cNvPr id="19" name="Group 18"/>
            <p:cNvGrpSpPr/>
            <p:nvPr/>
          </p:nvGrpSpPr>
          <p:grpSpPr>
            <a:xfrm>
              <a:off x="2133600" y="685800"/>
              <a:ext cx="4953000" cy="5334000"/>
              <a:chOff x="2133600" y="381000"/>
              <a:chExt cx="4953000" cy="5334000"/>
            </a:xfrm>
          </p:grpSpPr>
          <p:sp>
            <p:nvSpPr>
              <p:cNvPr id="7" name="Oval 6"/>
              <p:cNvSpPr/>
              <p:nvPr/>
            </p:nvSpPr>
            <p:spPr>
              <a:xfrm>
                <a:off x="2133600" y="381000"/>
                <a:ext cx="3800475" cy="37854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133725" y="381000"/>
                <a:ext cx="3800475" cy="37854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733675" y="1929581"/>
                <a:ext cx="3800475" cy="37854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133600" y="1752600"/>
                <a:ext cx="1219200" cy="461665"/>
              </a:xfrm>
              <a:prstGeom prst="rect">
                <a:avLst/>
              </a:prstGeom>
              <a:noFill/>
            </p:spPr>
            <p:txBody>
              <a:bodyPr wrap="square" rtlCol="0">
                <a:spAutoFit/>
              </a:bodyPr>
              <a:lstStyle/>
              <a:p>
                <a:r>
                  <a:rPr lang="en-US" sz="1200" dirty="0" smtClean="0"/>
                  <a:t>Environmental Performance</a:t>
                </a:r>
                <a:endParaRPr lang="en-US" sz="1200" dirty="0"/>
              </a:p>
            </p:txBody>
          </p:sp>
          <p:sp>
            <p:nvSpPr>
              <p:cNvPr id="12" name="TextBox 11"/>
              <p:cNvSpPr txBox="1"/>
              <p:nvPr/>
            </p:nvSpPr>
            <p:spPr>
              <a:xfrm>
                <a:off x="5867400" y="1295400"/>
                <a:ext cx="1219200" cy="461665"/>
              </a:xfrm>
              <a:prstGeom prst="rect">
                <a:avLst/>
              </a:prstGeom>
              <a:noFill/>
            </p:spPr>
            <p:txBody>
              <a:bodyPr wrap="square" rtlCol="0">
                <a:spAutoFit/>
              </a:bodyPr>
              <a:lstStyle/>
              <a:p>
                <a:r>
                  <a:rPr lang="en-US" sz="1200" dirty="0" smtClean="0"/>
                  <a:t>Social</a:t>
                </a:r>
              </a:p>
              <a:p>
                <a:r>
                  <a:rPr lang="en-US" sz="1200" dirty="0" smtClean="0"/>
                  <a:t>Performance</a:t>
                </a:r>
                <a:endParaRPr lang="en-US" sz="1200" dirty="0"/>
              </a:p>
            </p:txBody>
          </p:sp>
          <p:sp>
            <p:nvSpPr>
              <p:cNvPr id="13" name="TextBox 12"/>
              <p:cNvSpPr txBox="1"/>
              <p:nvPr/>
            </p:nvSpPr>
            <p:spPr>
              <a:xfrm>
                <a:off x="4114800" y="4572000"/>
                <a:ext cx="1219200" cy="461665"/>
              </a:xfrm>
              <a:prstGeom prst="rect">
                <a:avLst/>
              </a:prstGeom>
              <a:noFill/>
            </p:spPr>
            <p:txBody>
              <a:bodyPr wrap="square" rtlCol="0">
                <a:spAutoFit/>
              </a:bodyPr>
              <a:lstStyle/>
              <a:p>
                <a:r>
                  <a:rPr lang="en-US" sz="1200" dirty="0" smtClean="0"/>
                  <a:t>Economic</a:t>
                </a:r>
              </a:p>
              <a:p>
                <a:r>
                  <a:rPr lang="en-US" sz="1200" dirty="0" smtClean="0"/>
                  <a:t>Performance</a:t>
                </a:r>
                <a:endParaRPr lang="en-US" sz="1200" dirty="0"/>
              </a:p>
            </p:txBody>
          </p:sp>
          <p:sp>
            <p:nvSpPr>
              <p:cNvPr id="18" name="TextBox 17"/>
              <p:cNvSpPr txBox="1"/>
              <p:nvPr/>
            </p:nvSpPr>
            <p:spPr>
              <a:xfrm>
                <a:off x="3810000" y="2667000"/>
                <a:ext cx="1524000" cy="369332"/>
              </a:xfrm>
              <a:prstGeom prst="rect">
                <a:avLst/>
              </a:prstGeom>
              <a:noFill/>
            </p:spPr>
            <p:txBody>
              <a:bodyPr wrap="square" rtlCol="0">
                <a:spAutoFit/>
              </a:bodyPr>
              <a:lstStyle/>
              <a:p>
                <a:r>
                  <a:rPr lang="en-US" b="1" dirty="0" smtClean="0">
                    <a:solidFill>
                      <a:srgbClr val="00B050"/>
                    </a:solidFill>
                  </a:rPr>
                  <a:t>Sustainability</a:t>
                </a:r>
                <a:endParaRPr lang="en-US" b="1" dirty="0">
                  <a:solidFill>
                    <a:srgbClr val="00B050"/>
                  </a:solidFill>
                </a:endParaRPr>
              </a:p>
            </p:txBody>
          </p:sp>
        </p:grpSp>
        <p:sp>
          <p:nvSpPr>
            <p:cNvPr id="20" name="TextBox 19"/>
            <p:cNvSpPr txBox="1"/>
            <p:nvPr/>
          </p:nvSpPr>
          <p:spPr>
            <a:xfrm>
              <a:off x="4191000" y="304800"/>
              <a:ext cx="609600" cy="266345"/>
            </a:xfrm>
            <a:prstGeom prst="rect">
              <a:avLst/>
            </a:prstGeom>
            <a:noFill/>
          </p:spPr>
          <p:txBody>
            <a:bodyPr wrap="square" rtlCol="0">
              <a:spAutoFit/>
            </a:bodyPr>
            <a:lstStyle/>
            <a:p>
              <a:r>
                <a:rPr lang="en-US" sz="1200" dirty="0" smtClean="0">
                  <a:solidFill>
                    <a:schemeClr val="bg1"/>
                  </a:solidFill>
                </a:rPr>
                <a:t>Good?</a:t>
              </a:r>
              <a:endParaRPr lang="en-US" sz="1200" dirty="0">
                <a:solidFill>
                  <a:schemeClr val="bg1"/>
                </a:solidFill>
              </a:endParaRPr>
            </a:p>
          </p:txBody>
        </p:sp>
        <p:sp>
          <p:nvSpPr>
            <p:cNvPr id="21" name="TextBox 20"/>
            <p:cNvSpPr txBox="1"/>
            <p:nvPr/>
          </p:nvSpPr>
          <p:spPr>
            <a:xfrm>
              <a:off x="1981200" y="4267200"/>
              <a:ext cx="609600" cy="276999"/>
            </a:xfrm>
            <a:prstGeom prst="rect">
              <a:avLst/>
            </a:prstGeom>
            <a:noFill/>
          </p:spPr>
          <p:txBody>
            <a:bodyPr wrap="square" rtlCol="0">
              <a:spAutoFit/>
            </a:bodyPr>
            <a:lstStyle/>
            <a:p>
              <a:r>
                <a:rPr lang="en-US" sz="1200" b="1" dirty="0" smtClean="0">
                  <a:solidFill>
                    <a:srgbClr val="00B0F0"/>
                  </a:solidFill>
                </a:rPr>
                <a:t>Better</a:t>
              </a:r>
              <a:endParaRPr lang="en-US" sz="1200" b="1" dirty="0">
                <a:solidFill>
                  <a:srgbClr val="00B0F0"/>
                </a:solidFill>
              </a:endParaRPr>
            </a:p>
          </p:txBody>
        </p:sp>
        <p:sp>
          <p:nvSpPr>
            <p:cNvPr id="23" name="TextBox 22"/>
            <p:cNvSpPr txBox="1"/>
            <p:nvPr/>
          </p:nvSpPr>
          <p:spPr>
            <a:xfrm>
              <a:off x="1371600" y="3657600"/>
              <a:ext cx="533400" cy="307777"/>
            </a:xfrm>
            <a:prstGeom prst="rect">
              <a:avLst/>
            </a:prstGeom>
            <a:noFill/>
          </p:spPr>
          <p:txBody>
            <a:bodyPr wrap="square" rtlCol="0">
              <a:spAutoFit/>
            </a:bodyPr>
            <a:lstStyle/>
            <a:p>
              <a:r>
                <a:rPr lang="en-US" sz="1400" b="1" dirty="0" smtClean="0">
                  <a:solidFill>
                    <a:srgbClr val="00B050"/>
                  </a:solidFill>
                </a:rPr>
                <a:t>Best</a:t>
              </a:r>
              <a:endParaRPr lang="en-US" sz="1400" b="1" dirty="0">
                <a:solidFill>
                  <a:srgbClr val="00B050"/>
                </a:solidFill>
              </a:endParaRPr>
            </a:p>
          </p:txBody>
        </p:sp>
        <p:sp>
          <p:nvSpPr>
            <p:cNvPr id="24" name="TextBox 23"/>
            <p:cNvSpPr txBox="1"/>
            <p:nvPr/>
          </p:nvSpPr>
          <p:spPr>
            <a:xfrm>
              <a:off x="6934200" y="4267200"/>
              <a:ext cx="762000" cy="276999"/>
            </a:xfrm>
            <a:prstGeom prst="rect">
              <a:avLst/>
            </a:prstGeom>
            <a:noFill/>
          </p:spPr>
          <p:txBody>
            <a:bodyPr wrap="square" rtlCol="0">
              <a:spAutoFit/>
            </a:bodyPr>
            <a:lstStyle/>
            <a:p>
              <a:r>
                <a:rPr lang="en-US" sz="1200" b="1" dirty="0" smtClean="0">
                  <a:solidFill>
                    <a:srgbClr val="00B0F0"/>
                  </a:solidFill>
                </a:rPr>
                <a:t>Better</a:t>
              </a:r>
              <a:endParaRPr lang="en-US" sz="1200" b="1" dirty="0">
                <a:solidFill>
                  <a:srgbClr val="00B0F0"/>
                </a:solidFill>
              </a:endParaRPr>
            </a:p>
          </p:txBody>
        </p:sp>
        <p:cxnSp>
          <p:nvCxnSpPr>
            <p:cNvPr id="26" name="Straight Arrow Connector 25"/>
            <p:cNvCxnSpPr/>
            <p:nvPr/>
          </p:nvCxnSpPr>
          <p:spPr>
            <a:xfrm rot="5400000">
              <a:off x="4115594" y="990600"/>
              <a:ext cx="761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4" idx="1"/>
            </p:cNvCxnSpPr>
            <p:nvPr/>
          </p:nvCxnSpPr>
          <p:spPr>
            <a:xfrm rot="10800000">
              <a:off x="6019800" y="3733800"/>
              <a:ext cx="914400" cy="67190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1" idx="3"/>
            </p:cNvCxnSpPr>
            <p:nvPr/>
          </p:nvCxnSpPr>
          <p:spPr>
            <a:xfrm flipV="1">
              <a:off x="2590800" y="3886200"/>
              <a:ext cx="762000" cy="51950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3" idx="3"/>
              <a:endCxn id="18" idx="1"/>
            </p:cNvCxnSpPr>
            <p:nvPr/>
          </p:nvCxnSpPr>
          <p:spPr>
            <a:xfrm flipV="1">
              <a:off x="1905000" y="3156466"/>
              <a:ext cx="1905000" cy="655023"/>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a:off x="4648200" y="228600"/>
            <a:ext cx="4495800" cy="630942"/>
          </a:xfrm>
          <a:prstGeom prst="rect">
            <a:avLst/>
          </a:prstGeom>
          <a:noFill/>
        </p:spPr>
        <p:txBody>
          <a:bodyPr wrap="square" rtlCol="0">
            <a:spAutoFit/>
          </a:bodyPr>
          <a:lstStyle/>
          <a:p>
            <a:r>
              <a:rPr lang="en-US" sz="3500" dirty="0" smtClean="0">
                <a:solidFill>
                  <a:schemeClr val="bg1"/>
                </a:solidFill>
              </a:rPr>
              <a:t>The Triple Bottom Line</a:t>
            </a:r>
            <a:endParaRPr lang="en-US" sz="35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2028</TotalTime>
  <Words>3566</Words>
  <Application>Microsoft Office PowerPoint</Application>
  <PresentationFormat>On-screen Show (4:3)</PresentationFormat>
  <Paragraphs>354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Sustainability in Supply Chain Management</vt:lpstr>
      <vt:lpstr>Why Should Supply Chains Try to Be Sustainable?</vt:lpstr>
      <vt:lpstr>Why Should Supply Chains Try to Be Sustainable?</vt:lpstr>
      <vt:lpstr>Why Should Supply Chains Try to Be Sustainable?</vt:lpstr>
      <vt:lpstr>Issues affecting sustainability</vt:lpstr>
      <vt:lpstr>Puma’s Clever Little Bag</vt:lpstr>
      <vt:lpstr>Sustainability in Supply Chain Management</vt:lpstr>
      <vt:lpstr>Slide 9</vt:lpstr>
      <vt:lpstr>Triple Bottom Line Supporting Factors</vt:lpstr>
      <vt:lpstr>Sustainable Supply Chains at Walmart</vt:lpstr>
      <vt:lpstr>Sustainable Supply Chains at Walmart</vt:lpstr>
      <vt:lpstr>Sustainable Supply Chains at Walmart</vt:lpstr>
      <vt:lpstr>Sustainable Supply Chains at Walmart</vt:lpstr>
      <vt:lpstr>Sustainable Supply Chains at Walmart</vt:lpstr>
      <vt:lpstr>Sustainable Supply Chains at Walmart</vt:lpstr>
      <vt:lpstr>Reverse Supply Chains</vt:lpstr>
      <vt:lpstr>What’s different about reverse supply chains?</vt:lpstr>
      <vt:lpstr>Benefits of Reverse Supply Chains</vt:lpstr>
      <vt:lpstr>Reverse Supply Chain Challenges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Sustainable  Supply Chains</dc:title>
  <dc:creator>Installer</dc:creator>
  <cp:lastModifiedBy>Jennifer Sawayda</cp:lastModifiedBy>
  <cp:revision>170</cp:revision>
  <dcterms:created xsi:type="dcterms:W3CDTF">2010-10-13T18:57:06Z</dcterms:created>
  <dcterms:modified xsi:type="dcterms:W3CDTF">2011-03-17T15:12:42Z</dcterms:modified>
</cp:coreProperties>
</file>