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90" r:id="rId3"/>
    <p:sldId id="288" r:id="rId4"/>
    <p:sldId id="257" r:id="rId5"/>
    <p:sldId id="289" r:id="rId6"/>
    <p:sldId id="258" r:id="rId7"/>
    <p:sldId id="259" r:id="rId8"/>
    <p:sldId id="260" r:id="rId9"/>
    <p:sldId id="261" r:id="rId10"/>
    <p:sldId id="262" r:id="rId11"/>
    <p:sldId id="263" r:id="rId12"/>
    <p:sldId id="264" r:id="rId13"/>
    <p:sldId id="265" r:id="rId14"/>
    <p:sldId id="266" r:id="rId15"/>
    <p:sldId id="268" r:id="rId16"/>
    <p:sldId id="291" r:id="rId17"/>
    <p:sldId id="269" r:id="rId18"/>
    <p:sldId id="270" r:id="rId19"/>
    <p:sldId id="271" r:id="rId20"/>
    <p:sldId id="272" r:id="rId21"/>
    <p:sldId id="292" r:id="rId22"/>
    <p:sldId id="273" r:id="rId23"/>
    <p:sldId id="274" r:id="rId24"/>
    <p:sldId id="275"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1170" y="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ED7B4-2A2D-45C2-96B2-8019DE91FD84}" type="datetimeFigureOut">
              <a:rPr lang="en-US" smtClean="0"/>
              <a:pPr/>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ED8EC-62FE-44DD-A625-F81FB761240A}" type="slidenum">
              <a:rPr lang="en-US" smtClean="0"/>
              <a:pPr/>
              <a:t>‹#›</a:t>
            </a:fld>
            <a:endParaRPr lang="en-US"/>
          </a:p>
        </p:txBody>
      </p:sp>
    </p:spTree>
    <p:extLst>
      <p:ext uri="{BB962C8B-B14F-4D97-AF65-F5344CB8AC3E}">
        <p14:creationId xmlns:p14="http://schemas.microsoft.com/office/powerpoint/2010/main" val="2942811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Much of this</a:t>
            </a:r>
            <a:r>
              <a:rPr lang="en-US" baseline="0" dirty="0" smtClean="0"/>
              <a:t> PowerPoint has been based upon and adapted from a webinar from </a:t>
            </a:r>
            <a:r>
              <a:rPr lang="en-US" baseline="0" dirty="0" err="1" smtClean="0"/>
              <a:t>Corpedia</a:t>
            </a:r>
            <a:r>
              <a:rPr lang="en-US" baseline="0" dirty="0" smtClean="0"/>
              <a:t>, an NYSE Euronext Company, entitled </a:t>
            </a:r>
            <a:r>
              <a:rPr lang="en-US" sz="1200" b="0" i="1" kern="1200" dirty="0" smtClean="0">
                <a:solidFill>
                  <a:schemeClr val="tx1"/>
                </a:solidFill>
                <a:effectLst/>
                <a:latin typeface="+mn-lt"/>
                <a:ea typeface="+mn-ea"/>
                <a:cs typeface="+mn-cs"/>
              </a:rPr>
              <a:t>The Department of Justice and U.S. Securities and Exchange Commission Release Highly Anticipated Guidance on the Foreign Corrupt Practices Act: What does the Guidance Show and What does This Mean for Your Organization?</a:t>
            </a:r>
            <a:r>
              <a:rPr lang="en-US" sz="1200" b="0" i="0" kern="1200" dirty="0" smtClean="0">
                <a:solidFill>
                  <a:schemeClr val="tx1"/>
                </a:solidFill>
                <a:effectLst/>
                <a:latin typeface="+mn-lt"/>
                <a:ea typeface="+mn-ea"/>
                <a:cs typeface="+mn-cs"/>
              </a:rPr>
              <a:t>,</a:t>
            </a:r>
            <a:r>
              <a:rPr lang="en-US" sz="1200" b="0" i="0" kern="1200" baseline="0" dirty="0" smtClean="0">
                <a:solidFill>
                  <a:schemeClr val="tx1"/>
                </a:solidFill>
                <a:effectLst/>
                <a:latin typeface="+mn-lt"/>
                <a:ea typeface="+mn-ea"/>
                <a:cs typeface="+mn-cs"/>
              </a:rPr>
              <a:t> aired on November 28, 2012. Guests on the webinar included Erica Salmon Bird, Executive Vice President of Compliance &amp; Governance Solutions from </a:t>
            </a:r>
            <a:r>
              <a:rPr lang="en-US" sz="1200" b="0" i="0" kern="1200" baseline="0" dirty="0" err="1" smtClean="0">
                <a:solidFill>
                  <a:schemeClr val="tx1"/>
                </a:solidFill>
                <a:effectLst/>
                <a:latin typeface="+mn-lt"/>
                <a:ea typeface="+mn-ea"/>
                <a:cs typeface="+mn-cs"/>
              </a:rPr>
              <a:t>Corpedia</a:t>
            </a:r>
            <a:r>
              <a:rPr lang="en-US" sz="1200" b="0" i="0" kern="1200" baseline="0" dirty="0" smtClean="0">
                <a:solidFill>
                  <a:schemeClr val="tx1"/>
                </a:solidFill>
                <a:effectLst/>
                <a:latin typeface="+mn-lt"/>
                <a:ea typeface="+mn-ea"/>
                <a:cs typeface="+mn-cs"/>
              </a:rPr>
              <a:t>, an NYSE Euronext Company; Eric Morehead, Senior Compliance Counsel from </a:t>
            </a:r>
            <a:r>
              <a:rPr lang="en-US" sz="1200" b="0" i="0" kern="1200" baseline="0" dirty="0" err="1" smtClean="0">
                <a:solidFill>
                  <a:schemeClr val="tx1"/>
                </a:solidFill>
                <a:effectLst/>
                <a:latin typeface="+mn-lt"/>
                <a:ea typeface="+mn-ea"/>
                <a:cs typeface="+mn-cs"/>
              </a:rPr>
              <a:t>Corpedia</a:t>
            </a:r>
            <a:r>
              <a:rPr lang="en-US" sz="1200" b="0" i="0" kern="1200" baseline="0" dirty="0" smtClean="0">
                <a:solidFill>
                  <a:schemeClr val="tx1"/>
                </a:solidFill>
                <a:effectLst/>
                <a:latin typeface="+mn-lt"/>
                <a:ea typeface="+mn-ea"/>
                <a:cs typeface="+mn-cs"/>
              </a:rPr>
              <a:t>, an NYSE Euronext Company; and Ryan McConnell, a partner at Baker McKenzie. The webinar went over a newly published resource guide to the U.S. Foreign Corrupt Practices Act. </a:t>
            </a:r>
            <a:r>
              <a:rPr lang="en-US" sz="1200" b="0" i="1"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a:t>
            </a:fld>
            <a:endParaRPr lang="en-US"/>
          </a:p>
        </p:txBody>
      </p:sp>
    </p:spTree>
    <p:extLst>
      <p:ext uri="{BB962C8B-B14F-4D97-AF65-F5344CB8AC3E}">
        <p14:creationId xmlns:p14="http://schemas.microsoft.com/office/powerpoint/2010/main" val="2383822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giving indirect or ambiguous</a:t>
            </a:r>
            <a:r>
              <a:rPr lang="en-US" baseline="0" dirty="0" smtClean="0"/>
              <a:t> inducements such as preferred tax agreements can be construed as a bribe.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20</a:t>
            </a:fld>
            <a:endParaRPr lang="en-US"/>
          </a:p>
        </p:txBody>
      </p:sp>
    </p:spTree>
    <p:extLst>
      <p:ext uri="{BB962C8B-B14F-4D97-AF65-F5344CB8AC3E}">
        <p14:creationId xmlns:p14="http://schemas.microsoft.com/office/powerpoint/2010/main" val="500080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“Japanese exec jailed in Indonesia for bribery,” </a:t>
            </a:r>
            <a:r>
              <a:rPr lang="en-US" i="1" dirty="0" smtClean="0"/>
              <a:t>The FCPA</a:t>
            </a:r>
            <a:r>
              <a:rPr lang="en-US" i="1" baseline="0" dirty="0" smtClean="0"/>
              <a:t> Blog, </a:t>
            </a:r>
            <a:r>
              <a:rPr lang="en-US" i="0" baseline="0" dirty="0" smtClean="0"/>
              <a:t>December 6, 2012, http://www.fcpablog.com/blog/2012/12/6/japanese-exec-jailed-in-indonesia-for-bribery.html (accessed December 12, 2012).</a:t>
            </a:r>
          </a:p>
          <a:p>
            <a:endParaRPr lang="en-US" i="0" baseline="0" dirty="0" smtClean="0"/>
          </a:p>
          <a:p>
            <a:r>
              <a:rPr lang="en-US" i="0" baseline="0" dirty="0" smtClean="0"/>
              <a:t>David </a:t>
            </a:r>
            <a:r>
              <a:rPr lang="en-US" i="0" baseline="0" dirty="0" err="1" smtClean="0"/>
              <a:t>Barboza</a:t>
            </a:r>
            <a:r>
              <a:rPr lang="en-US" i="0" baseline="0" dirty="0" smtClean="0"/>
              <a:t>, “Chinese Telecom Executive Sentenced to Death for Bribery,” </a:t>
            </a:r>
            <a:r>
              <a:rPr lang="en-US" i="1" baseline="0" dirty="0" smtClean="0"/>
              <a:t>The New York Times</a:t>
            </a:r>
            <a:r>
              <a:rPr lang="en-US" i="0" baseline="0" dirty="0" smtClean="0"/>
              <a:t>, August 30, 2011, http://www.nytimes.com/2011/08/31/business/global/chinese-telecom-executive-sentenced-to-death-for-bribery.html?_r=0 (accessed December 10, 2012).</a:t>
            </a:r>
          </a:p>
          <a:p>
            <a:endParaRPr lang="en-US" i="0" baseline="0" dirty="0" smtClean="0"/>
          </a:p>
          <a:p>
            <a:r>
              <a:rPr lang="en-US" i="0" baseline="0" dirty="0" smtClean="0"/>
              <a:t>Mark Friedman, “Brazil’s powerful new anti-bribery law stalled in legislature,” </a:t>
            </a:r>
            <a:r>
              <a:rPr lang="en-US" i="1" baseline="0" dirty="0" smtClean="0"/>
              <a:t>The FCPA Blog, </a:t>
            </a:r>
            <a:r>
              <a:rPr lang="en-US" i="0" baseline="0" dirty="0" smtClean="0"/>
              <a:t>December 6, 2011, http://www.fcpablog.com/blog/2012/12/6/brazils-powerful-new-anti-bribery-law-stalled-in-legislature.html (accessed December 10, 2012).</a:t>
            </a:r>
          </a:p>
        </p:txBody>
      </p:sp>
      <p:sp>
        <p:nvSpPr>
          <p:cNvPr id="4" name="Slide Number Placeholder 3"/>
          <p:cNvSpPr>
            <a:spLocks noGrp="1"/>
          </p:cNvSpPr>
          <p:nvPr>
            <p:ph type="sldNum" sz="quarter" idx="10"/>
          </p:nvPr>
        </p:nvSpPr>
        <p:spPr/>
        <p:txBody>
          <a:bodyPr/>
          <a:lstStyle/>
          <a:p>
            <a:fld id="{A45ED8EC-62FE-44DD-A625-F81FB761240A}" type="slidenum">
              <a:rPr lang="en-US" smtClean="0"/>
              <a:pPr/>
              <a:t>21</a:t>
            </a:fld>
            <a:endParaRPr lang="en-US"/>
          </a:p>
        </p:txBody>
      </p:sp>
    </p:spTree>
    <p:extLst>
      <p:ext uri="{BB962C8B-B14F-4D97-AF65-F5344CB8AC3E}">
        <p14:creationId xmlns:p14="http://schemas.microsoft.com/office/powerpoint/2010/main" val="4188772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24</a:t>
            </a:fld>
            <a:endParaRPr lang="en-US"/>
          </a:p>
        </p:txBody>
      </p:sp>
    </p:spTree>
    <p:extLst>
      <p:ext uri="{BB962C8B-B14F-4D97-AF65-F5344CB8AC3E}">
        <p14:creationId xmlns:p14="http://schemas.microsoft.com/office/powerpoint/2010/main" val="2625817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a:t>
            </a:r>
            <a:r>
              <a:rPr lang="en-US" dirty="0" err="1" smtClean="0">
                <a:effectLst/>
              </a:rPr>
              <a:t>Kaptein</a:t>
            </a:r>
            <a:r>
              <a:rPr lang="en-US" dirty="0" smtClean="0">
                <a:effectLst/>
              </a:rPr>
              <a:t>, M. (2011). Toward Effective Codes: Testing the Relationship with Unethical Behavior. </a:t>
            </a:r>
            <a:r>
              <a:rPr lang="en-US" i="1" dirty="0" smtClean="0">
                <a:effectLst/>
              </a:rPr>
              <a:t>Journal of Business Ethics, 99</a:t>
            </a:r>
            <a:r>
              <a:rPr lang="en-US" dirty="0" smtClean="0">
                <a:effectLst/>
              </a:rPr>
              <a:t>, 233-251.</a:t>
            </a:r>
          </a:p>
          <a:p>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26</a:t>
            </a:fld>
            <a:endParaRPr lang="en-US"/>
          </a:p>
        </p:txBody>
      </p:sp>
    </p:spTree>
    <p:extLst>
      <p:ext uri="{BB962C8B-B14F-4D97-AF65-F5344CB8AC3E}">
        <p14:creationId xmlns:p14="http://schemas.microsoft.com/office/powerpoint/2010/main" val="2475460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Source: </a:t>
            </a:r>
            <a:r>
              <a:rPr lang="en-US" sz="1200" kern="1200" dirty="0" err="1" smtClean="0">
                <a:solidFill>
                  <a:schemeClr val="tx1"/>
                </a:solidFill>
                <a:effectLst/>
                <a:latin typeface="+mn-lt"/>
                <a:ea typeface="+mn-ea"/>
                <a:cs typeface="+mn-cs"/>
              </a:rPr>
              <a:t>Kaptein</a:t>
            </a:r>
            <a:r>
              <a:rPr lang="en-US" sz="1200" kern="1200" dirty="0" smtClean="0">
                <a:solidFill>
                  <a:schemeClr val="tx1"/>
                </a:solidFill>
                <a:effectLst/>
                <a:latin typeface="+mn-lt"/>
                <a:ea typeface="+mn-ea"/>
                <a:cs typeface="+mn-cs"/>
              </a:rPr>
              <a:t>, M. (2011). From Inaction to External Whistleblowing: The Influence of the Ethical Culture of Organizations on Employee Responses to Observed Wrongdoing. </a:t>
            </a:r>
            <a:r>
              <a:rPr lang="en-US" sz="1200" i="1" kern="1200" dirty="0" smtClean="0">
                <a:solidFill>
                  <a:schemeClr val="tx1"/>
                </a:solidFill>
                <a:effectLst/>
                <a:latin typeface="+mn-lt"/>
                <a:ea typeface="+mn-ea"/>
                <a:cs typeface="+mn-cs"/>
              </a:rPr>
              <a:t>Journal of Business Ethics</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98</a:t>
            </a:r>
            <a:r>
              <a:rPr lang="en-US" sz="1200" kern="1200" dirty="0" smtClean="0">
                <a:solidFill>
                  <a:schemeClr val="tx1"/>
                </a:solidFill>
                <a:effectLst/>
                <a:latin typeface="+mn-lt"/>
                <a:ea typeface="+mn-ea"/>
                <a:cs typeface="+mn-cs"/>
              </a:rPr>
              <a:t>, 513-530.</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32</a:t>
            </a:fld>
            <a:endParaRPr lang="en-US"/>
          </a:p>
        </p:txBody>
      </p:sp>
    </p:spTree>
    <p:extLst>
      <p:ext uri="{BB962C8B-B14F-4D97-AF65-F5344CB8AC3E}">
        <p14:creationId xmlns:p14="http://schemas.microsoft.com/office/powerpoint/2010/main" val="1337599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Associated Press.</a:t>
            </a:r>
            <a:r>
              <a:rPr lang="en-US" baseline="0" dirty="0" smtClean="0"/>
              <a:t> “The 10 Countries Most Likely to Use Bribery in Business.”</a:t>
            </a:r>
            <a:r>
              <a:rPr lang="en-US" dirty="0" smtClean="0"/>
              <a:t> </a:t>
            </a:r>
            <a:r>
              <a:rPr lang="en-US" i="1" dirty="0" smtClean="0"/>
              <a:t>Huffington</a:t>
            </a:r>
            <a:r>
              <a:rPr lang="en-US" i="1" baseline="0" dirty="0" smtClean="0"/>
              <a:t> Post. </a:t>
            </a:r>
            <a:r>
              <a:rPr lang="en-US" i="0" baseline="0" dirty="0" smtClean="0"/>
              <a:t>November 2, 2011. </a:t>
            </a:r>
            <a:r>
              <a:rPr lang="en-US" dirty="0" smtClean="0"/>
              <a:t>http://www.huffingtonpost.com/2011/11/02/bribery-business-countries-most-likely_n_1071452.html#slide=449030.</a:t>
            </a:r>
            <a:r>
              <a:rPr lang="en-US" baseline="0" dirty="0" smtClean="0"/>
              <a:t> Retrieved November 30, 2012.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7</a:t>
            </a:fld>
            <a:endParaRPr lang="en-US"/>
          </a:p>
        </p:txBody>
      </p:sp>
    </p:spTree>
    <p:extLst>
      <p:ext uri="{BB962C8B-B14F-4D97-AF65-F5344CB8AC3E}">
        <p14:creationId xmlns:p14="http://schemas.microsoft.com/office/powerpoint/2010/main" val="1450527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Ferrell, </a:t>
            </a:r>
            <a:r>
              <a:rPr lang="en-US" dirty="0" err="1" smtClean="0"/>
              <a:t>Fraedrich</a:t>
            </a:r>
            <a:r>
              <a:rPr lang="en-US" dirty="0" smtClean="0"/>
              <a:t>, &amp; Ferrell (2013), facilitation payments</a:t>
            </a:r>
            <a:r>
              <a:rPr lang="en-US" baseline="0" dirty="0" smtClean="0"/>
              <a:t> are “made to obtain or retain business...Such payments are often made to induce public officials to perform their functions, such as issuing licenses or payments.” </a:t>
            </a:r>
          </a:p>
          <a:p>
            <a:endParaRPr lang="en-US" baseline="0" dirty="0" smtClean="0"/>
          </a:p>
          <a:p>
            <a:r>
              <a:rPr lang="en-US" baseline="0" dirty="0" smtClean="0"/>
              <a:t>Source: O.C. Ferrell, John </a:t>
            </a:r>
            <a:r>
              <a:rPr lang="en-US" baseline="0" dirty="0" err="1" smtClean="0"/>
              <a:t>Fraedrich</a:t>
            </a:r>
            <a:r>
              <a:rPr lang="en-US" baseline="0" dirty="0" smtClean="0"/>
              <a:t>, &amp; Linda Ferrell. </a:t>
            </a:r>
            <a:r>
              <a:rPr lang="en-US" i="1" baseline="0" dirty="0" smtClean="0"/>
              <a:t>Business Ethics: Ethical Decision Making and Cases</a:t>
            </a:r>
            <a:r>
              <a:rPr lang="en-US" i="0" baseline="0" dirty="0" smtClean="0"/>
              <a:t>, 9</a:t>
            </a:r>
            <a:r>
              <a:rPr lang="en-US" i="0" baseline="30000" dirty="0" smtClean="0"/>
              <a:t>th</a:t>
            </a:r>
            <a:r>
              <a:rPr lang="en-US" i="0" baseline="0" dirty="0" smtClean="0"/>
              <a:t> ed. (Mason, OH: South-Western </a:t>
            </a:r>
            <a:r>
              <a:rPr lang="en-US" i="0" baseline="0" dirty="0" err="1" smtClean="0"/>
              <a:t>Cengage</a:t>
            </a:r>
            <a:r>
              <a:rPr lang="en-US" i="0" baseline="0" dirty="0" smtClean="0"/>
              <a:t> Learning, 2013), p. 70.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8</a:t>
            </a:fld>
            <a:endParaRPr lang="en-US"/>
          </a:p>
        </p:txBody>
      </p:sp>
    </p:spTree>
    <p:extLst>
      <p:ext uri="{BB962C8B-B14F-4D97-AF65-F5344CB8AC3E}">
        <p14:creationId xmlns:p14="http://schemas.microsoft.com/office/powerpoint/2010/main" val="228326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a $20 fruit basket will</a:t>
            </a:r>
            <a:r>
              <a:rPr lang="en-US" baseline="0" dirty="0" smtClean="0"/>
              <a:t> likely not be considered to be a bribe, a free trip to the Bahamas very well could be. </a:t>
            </a:r>
          </a:p>
          <a:p>
            <a:r>
              <a:rPr lang="en-US" baseline="0" dirty="0" smtClean="0"/>
              <a:t>It is important to see bribery as the giving of an inducement to influence a decision. In business, this is seen as giving one business an unfair advantage over another. While a coffee mug is not likely to convince an individual or company to do business with you, Super Bowl tickets very well might.</a:t>
            </a:r>
          </a:p>
          <a:p>
            <a:r>
              <a:rPr lang="en-US" baseline="0" dirty="0" smtClean="0"/>
              <a:t>How high can someone go with gifts and not constitute as a bribe? It depends upon your company’s policies. Many companies set the amount at $100, although some have rules that set the limit even lower.</a:t>
            </a:r>
          </a:p>
          <a:p>
            <a:endParaRPr lang="en-US" baseline="0" dirty="0" smtClean="0"/>
          </a:p>
          <a:p>
            <a:r>
              <a:rPr lang="en-US" baseline="0" dirty="0" smtClean="0"/>
              <a:t>However, many codes do not specify an exact numeric number but instead direct employees with questions to ask supervisors or the ethics and compliance department.</a:t>
            </a:r>
          </a:p>
          <a:p>
            <a:endParaRPr lang="en-US" baseline="0" dirty="0" smtClean="0"/>
          </a:p>
          <a:p>
            <a:r>
              <a:rPr lang="en-US" baseline="0" dirty="0" smtClean="0"/>
              <a:t>Source: Nike. </a:t>
            </a:r>
            <a:r>
              <a:rPr lang="en-US" i="1" baseline="0" dirty="0" smtClean="0"/>
              <a:t>Inside the Lines: The Nike Code of Ethics. </a:t>
            </a:r>
            <a:r>
              <a:rPr lang="en-US" i="0" baseline="0" dirty="0" smtClean="0"/>
              <a:t>2008. </a:t>
            </a:r>
            <a:endParaRPr lang="en-US" i="0"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9</a:t>
            </a:fld>
            <a:endParaRPr lang="en-US"/>
          </a:p>
        </p:txBody>
      </p:sp>
    </p:spTree>
    <p:extLst>
      <p:ext uri="{BB962C8B-B14F-4D97-AF65-F5344CB8AC3E}">
        <p14:creationId xmlns:p14="http://schemas.microsoft.com/office/powerpoint/2010/main" val="2224553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MOVE</a:t>
            </a:r>
            <a:r>
              <a:rPr lang="en-US" baseline="0" dirty="0" smtClean="0"/>
              <a:t> THIS UP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10</a:t>
            </a:fld>
            <a:endParaRPr lang="en-US"/>
          </a:p>
        </p:txBody>
      </p:sp>
    </p:spTree>
    <p:extLst>
      <p:ext uri="{BB962C8B-B14F-4D97-AF65-F5344CB8AC3E}">
        <p14:creationId xmlns:p14="http://schemas.microsoft.com/office/powerpoint/2010/main" val="1689932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Joe </a:t>
            </a:r>
            <a:r>
              <a:rPr lang="en-US" dirty="0" err="1" smtClean="0"/>
              <a:t>Palazzolo</a:t>
            </a:r>
            <a:r>
              <a:rPr lang="en-US" dirty="0" smtClean="0"/>
              <a:t>. “FCPA Inc.:</a:t>
            </a:r>
            <a:r>
              <a:rPr lang="en-US" baseline="0" dirty="0" smtClean="0"/>
              <a:t> The Business of Bribery.” </a:t>
            </a:r>
            <a:r>
              <a:rPr lang="en-US" i="1" baseline="0" dirty="0" smtClean="0"/>
              <a:t>The Wall Street Journal. </a:t>
            </a:r>
            <a:r>
              <a:rPr lang="en-US" i="0" baseline="0" dirty="0" smtClean="0"/>
              <a:t>October 12, 2012. </a:t>
            </a:r>
            <a:r>
              <a:rPr lang="en-US" dirty="0" smtClean="0"/>
              <a:t>http://online.wsj.com/article/SB10000872396390443862604578028462294611352.html. Retrieved November 30, 2012.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13</a:t>
            </a:fld>
            <a:endParaRPr lang="en-US"/>
          </a:p>
        </p:txBody>
      </p:sp>
    </p:spTree>
    <p:extLst>
      <p:ext uri="{BB962C8B-B14F-4D97-AF65-F5344CB8AC3E}">
        <p14:creationId xmlns:p14="http://schemas.microsoft.com/office/powerpoint/2010/main" val="290572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Daniel Margolis and James Wheaton. “Non-U.S. Companies May Also be Subject to the FCPA.” Pillsbury,</a:t>
            </a:r>
            <a:r>
              <a:rPr lang="en-US" baseline="0" dirty="0" smtClean="0"/>
              <a:t> Winthrop, Shaw Pitman, LLC. </a:t>
            </a:r>
            <a:r>
              <a:rPr lang="en-US" dirty="0" smtClean="0"/>
              <a:t>August 30, 2009. http://www.pillsburylaw.com/sitefiles/publications/39ab4865beb55357dc2348ac196767cf.pdf.</a:t>
            </a:r>
            <a:r>
              <a:rPr lang="en-US" baseline="0" dirty="0" smtClean="0"/>
              <a:t> Retrieved November 30, 2012. </a:t>
            </a:r>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14</a:t>
            </a:fld>
            <a:endParaRPr lang="en-US"/>
          </a:p>
        </p:txBody>
      </p:sp>
    </p:spTree>
    <p:extLst>
      <p:ext uri="{BB962C8B-B14F-4D97-AF65-F5344CB8AC3E}">
        <p14:creationId xmlns:p14="http://schemas.microsoft.com/office/powerpoint/2010/main" val="1957634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Daniel Margolis and James Wheaton. “Non-U.S. Companies May Also be Subject to the FCPA.” Pillsbury,</a:t>
            </a:r>
            <a:r>
              <a:rPr lang="en-US" baseline="0" dirty="0" smtClean="0"/>
              <a:t> Winthrop, Shaw Pitman, LLC. </a:t>
            </a:r>
            <a:r>
              <a:rPr lang="en-US" dirty="0" smtClean="0"/>
              <a:t>August 30, 2009. http://www.pillsburylaw.com/sitefiles/publications/39ab4865beb55357dc2348ac196767cf.pdf.</a:t>
            </a:r>
            <a:r>
              <a:rPr lang="en-US" baseline="0" dirty="0" smtClean="0"/>
              <a:t> Retrieved November 30, 2012.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Joe </a:t>
            </a:r>
            <a:r>
              <a:rPr lang="en-US" dirty="0" err="1" smtClean="0"/>
              <a:t>Palazzolo</a:t>
            </a:r>
            <a:r>
              <a:rPr lang="en-US" dirty="0" smtClean="0"/>
              <a:t>. “FCPA Inc.:</a:t>
            </a:r>
            <a:r>
              <a:rPr lang="en-US" baseline="0" dirty="0" smtClean="0"/>
              <a:t> The Business of Bribery.” </a:t>
            </a:r>
            <a:r>
              <a:rPr lang="en-US" i="1" baseline="0" dirty="0" smtClean="0"/>
              <a:t>The Wall Street Journal. </a:t>
            </a:r>
            <a:r>
              <a:rPr lang="en-US" i="0" baseline="0" dirty="0" smtClean="0"/>
              <a:t>October 12, 2012. </a:t>
            </a:r>
            <a:r>
              <a:rPr lang="en-US" dirty="0" smtClean="0"/>
              <a:t>http://online.wsj.com/article/SB10000872396390443862604578028462294611352.html. Retrieved November 30, 2012.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15</a:t>
            </a:fld>
            <a:endParaRPr lang="en-US"/>
          </a:p>
        </p:txBody>
      </p:sp>
    </p:spTree>
    <p:extLst>
      <p:ext uri="{BB962C8B-B14F-4D97-AF65-F5344CB8AC3E}">
        <p14:creationId xmlns:p14="http://schemas.microsoft.com/office/powerpoint/2010/main" val="1540968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Sources: </a:t>
            </a:r>
            <a:r>
              <a:rPr lang="en-US" dirty="0" err="1" smtClean="0"/>
              <a:t>Jef</a:t>
            </a:r>
            <a:r>
              <a:rPr lang="en-US" dirty="0" smtClean="0"/>
              <a:t> </a:t>
            </a:r>
            <a:r>
              <a:rPr lang="en-US" dirty="0" err="1" smtClean="0"/>
              <a:t>Feeley</a:t>
            </a:r>
            <a:r>
              <a:rPr lang="en-US" dirty="0" smtClean="0"/>
              <a:t>. “Wal-Mart</a:t>
            </a:r>
            <a:r>
              <a:rPr lang="en-US" baseline="0" dirty="0" smtClean="0"/>
              <a:t> Investor Bribe-Claim Suits to Be Led by Pensions.” </a:t>
            </a:r>
            <a:r>
              <a:rPr lang="en-US" i="1" baseline="0" dirty="0" smtClean="0"/>
              <a:t>Bloomberg </a:t>
            </a:r>
            <a:r>
              <a:rPr lang="en-US" i="1" baseline="0" dirty="0" err="1" smtClean="0"/>
              <a:t>Businessweek</a:t>
            </a:r>
            <a:r>
              <a:rPr lang="en-US" i="1" baseline="0" dirty="0" smtClean="0"/>
              <a:t>. </a:t>
            </a:r>
            <a:r>
              <a:rPr lang="en-US" i="0" baseline="0" dirty="0" smtClean="0"/>
              <a:t>September 5, 2012. </a:t>
            </a:r>
            <a:r>
              <a:rPr lang="en-US" dirty="0" smtClean="0"/>
              <a:t>http://www.businessweek.com/news/2012-09-04/wal-mart-investor-suits-over-bribes-to-be-led-by-pension-funds.</a:t>
            </a:r>
            <a:r>
              <a:rPr lang="en-US" baseline="0" dirty="0" smtClean="0"/>
              <a:t> Retrieved </a:t>
            </a:r>
            <a:r>
              <a:rPr lang="en-US" dirty="0" smtClean="0"/>
              <a:t>accessed December</a:t>
            </a:r>
            <a:r>
              <a:rPr lang="en-US" baseline="0" dirty="0" smtClean="0"/>
              <a:t> 3, 2012.</a:t>
            </a:r>
          </a:p>
          <a:p>
            <a:r>
              <a:rPr lang="en-US" baseline="0" dirty="0" smtClean="0"/>
              <a:t>“Monsanto fined $1.5m for bribery.” </a:t>
            </a:r>
            <a:r>
              <a:rPr lang="en-US" i="1" baseline="0" dirty="0" smtClean="0"/>
              <a:t>BBC. </a:t>
            </a:r>
            <a:r>
              <a:rPr lang="en-US" i="0" baseline="0" dirty="0" smtClean="0"/>
              <a:t>January 7, 2005. http://news.bbc.co.uk/2/hi/business/4153635.stm. Retrieved December 3, 2012. </a:t>
            </a:r>
          </a:p>
          <a:p>
            <a:r>
              <a:rPr lang="en-US" i="0" baseline="0" dirty="0" smtClean="0"/>
              <a:t>Bloomberg </a:t>
            </a:r>
            <a:r>
              <a:rPr lang="en-US" i="0" baseline="0" dirty="0" err="1" smtClean="0"/>
              <a:t>Businessweek</a:t>
            </a:r>
            <a:r>
              <a:rPr lang="en-US" i="0" baseline="0" dirty="0" smtClean="0"/>
              <a:t>. “I.B.M. to Settle Bribery Charges for $10 Million.” </a:t>
            </a:r>
            <a:r>
              <a:rPr lang="en-US" i="1" baseline="0" dirty="0" smtClean="0"/>
              <a:t>The New York Times</a:t>
            </a:r>
            <a:r>
              <a:rPr lang="en-US" i="0" baseline="0" dirty="0" smtClean="0"/>
              <a:t>. March 18, 2011. http://www.nytimes.com/2011/03/19/business/global/19blue.html?_r=0. Retrieved December 3, 2012. </a:t>
            </a:r>
          </a:p>
          <a:p>
            <a:r>
              <a:rPr lang="en-US" i="0" baseline="0" dirty="0" smtClean="0"/>
              <a:t>Joshua </a:t>
            </a:r>
            <a:r>
              <a:rPr lang="en-US" i="0" baseline="0" dirty="0" err="1" smtClean="0"/>
              <a:t>Gallu</a:t>
            </a:r>
            <a:r>
              <a:rPr lang="en-US" i="0" baseline="0" dirty="0" smtClean="0"/>
              <a:t> and Alex Nussbaum. “Johnson &amp; Johnson Will Pay $70 Million Over Bribery Claims.” </a:t>
            </a:r>
            <a:r>
              <a:rPr lang="en-US" i="1" baseline="0" dirty="0" smtClean="0"/>
              <a:t>Bloomberg</a:t>
            </a:r>
            <a:r>
              <a:rPr lang="en-US" i="0" baseline="0" dirty="0" smtClean="0"/>
              <a:t>. April 8, 2011. http://www.bloomberg.com/news/2011-04-08/johnson-johnson-will-pay-70-million-to-resolve-bribery-claims.html. Retrieved December 3, 2012.</a:t>
            </a:r>
          </a:p>
          <a:p>
            <a:r>
              <a:rPr lang="en-US" i="0" baseline="0" dirty="0" smtClean="0"/>
              <a:t>Joe </a:t>
            </a:r>
            <a:r>
              <a:rPr lang="en-US" i="0" baseline="0" dirty="0" err="1" smtClean="0"/>
              <a:t>Palazzolo</a:t>
            </a:r>
            <a:r>
              <a:rPr lang="en-US" i="0" baseline="0" dirty="0" smtClean="0"/>
              <a:t>, Emily Glazer, and Joann S. Lublin. “Prosecutors Ask to Meet Jung in Avon Bribery Probe.” </a:t>
            </a:r>
            <a:r>
              <a:rPr lang="en-US" i="1" baseline="0" dirty="0" smtClean="0"/>
              <a:t>The Wall Street Journal</a:t>
            </a:r>
            <a:r>
              <a:rPr lang="en-US" i="0" baseline="0" dirty="0" smtClean="0"/>
              <a:t>. July 29, 2012. http://online.wsj.com/article/SB10000872396390444840104577553683406542666.html. Retrieved December 3, 2012.  </a:t>
            </a:r>
            <a:endParaRPr lang="en-US" i="0" dirty="0"/>
          </a:p>
        </p:txBody>
      </p:sp>
      <p:sp>
        <p:nvSpPr>
          <p:cNvPr id="4" name="Slide Number Placeholder 3"/>
          <p:cNvSpPr>
            <a:spLocks noGrp="1"/>
          </p:cNvSpPr>
          <p:nvPr>
            <p:ph type="sldNum" sz="quarter" idx="10"/>
          </p:nvPr>
        </p:nvSpPr>
        <p:spPr/>
        <p:txBody>
          <a:bodyPr/>
          <a:lstStyle/>
          <a:p>
            <a:fld id="{A45ED8EC-62FE-44DD-A625-F81FB761240A}" type="slidenum">
              <a:rPr lang="en-US" smtClean="0"/>
              <a:pPr/>
              <a:t>16</a:t>
            </a:fld>
            <a:endParaRPr lang="en-US"/>
          </a:p>
        </p:txBody>
      </p:sp>
    </p:spTree>
    <p:extLst>
      <p:ext uri="{BB962C8B-B14F-4D97-AF65-F5344CB8AC3E}">
        <p14:creationId xmlns:p14="http://schemas.microsoft.com/office/powerpoint/2010/main" val="3567042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8A23EF-56E5-4F01-99AB-C847BD1A7981}"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10607951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A23EF-56E5-4F01-99AB-C847BD1A7981}"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2272373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A23EF-56E5-4F01-99AB-C847BD1A7981}"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3669473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58A23EF-56E5-4F01-99AB-C847BD1A7981}"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5907205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A23EF-56E5-4F01-99AB-C847BD1A7981}" type="datetimeFigureOut">
              <a:rPr lang="en-US" smtClean="0"/>
              <a:pPr/>
              <a:t>1/14/2013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42745319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8A23EF-56E5-4F01-99AB-C847BD1A7981}"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376632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8A23EF-56E5-4F01-99AB-C847BD1A7981}" type="datetimeFigureOut">
              <a:rPr lang="en-US" smtClean="0"/>
              <a:pPr/>
              <a:t>1/14/2013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143671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8A23EF-56E5-4F01-99AB-C847BD1A7981}" type="datetimeFigureOut">
              <a:rPr lang="en-US" smtClean="0"/>
              <a:pPr/>
              <a:t>1/14/2013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411726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A23EF-56E5-4F01-99AB-C847BD1A7981}" type="datetimeFigureOut">
              <a:rPr lang="en-US" smtClean="0"/>
              <a:pPr/>
              <a:t>1/14/2013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321349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A23EF-56E5-4F01-99AB-C847BD1A7981}"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235223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A23EF-56E5-4F01-99AB-C847BD1A7981}" type="datetimeFigureOut">
              <a:rPr lang="en-US" smtClean="0"/>
              <a:pPr/>
              <a:t>1/14/2013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AAE985-3AEB-4552-B559-FF92EC552827}" type="slidenum">
              <a:rPr lang="en-US" smtClean="0"/>
              <a:pPr/>
              <a:t>‹#›</a:t>
            </a:fld>
            <a:endParaRPr lang="en-US"/>
          </a:p>
        </p:txBody>
      </p:sp>
    </p:spTree>
    <p:extLst>
      <p:ext uri="{BB962C8B-B14F-4D97-AF65-F5344CB8AC3E}">
        <p14:creationId xmlns:p14="http://schemas.microsoft.com/office/powerpoint/2010/main" val="4224394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A23EF-56E5-4F01-99AB-C847BD1A7981}" type="datetimeFigureOut">
              <a:rPr lang="en-US" smtClean="0"/>
              <a:pPr/>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AE985-3AEB-4552-B559-FF92EC552827}" type="slidenum">
              <a:rPr lang="en-US" smtClean="0"/>
              <a:pPr/>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smtClean="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F439C7B9-1280-48FA-A904-310327D50B8C}" type="slidenum">
              <a:rPr lang="en-US" smtClean="0"/>
              <a:pPr>
                <a:defRPr/>
              </a:pPr>
              <a:t>‹#›</a:t>
            </a:fld>
            <a:endParaRPr lang="en-US"/>
          </a:p>
        </p:txBody>
      </p:sp>
      <p:pic>
        <p:nvPicPr>
          <p:cNvPr id="12" name="Picture 2" descr="C:\Users\ASM-Student\AppData\Local\Microsoft\Windows\Temporary Internet Files\Low\Content.IE5\NJOT3T57\DF_Ethics_UNM_clr[1].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3246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34040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1524000"/>
            <a:ext cx="8001000" cy="1524000"/>
          </a:xfrm>
          <a:prstGeom prst="rect">
            <a:avLst/>
          </a:prstGeom>
        </p:spPr>
        <p:txBody>
          <a:bodyPr>
            <a:noAutofit/>
          </a:bodyPr>
          <a:lstStyle/>
          <a:p>
            <a:r>
              <a:rPr lang="en-US" sz="4400" dirty="0" smtClean="0">
                <a:latin typeface="Arial" pitchFamily="34" charset="0"/>
                <a:cs typeface="Arial" pitchFamily="34" charset="0"/>
              </a:rPr>
              <a:t>Understanding Bribery: Foreign Corrupt Practices Act &amp; U.K. Bribery Act</a:t>
            </a:r>
            <a:endParaRPr lang="en-US" sz="4400" dirty="0">
              <a:latin typeface="Arial" pitchFamily="34" charset="0"/>
              <a:cs typeface="Arial" pitchFamily="34" charset="0"/>
            </a:endParaRPr>
          </a:p>
        </p:txBody>
      </p:sp>
      <p:sp>
        <p:nvSpPr>
          <p:cNvPr id="5" name="Subtitle 2"/>
          <p:cNvSpPr txBox="1">
            <a:spLocks/>
          </p:cNvSpPr>
          <p:nvPr/>
        </p:nvSpPr>
        <p:spPr>
          <a:xfrm>
            <a:off x="1371600" y="3810000"/>
            <a:ext cx="6400800" cy="1752600"/>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44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solidFill>
                  <a:schemeClr val="tx1"/>
                </a:solidFill>
              </a:rPr>
              <a:t>Jennifer Sawayda</a:t>
            </a:r>
          </a:p>
          <a:p>
            <a:pPr>
              <a:defRPr/>
            </a:pPr>
            <a:r>
              <a:rPr lang="en-US" dirty="0" smtClean="0">
                <a:solidFill>
                  <a:schemeClr val="tx1"/>
                </a:solidFill>
              </a:rPr>
              <a:t>Program Specialist</a:t>
            </a:r>
          </a:p>
          <a:p>
            <a:pPr>
              <a:defRPr/>
            </a:pPr>
            <a:r>
              <a:rPr lang="en-US" dirty="0" smtClean="0">
                <a:solidFill>
                  <a:schemeClr val="tx1"/>
                </a:solidFill>
              </a:rPr>
              <a:t>Anderson School of Management</a:t>
            </a:r>
          </a:p>
          <a:p>
            <a:pPr>
              <a:defRPr/>
            </a:pPr>
            <a:r>
              <a:rPr lang="en-US" dirty="0" smtClean="0">
                <a:solidFill>
                  <a:schemeClr val="tx1"/>
                </a:solidFill>
              </a:rPr>
              <a:t>University of New Mexico</a:t>
            </a:r>
          </a:p>
          <a:p>
            <a:pPr>
              <a:defRPr/>
            </a:pPr>
            <a:r>
              <a:rPr lang="en-US" dirty="0" smtClean="0">
                <a:solidFill>
                  <a:schemeClr val="tx1"/>
                </a:solidFill>
              </a:rPr>
              <a:t>Albuquerque, NM</a:t>
            </a:r>
            <a:endParaRPr lang="en-US" dirty="0">
              <a:solidFill>
                <a:schemeClr val="tx1"/>
              </a:solidFill>
            </a:endParaRPr>
          </a:p>
        </p:txBody>
      </p:sp>
    </p:spTree>
    <p:extLst>
      <p:ext uri="{BB962C8B-B14F-4D97-AF65-F5344CB8AC3E}">
        <p14:creationId xmlns:p14="http://schemas.microsoft.com/office/powerpoint/2010/main" val="890147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a:prstGeom prst="rect">
            <a:avLst/>
          </a:prstGeom>
        </p:spPr>
        <p:txBody>
          <a:bodyPr/>
          <a:lstStyle/>
          <a:p>
            <a:r>
              <a:rPr lang="en-US" dirty="0" smtClean="0">
                <a:solidFill>
                  <a:schemeClr val="bg1"/>
                </a:solidFill>
              </a:rPr>
              <a:t>A Brief </a:t>
            </a:r>
            <a:r>
              <a:rPr lang="en-US" dirty="0">
                <a:solidFill>
                  <a:schemeClr val="bg1"/>
                </a:solidFill>
              </a:rPr>
              <a:t>H</a:t>
            </a:r>
            <a:r>
              <a:rPr lang="en-US" dirty="0" smtClean="0">
                <a:solidFill>
                  <a:schemeClr val="bg1"/>
                </a:solidFill>
              </a:rPr>
              <a:t>istory of the FCPA</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lnSpcReduction="10000"/>
          </a:bodyPr>
          <a:lstStyle/>
          <a:p>
            <a:r>
              <a:rPr lang="en-US" sz="2800" dirty="0" smtClean="0">
                <a:latin typeface="Arial" pitchFamily="34" charset="0"/>
                <a:cs typeface="Arial" pitchFamily="34" charset="0"/>
              </a:rPr>
              <a:t>The FCPA was instituted in 1977 after the Watergate scandal. An SEC investigation revealed that more 400 companies were involved in bribing foreign government officials to secure business. </a:t>
            </a:r>
            <a:r>
              <a:rPr lang="en-US" sz="2800" dirty="0">
                <a:latin typeface="Arial" pitchFamily="34" charset="0"/>
                <a:cs typeface="Arial" pitchFamily="34" charset="0"/>
              </a:rPr>
              <a:t> </a:t>
            </a:r>
            <a:endParaRPr lang="en-US" sz="2800" dirty="0" smtClean="0">
              <a:latin typeface="Arial" pitchFamily="34" charset="0"/>
              <a:cs typeface="Arial" pitchFamily="34" charset="0"/>
            </a:endParaRPr>
          </a:p>
          <a:p>
            <a:r>
              <a:rPr lang="en-US" sz="2800" dirty="0">
                <a:latin typeface="Arial" pitchFamily="34" charset="0"/>
                <a:cs typeface="Arial" pitchFamily="34" charset="0"/>
              </a:rPr>
              <a:t>C</a:t>
            </a:r>
            <a:r>
              <a:rPr lang="en-US" sz="2800" dirty="0" smtClean="0">
                <a:latin typeface="Arial" pitchFamily="34" charset="0"/>
                <a:cs typeface="Arial" pitchFamily="34" charset="0"/>
              </a:rPr>
              <a:t>ompanies were also falsifying documents to hide bribes. </a:t>
            </a:r>
          </a:p>
          <a:p>
            <a:r>
              <a:rPr lang="en-US" sz="2800" dirty="0" smtClean="0">
                <a:latin typeface="Arial" pitchFamily="34" charset="0"/>
                <a:cs typeface="Arial" pitchFamily="34" charset="0"/>
              </a:rPr>
              <a:t>The FCPA made such payments illegal.  Subsequent years would see the introduction of many amendments to the FCPA.</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6073991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Hypothetical Scenario #1</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Pierre is a French citizen working for an American firm. In order to secure business in Mexico, Pierre authorized the payment of thousands of dollars to certain government officials. Although Pierre knows this violates the provisions of the FCPA, he believes this law only applies to American citizens. Is Pierre subject to the FCPA?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62502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Answer</a:t>
            </a:r>
            <a:endParaRPr lang="en-US" dirty="0">
              <a:solidFill>
                <a:schemeClr val="bg1"/>
              </a:solidFill>
            </a:endParaRPr>
          </a:p>
        </p:txBody>
      </p:sp>
      <p:sp>
        <p:nvSpPr>
          <p:cNvPr id="3" name="Content Placeholder 2"/>
          <p:cNvSpPr>
            <a:spLocks noGrp="1"/>
          </p:cNvSpPr>
          <p:nvPr>
            <p:ph idx="4294967295"/>
          </p:nvPr>
        </p:nvSpPr>
        <p:spPr>
          <a:xfrm>
            <a:off x="685800" y="1295400"/>
            <a:ext cx="7772400" cy="4038601"/>
          </a:xfrm>
          <a:prstGeom prst="rect">
            <a:avLst/>
          </a:prstGeom>
        </p:spPr>
        <p:txBody>
          <a:bodyPr>
            <a:normAutofit/>
          </a:bodyPr>
          <a:lstStyle/>
          <a:p>
            <a:pPr marL="68580" indent="0">
              <a:buNone/>
            </a:pPr>
            <a:r>
              <a:rPr lang="en-US" sz="8800" dirty="0" smtClean="0">
                <a:latin typeface="Arial" pitchFamily="34" charset="0"/>
                <a:cs typeface="Arial" pitchFamily="34" charset="0"/>
              </a:rPr>
              <a:t>Yes!</a:t>
            </a:r>
          </a:p>
          <a:p>
            <a:pPr marL="396875" lvl="1" indent="-341313"/>
            <a:r>
              <a:rPr lang="en-US" sz="2400" dirty="0" smtClean="0">
                <a:latin typeface="Arial" pitchFamily="34" charset="0"/>
                <a:cs typeface="Arial" pitchFamily="34" charset="0"/>
              </a:rPr>
              <a:t>Under the FCPA it is illegal to provide payments to gain an illicit business advantage among foreign citizens employed by or acting as agents for the United States. Pierre is violating the FCPA.</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146347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Real Life Scenario</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Siemens is a German engineering firm.  An investigation has revealed that Siemens paid bribes to foreign officials across the globe, including Bangladesh and Argentina. If it didn’t pay bribes to anyone in the United States, can Siemens be penalized for violating the FCPA since it is a foreign company?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950648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6945"/>
            <a:ext cx="8229600" cy="1143000"/>
          </a:xfrm>
          <a:prstGeom prst="rect">
            <a:avLst/>
          </a:prstGeom>
        </p:spPr>
        <p:txBody>
          <a:bodyPr/>
          <a:lstStyle/>
          <a:p>
            <a:r>
              <a:rPr lang="en-US" dirty="0" smtClean="0">
                <a:solidFill>
                  <a:schemeClr val="bg1"/>
                </a:solidFill>
              </a:rPr>
              <a:t>Answer</a:t>
            </a:r>
            <a:endParaRPr lang="en-US" dirty="0">
              <a:solidFill>
                <a:schemeClr val="bg1"/>
              </a:solidFill>
            </a:endParaRPr>
          </a:p>
        </p:txBody>
      </p:sp>
      <p:sp>
        <p:nvSpPr>
          <p:cNvPr id="3" name="Content Placeholder 2"/>
          <p:cNvSpPr>
            <a:spLocks noGrp="1"/>
          </p:cNvSpPr>
          <p:nvPr>
            <p:ph idx="4294967295"/>
          </p:nvPr>
        </p:nvSpPr>
        <p:spPr>
          <a:xfrm>
            <a:off x="685800" y="1219200"/>
            <a:ext cx="7772400" cy="5333999"/>
          </a:xfrm>
          <a:prstGeom prst="rect">
            <a:avLst/>
          </a:prstGeom>
        </p:spPr>
        <p:txBody>
          <a:bodyPr/>
          <a:lstStyle/>
          <a:p>
            <a:pPr marL="68580" indent="0">
              <a:buNone/>
            </a:pPr>
            <a:r>
              <a:rPr lang="en-US" sz="7200" dirty="0" smtClean="0">
                <a:latin typeface="Arial" pitchFamily="34" charset="0"/>
                <a:cs typeface="Arial" pitchFamily="34" charset="0"/>
              </a:rPr>
              <a:t>It can, and was!</a:t>
            </a:r>
            <a:endParaRPr lang="en-US" sz="7200" dirty="0">
              <a:latin typeface="Arial" pitchFamily="34" charset="0"/>
              <a:cs typeface="Arial" pitchFamily="34" charset="0"/>
            </a:endParaRPr>
          </a:p>
          <a:p>
            <a:pPr marL="396875" lvl="1" indent="-341313"/>
            <a:r>
              <a:rPr lang="en-US" sz="2400" dirty="0" smtClean="0">
                <a:latin typeface="Arial" pitchFamily="34" charset="0"/>
                <a:cs typeface="Arial" pitchFamily="34" charset="0"/>
              </a:rPr>
              <a:t>While not all foreign companies may be subject to penalties under the FCPA, foreign companies can still be found liable for various reasons:</a:t>
            </a:r>
          </a:p>
          <a:p>
            <a:pPr marL="796925" lvl="2" indent="-341313"/>
            <a:r>
              <a:rPr lang="en-US" sz="2200" dirty="0" smtClean="0">
                <a:latin typeface="Arial" pitchFamily="34" charset="0"/>
                <a:cs typeface="Arial" pitchFamily="34" charset="0"/>
              </a:rPr>
              <a:t>It is a U.S. subsidiary</a:t>
            </a:r>
          </a:p>
          <a:p>
            <a:pPr marL="796925" lvl="2" indent="-341313"/>
            <a:r>
              <a:rPr lang="en-US" sz="2200" dirty="0" smtClean="0">
                <a:latin typeface="Arial" pitchFamily="34" charset="0"/>
                <a:cs typeface="Arial" pitchFamily="34" charset="0"/>
              </a:rPr>
              <a:t>It has a class of securities registered under Section 12 of the Securities and Exchange Commission Act</a:t>
            </a:r>
          </a:p>
          <a:p>
            <a:pPr marL="796925" lvl="2" indent="-341313"/>
            <a:r>
              <a:rPr lang="en-US" sz="2200" dirty="0" smtClean="0">
                <a:latin typeface="Arial" pitchFamily="34" charset="0"/>
                <a:cs typeface="Arial" pitchFamily="34" charset="0"/>
              </a:rPr>
              <a:t>The bribe was performed within the U.S.</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1929395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The Case of </a:t>
            </a:r>
            <a:r>
              <a:rPr lang="en-US" dirty="0">
                <a:solidFill>
                  <a:schemeClr val="bg1"/>
                </a:solidFill>
              </a:rPr>
              <a:t>S</a:t>
            </a:r>
            <a:r>
              <a:rPr lang="en-US" dirty="0" smtClean="0">
                <a:solidFill>
                  <a:schemeClr val="bg1"/>
                </a:solidFill>
              </a:rPr>
              <a:t>iemens</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Siemens owned American Depository Receipts traded on the New York Stock Exchange.</a:t>
            </a:r>
          </a:p>
          <a:p>
            <a:r>
              <a:rPr lang="en-US" sz="2800" dirty="0" smtClean="0">
                <a:latin typeface="Arial" pitchFamily="34" charset="0"/>
                <a:cs typeface="Arial" pitchFamily="34" charset="0"/>
              </a:rPr>
              <a:t>It was therefore subject to the FCPA. </a:t>
            </a:r>
          </a:p>
          <a:p>
            <a:r>
              <a:rPr lang="en-US" sz="2800" dirty="0" smtClean="0">
                <a:latin typeface="Arial" pitchFamily="34" charset="0"/>
                <a:cs typeface="Arial" pitchFamily="34" charset="0"/>
              </a:rPr>
              <a:t>The company was fined $800 million for bribing foreign officials, the largest bribery fine recorded to date.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520534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524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Other Corporate Bribery Scandals</a:t>
            </a:r>
            <a:endParaRPr lang="en-US" dirty="0">
              <a:solidFill>
                <a:schemeClr val="bg1"/>
              </a:solidFill>
            </a:endParaRPr>
          </a:p>
        </p:txBody>
      </p:sp>
      <p:sp>
        <p:nvSpPr>
          <p:cNvPr id="3" name="Content Placeholder 2"/>
          <p:cNvSpPr txBox="1">
            <a:spLocks/>
          </p:cNvSpPr>
          <p:nvPr/>
        </p:nvSpPr>
        <p:spPr>
          <a:xfrm>
            <a:off x="457200" y="1325418"/>
            <a:ext cx="8229600" cy="4525963"/>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latin typeface="Arial" pitchFamily="34" charset="0"/>
                <a:cs typeface="Arial" pitchFamily="34" charset="0"/>
              </a:rPr>
              <a:t>Avon: A global bribery scandal cost the firm more than $250 million in legal expenses and the ouster of CEO Andrea Jung. </a:t>
            </a:r>
          </a:p>
          <a:p>
            <a:r>
              <a:rPr lang="en-US" sz="2400" dirty="0" smtClean="0">
                <a:latin typeface="Arial" pitchFamily="34" charset="0"/>
                <a:cs typeface="Arial" pitchFamily="34" charset="0"/>
              </a:rPr>
              <a:t>Johnson &amp; Johnson: Paid $70 million to settle claims by the SEC and Department of Justice that it had bribed doctors in Europe and offered kickbacks in Iraq.</a:t>
            </a:r>
          </a:p>
          <a:p>
            <a:r>
              <a:rPr lang="en-US" sz="2400" dirty="0" smtClean="0">
                <a:latin typeface="Arial" pitchFamily="34" charset="0"/>
                <a:cs typeface="Arial" pitchFamily="34" charset="0"/>
              </a:rPr>
              <a:t>IBM: Paid $10 million to settle claims that it had given cash and gifts to officials in China and South Korea in exchange for contracts. </a:t>
            </a:r>
          </a:p>
          <a:p>
            <a:r>
              <a:rPr lang="en-US" sz="2400" dirty="0" smtClean="0">
                <a:latin typeface="Arial" pitchFamily="34" charset="0"/>
                <a:cs typeface="Arial" pitchFamily="34" charset="0"/>
              </a:rPr>
              <a:t>Monsanto: Fined $1.5 million for paying a bribe to an Indonesian official.</a:t>
            </a:r>
          </a:p>
          <a:p>
            <a:r>
              <a:rPr lang="en-US" sz="2400" dirty="0" smtClean="0">
                <a:latin typeface="Arial" pitchFamily="34" charset="0"/>
                <a:cs typeface="Arial" pitchFamily="34" charset="0"/>
              </a:rPr>
              <a:t>Wal-Mart: Accused of paying significant bribes to Mexican officials to win contracts for building stores.</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15269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What is A Bribe Under the FCPA?</a:t>
            </a:r>
            <a:endParaRPr lang="en-US" dirty="0">
              <a:solidFill>
                <a:schemeClr val="bg1"/>
              </a:solidFill>
            </a:endParaRPr>
          </a:p>
        </p:txBody>
      </p:sp>
      <p:sp>
        <p:nvSpPr>
          <p:cNvPr id="3" name="Content Placeholder 2"/>
          <p:cNvSpPr>
            <a:spLocks noGrp="1"/>
          </p:cNvSpPr>
          <p:nvPr>
            <p:ph idx="4294967295"/>
          </p:nvPr>
        </p:nvSpPr>
        <p:spPr>
          <a:xfrm>
            <a:off x="685800" y="1600200"/>
            <a:ext cx="7772400" cy="4724399"/>
          </a:xfrm>
          <a:prstGeom prst="rect">
            <a:avLst/>
          </a:prstGeom>
        </p:spPr>
        <p:txBody>
          <a:bodyPr>
            <a:normAutofit/>
          </a:bodyPr>
          <a:lstStyle/>
          <a:p>
            <a:r>
              <a:rPr lang="en-US" sz="2800" dirty="0" smtClean="0">
                <a:latin typeface="Arial" pitchFamily="34" charset="0"/>
                <a:cs typeface="Arial" pitchFamily="34" charset="0"/>
              </a:rPr>
              <a:t>It can be anything of significant value used to influence firms to create or retain business. This can include the following:</a:t>
            </a:r>
          </a:p>
          <a:p>
            <a:pPr lvl="1"/>
            <a:r>
              <a:rPr lang="en-US" sz="2400" dirty="0" smtClean="0">
                <a:latin typeface="Arial" pitchFamily="34" charset="0"/>
                <a:cs typeface="Arial" pitchFamily="34" charset="0"/>
              </a:rPr>
              <a:t>Money</a:t>
            </a:r>
          </a:p>
          <a:p>
            <a:pPr lvl="1"/>
            <a:r>
              <a:rPr lang="en-US" sz="2400" dirty="0" smtClean="0">
                <a:latin typeface="Arial" pitchFamily="34" charset="0"/>
                <a:cs typeface="Arial" pitchFamily="34" charset="0"/>
              </a:rPr>
              <a:t>Gifts or Entertainment</a:t>
            </a:r>
          </a:p>
          <a:p>
            <a:pPr lvl="1"/>
            <a:r>
              <a:rPr lang="en-US" sz="2400" dirty="0" smtClean="0">
                <a:latin typeface="Arial" pitchFamily="34" charset="0"/>
                <a:cs typeface="Arial" pitchFamily="34" charset="0"/>
              </a:rPr>
              <a:t>Improper Travel</a:t>
            </a:r>
          </a:p>
          <a:p>
            <a:pPr lvl="1"/>
            <a:endParaRPr lang="en-US" sz="2000" dirty="0" smtClean="0"/>
          </a:p>
          <a:p>
            <a:pPr lvl="1"/>
            <a:endParaRPr lang="en-US" sz="2000" dirty="0"/>
          </a:p>
        </p:txBody>
      </p:sp>
    </p:spTree>
    <p:extLst>
      <p:ext uri="{BB962C8B-B14F-4D97-AF65-F5344CB8AC3E}">
        <p14:creationId xmlns:p14="http://schemas.microsoft.com/office/powerpoint/2010/main" val="2360235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Can This </a:t>
            </a:r>
            <a:r>
              <a:rPr lang="en-US" dirty="0">
                <a:solidFill>
                  <a:schemeClr val="bg1"/>
                </a:solidFill>
              </a:rPr>
              <a:t>B</a:t>
            </a:r>
            <a:r>
              <a:rPr lang="en-US" dirty="0" smtClean="0">
                <a:solidFill>
                  <a:schemeClr val="bg1"/>
                </a:solidFill>
              </a:rPr>
              <a:t>e </a:t>
            </a:r>
            <a:r>
              <a:rPr lang="en-US" dirty="0">
                <a:solidFill>
                  <a:schemeClr val="bg1"/>
                </a:solidFill>
              </a:rPr>
              <a:t>S</a:t>
            </a:r>
            <a:r>
              <a:rPr lang="en-US" dirty="0" smtClean="0">
                <a:solidFill>
                  <a:schemeClr val="bg1"/>
                </a:solidFill>
              </a:rPr>
              <a:t>een As A Bribe?</a:t>
            </a:r>
            <a:endParaRPr lang="en-US" dirty="0">
              <a:solidFill>
                <a:schemeClr val="bg1"/>
              </a:solidFill>
            </a:endParaRPr>
          </a:p>
        </p:txBody>
      </p:sp>
      <p:sp>
        <p:nvSpPr>
          <p:cNvPr id="3" name="Content Placeholder 2"/>
          <p:cNvSpPr>
            <a:spLocks noGrp="1"/>
          </p:cNvSpPr>
          <p:nvPr>
            <p:ph idx="4294967295"/>
          </p:nvPr>
        </p:nvSpPr>
        <p:spPr>
          <a:xfrm>
            <a:off x="685800" y="1371601"/>
            <a:ext cx="7772400" cy="4419600"/>
          </a:xfrm>
          <a:prstGeom prst="rect">
            <a:avLst/>
          </a:prstGeom>
        </p:spPr>
        <p:txBody>
          <a:bodyPr>
            <a:normAutofit lnSpcReduction="10000"/>
          </a:bodyPr>
          <a:lstStyle/>
          <a:p>
            <a:r>
              <a:rPr lang="en-US" sz="2400" dirty="0" smtClean="0"/>
              <a:t>Your company agrees </a:t>
            </a:r>
            <a:r>
              <a:rPr lang="en-US" sz="2400" dirty="0"/>
              <a:t>to pay for a foreign government official to fly to your Los Angeles-based company </a:t>
            </a:r>
            <a:r>
              <a:rPr lang="en-US" sz="2400" dirty="0" smtClean="0"/>
              <a:t>to discuss legitimate business opportunities. The tickets are expensive. Is this a bribe?</a:t>
            </a:r>
          </a:p>
          <a:p>
            <a:pPr lvl="1"/>
            <a:r>
              <a:rPr lang="en-US" sz="2000" dirty="0" smtClean="0"/>
              <a:t>Most likely no. It involves a legitimate business activity.</a:t>
            </a:r>
          </a:p>
          <a:p>
            <a:r>
              <a:rPr lang="en-US" sz="2400" dirty="0" smtClean="0"/>
              <a:t>The foreign official decides he would like to take an extended vacation in Los Angeles. He also wants to take his extended family along and wants you to foot the bill for the entire family. Could this be construed as a bribe if your firm agrees?</a:t>
            </a:r>
          </a:p>
          <a:p>
            <a:pPr lvl="1"/>
            <a:r>
              <a:rPr lang="en-US" sz="2000" dirty="0" smtClean="0"/>
              <a:t>It certainly could be. Under the FCPA, this could be seen as trying to influence the foreign official’s business decision. </a:t>
            </a:r>
            <a:endParaRPr lang="en-US" sz="2000" dirty="0"/>
          </a:p>
        </p:txBody>
      </p:sp>
    </p:spTree>
    <p:extLst>
      <p:ext uri="{BB962C8B-B14F-4D97-AF65-F5344CB8AC3E}">
        <p14:creationId xmlns:p14="http://schemas.microsoft.com/office/powerpoint/2010/main" val="2185491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Hypothetical Scenario #2</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t>A government official of a small country in the Caribbean wants your company to donate $5 million to a chosen charity in his country for orphan children before he’ll consent to do business with you.  The official will not receive any of the money. Since the money is going to a good cause, is it considered to be a bribe under the FCPA? </a:t>
            </a:r>
            <a:endParaRPr lang="en-US" sz="2800" dirty="0"/>
          </a:p>
        </p:txBody>
      </p:sp>
    </p:spTree>
    <p:extLst>
      <p:ext uri="{BB962C8B-B14F-4D97-AF65-F5344CB8AC3E}">
        <p14:creationId xmlns:p14="http://schemas.microsoft.com/office/powerpoint/2010/main" val="3276071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52400"/>
            <a:ext cx="77724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Disclaimer: Not Legal </a:t>
            </a:r>
            <a:r>
              <a:rPr lang="en-US" dirty="0">
                <a:solidFill>
                  <a:schemeClr val="bg1"/>
                </a:solidFill>
              </a:rPr>
              <a:t>D</a:t>
            </a:r>
            <a:r>
              <a:rPr lang="en-US" dirty="0" smtClean="0">
                <a:solidFill>
                  <a:schemeClr val="bg1"/>
                </a:solidFill>
              </a:rPr>
              <a:t>evice</a:t>
            </a:r>
            <a:endParaRPr lang="en-US" dirty="0">
              <a:solidFill>
                <a:schemeClr val="bg1"/>
              </a:solidFill>
            </a:endParaRPr>
          </a:p>
        </p:txBody>
      </p:sp>
      <p:sp>
        <p:nvSpPr>
          <p:cNvPr id="4" name="Content Placeholder 2" descr="Rectangle: Click to edit Master text styles&#10;Second level&#10;Third level&#10;Fourth level&#10;Fifth level"/>
          <p:cNvSpPr txBox="1">
            <a:spLocks/>
          </p:cNvSpPr>
          <p:nvPr/>
        </p:nvSpPr>
        <p:spPr>
          <a:xfrm>
            <a:off x="609600" y="1371600"/>
            <a:ext cx="7086600" cy="4114800"/>
          </a:xfrm>
          <a:prstGeom prst="rect">
            <a:avLst/>
          </a:prstGeom>
        </p:spPr>
        <p:txBody>
          <a:bodyPr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smtClean="0"/>
              <a:t>Much of this material has been derived from </a:t>
            </a:r>
            <a:r>
              <a:rPr lang="en-US" dirty="0" err="1" smtClean="0"/>
              <a:t>Corpedia</a:t>
            </a:r>
            <a:r>
              <a:rPr lang="en-US" dirty="0" smtClean="0"/>
              <a:t> and the Department of Justice.</a:t>
            </a:r>
          </a:p>
          <a:p>
            <a:pPr>
              <a:defRPr/>
            </a:pPr>
            <a:r>
              <a:rPr lang="en-US" dirty="0" smtClean="0"/>
              <a:t>This presentation is </a:t>
            </a:r>
            <a:r>
              <a:rPr lang="en-US" b="1" dirty="0" smtClean="0"/>
              <a:t>NOT</a:t>
            </a:r>
            <a:r>
              <a:rPr lang="en-US" dirty="0" smtClean="0"/>
              <a:t> legal advice.</a:t>
            </a:r>
          </a:p>
          <a:p>
            <a:pPr>
              <a:defRPr/>
            </a:pPr>
            <a:r>
              <a:rPr lang="en-US" dirty="0" smtClean="0"/>
              <a:t>Anyone determining that they need legal advice or representation should seek counsel from an attorney or law firm.</a:t>
            </a:r>
          </a:p>
        </p:txBody>
      </p:sp>
    </p:spTree>
    <p:extLst>
      <p:ext uri="{BB962C8B-B14F-4D97-AF65-F5344CB8AC3E}">
        <p14:creationId xmlns:p14="http://schemas.microsoft.com/office/powerpoint/2010/main" val="4142156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a:solidFill>
                  <a:schemeClr val="bg1"/>
                </a:solidFill>
              </a:rPr>
              <a:t>A</a:t>
            </a:r>
            <a:r>
              <a:rPr lang="en-US" dirty="0" smtClean="0">
                <a:solidFill>
                  <a:schemeClr val="bg1"/>
                </a:solidFill>
              </a:rPr>
              <a:t>nswer</a:t>
            </a:r>
            <a:endParaRPr lang="en-US" dirty="0">
              <a:solidFill>
                <a:schemeClr val="bg1"/>
              </a:solidFill>
            </a:endParaRPr>
          </a:p>
        </p:txBody>
      </p:sp>
      <p:sp>
        <p:nvSpPr>
          <p:cNvPr id="3" name="Content Placeholder 2"/>
          <p:cNvSpPr>
            <a:spLocks noGrp="1"/>
          </p:cNvSpPr>
          <p:nvPr>
            <p:ph idx="4294967295"/>
          </p:nvPr>
        </p:nvSpPr>
        <p:spPr>
          <a:xfrm>
            <a:off x="685800" y="1219200"/>
            <a:ext cx="7772400" cy="4114801"/>
          </a:xfrm>
          <a:prstGeom prst="rect">
            <a:avLst/>
          </a:prstGeom>
        </p:spPr>
        <p:txBody>
          <a:bodyPr>
            <a:normAutofit lnSpcReduction="10000"/>
          </a:bodyPr>
          <a:lstStyle/>
          <a:p>
            <a:pPr marL="68580" indent="0">
              <a:buNone/>
            </a:pPr>
            <a:r>
              <a:rPr lang="en-US" sz="8800" dirty="0">
                <a:latin typeface="Arial" pitchFamily="34" charset="0"/>
                <a:cs typeface="Arial" pitchFamily="34" charset="0"/>
              </a:rPr>
              <a:t>Yes</a:t>
            </a:r>
            <a:r>
              <a:rPr lang="en-US" sz="8800" dirty="0" smtClean="0">
                <a:latin typeface="Arial" pitchFamily="34" charset="0"/>
                <a:cs typeface="Arial" pitchFamily="34" charset="0"/>
              </a:rPr>
              <a:t>!</a:t>
            </a:r>
          </a:p>
          <a:p>
            <a:pPr marL="396875" lvl="1" indent="-341313"/>
            <a:r>
              <a:rPr lang="en-US" sz="2400" dirty="0" smtClean="0">
                <a:latin typeface="Arial" pitchFamily="34" charset="0"/>
                <a:cs typeface="Arial" pitchFamily="34" charset="0"/>
              </a:rPr>
              <a:t>Charitable contributions of value used to influence a business decision is a violation of the FCPA. Just because a bribe is not paid directly to a foreign official does not mean the company offering the bribe is safe from prosecution.</a:t>
            </a:r>
          </a:p>
          <a:p>
            <a:pPr marL="396875" lvl="1" indent="-341313"/>
            <a:r>
              <a:rPr lang="en-US" sz="2400" dirty="0" smtClean="0">
                <a:latin typeface="Arial" pitchFamily="34" charset="0"/>
                <a:cs typeface="Arial" pitchFamily="34" charset="0"/>
              </a:rPr>
              <a:t>New guidance on the FCPA seeks to close loopholes regarding indirect inducements.</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24706242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Bribery in Other Countries</a:t>
            </a:r>
            <a:endParaRPr lang="en-US" dirty="0">
              <a:solidFill>
                <a:schemeClr val="bg1"/>
              </a:solidFill>
            </a:endParaRPr>
          </a:p>
        </p:txBody>
      </p:sp>
      <p:sp>
        <p:nvSpPr>
          <p:cNvPr id="3" name="Content Placeholder 2"/>
          <p:cNvSpPr txBox="1">
            <a:spLocks/>
          </p:cNvSpPr>
          <p:nvPr/>
        </p:nvSpPr>
        <p:spPr>
          <a:xfrm>
            <a:off x="685800" y="1447800"/>
            <a:ext cx="7772400" cy="4267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100" dirty="0" smtClean="0">
                <a:latin typeface="Arial" pitchFamily="34" charset="0"/>
                <a:cs typeface="Arial" pitchFamily="34" charset="0"/>
              </a:rPr>
              <a:t>Even countries where bribery is seen to be more acceptable have recently begun to crack down on the practice</a:t>
            </a:r>
          </a:p>
          <a:p>
            <a:r>
              <a:rPr lang="en-US" sz="2100" dirty="0" smtClean="0">
                <a:latin typeface="Arial" pitchFamily="34" charset="0"/>
                <a:cs typeface="Arial" pitchFamily="34" charset="0"/>
              </a:rPr>
              <a:t>A Japanese national received a three-year prison sentence in Indonesia for bribing a judge to rule in favor of his company in a dispute.</a:t>
            </a:r>
          </a:p>
          <a:p>
            <a:r>
              <a:rPr lang="en-US" sz="2100" dirty="0" smtClean="0">
                <a:latin typeface="Arial" pitchFamily="34" charset="0"/>
                <a:cs typeface="Arial" pitchFamily="34" charset="0"/>
              </a:rPr>
              <a:t>A Chinese Mobile executive was sentenced to death (with the possibility for life imprisonment) for accepting more than $2.5 million in bribes.</a:t>
            </a:r>
          </a:p>
          <a:p>
            <a:r>
              <a:rPr lang="en-US" sz="2100" dirty="0" smtClean="0">
                <a:latin typeface="Arial" pitchFamily="34" charset="0"/>
                <a:cs typeface="Arial" pitchFamily="34" charset="0"/>
              </a:rPr>
              <a:t>Brazil has been debating whether to accept an anti-bribery bill that would make it illegal to bribe domestic and foreign officials.</a:t>
            </a:r>
          </a:p>
        </p:txBody>
      </p:sp>
    </p:spTree>
    <p:extLst>
      <p:ext uri="{BB962C8B-B14F-4D97-AF65-F5344CB8AC3E}">
        <p14:creationId xmlns:p14="http://schemas.microsoft.com/office/powerpoint/2010/main" val="123004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a:prstGeom prst="rect">
            <a:avLst/>
          </a:prstGeom>
        </p:spPr>
        <p:txBody>
          <a:bodyPr/>
          <a:lstStyle/>
          <a:p>
            <a:r>
              <a:rPr lang="en-US" dirty="0" smtClean="0">
                <a:solidFill>
                  <a:schemeClr val="bg1"/>
                </a:solidFill>
              </a:rPr>
              <a:t>Who is A Foreign </a:t>
            </a:r>
            <a:r>
              <a:rPr lang="en-US" dirty="0">
                <a:solidFill>
                  <a:schemeClr val="bg1"/>
                </a:solidFill>
              </a:rPr>
              <a:t>O</a:t>
            </a:r>
            <a:r>
              <a:rPr lang="en-US" dirty="0" smtClean="0">
                <a:solidFill>
                  <a:schemeClr val="bg1"/>
                </a:solidFill>
              </a:rPr>
              <a:t>fficial?</a:t>
            </a:r>
            <a:endParaRPr lang="en-US" dirty="0">
              <a:solidFill>
                <a:schemeClr val="bg1"/>
              </a:solidFill>
            </a:endParaRPr>
          </a:p>
        </p:txBody>
      </p:sp>
      <p:sp>
        <p:nvSpPr>
          <p:cNvPr id="3" name="Content Placeholder 2"/>
          <p:cNvSpPr>
            <a:spLocks noGrp="1"/>
          </p:cNvSpPr>
          <p:nvPr>
            <p:ph idx="4294967295"/>
          </p:nvPr>
        </p:nvSpPr>
        <p:spPr>
          <a:xfrm>
            <a:off x="685800" y="1447800"/>
            <a:ext cx="7772400" cy="4038599"/>
          </a:xfrm>
          <a:prstGeom prst="rect">
            <a:avLst/>
          </a:prstGeom>
        </p:spPr>
        <p:txBody>
          <a:bodyPr/>
          <a:lstStyle/>
          <a:p>
            <a:r>
              <a:rPr lang="en-US" sz="2100" dirty="0" smtClean="0">
                <a:latin typeface="Arial" pitchFamily="34" charset="0"/>
                <a:cs typeface="Arial" pitchFamily="34" charset="0"/>
              </a:rPr>
              <a:t>An employee or officer of a foreign government.</a:t>
            </a:r>
          </a:p>
          <a:p>
            <a:r>
              <a:rPr lang="en-US" sz="2100" dirty="0" smtClean="0">
                <a:latin typeface="Arial" pitchFamily="34" charset="0"/>
                <a:cs typeface="Arial" pitchFamily="34" charset="0"/>
              </a:rPr>
              <a:t>An agency or department of an public international organization.</a:t>
            </a:r>
          </a:p>
          <a:p>
            <a:r>
              <a:rPr lang="en-US" sz="2100" dirty="0" smtClean="0">
                <a:latin typeface="Arial" pitchFamily="34" charset="0"/>
                <a:cs typeface="Arial" pitchFamily="34" charset="0"/>
              </a:rPr>
              <a:t>Any official acting in official capacity of or on behalf of a foreign government or public international organization.</a:t>
            </a:r>
          </a:p>
          <a:p>
            <a:r>
              <a:rPr lang="en-US" sz="2100" dirty="0" smtClean="0">
                <a:latin typeface="Arial" pitchFamily="34" charset="0"/>
                <a:cs typeface="Arial" pitchFamily="34" charset="0"/>
              </a:rPr>
              <a:t>Is this a bribe?</a:t>
            </a:r>
          </a:p>
          <a:p>
            <a:pPr lvl="1"/>
            <a:r>
              <a:rPr lang="en-US" sz="1800" dirty="0" smtClean="0">
                <a:latin typeface="Arial" pitchFamily="34" charset="0"/>
                <a:cs typeface="Arial" pitchFamily="34" charset="0"/>
              </a:rPr>
              <a:t>A company provides payments to the board members of a foreign private company. One of the board members has some government duties. Does this violate the FCPA? Possibly.</a:t>
            </a:r>
          </a:p>
          <a:p>
            <a:r>
              <a:rPr lang="en-US" sz="2100" dirty="0" smtClean="0">
                <a:latin typeface="Arial" pitchFamily="34" charset="0"/>
                <a:cs typeface="Arial" pitchFamily="34" charset="0"/>
              </a:rPr>
              <a:t>Companies must be especially careful when dealing with countries in which many of the organizations are state-owned (e.g. Russia, China). </a:t>
            </a:r>
          </a:p>
        </p:txBody>
      </p:sp>
    </p:spTree>
    <p:extLst>
      <p:ext uri="{BB962C8B-B14F-4D97-AF65-F5344CB8AC3E}">
        <p14:creationId xmlns:p14="http://schemas.microsoft.com/office/powerpoint/2010/main" val="1742982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a:prstGeom prst="rect">
            <a:avLst/>
          </a:prstGeom>
        </p:spPr>
        <p:txBody>
          <a:bodyPr>
            <a:normAutofit/>
          </a:bodyPr>
          <a:lstStyle/>
          <a:p>
            <a:r>
              <a:rPr lang="en-US" dirty="0" smtClean="0">
                <a:solidFill>
                  <a:schemeClr val="bg1"/>
                </a:solidFill>
              </a:rPr>
              <a:t>Why Have A Compliance </a:t>
            </a:r>
            <a:r>
              <a:rPr lang="en-US" dirty="0">
                <a:solidFill>
                  <a:schemeClr val="bg1"/>
                </a:solidFill>
              </a:rPr>
              <a:t>P</a:t>
            </a:r>
            <a:r>
              <a:rPr lang="en-US" dirty="0" smtClean="0">
                <a:solidFill>
                  <a:schemeClr val="bg1"/>
                </a:solidFill>
              </a:rPr>
              <a:t>rogram?</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Often a company can have fines for misconduct reduced if it can prove that it had an effective compliance program in place to prevent bribery. </a:t>
            </a:r>
          </a:p>
          <a:p>
            <a:r>
              <a:rPr lang="en-US" sz="2800" dirty="0" smtClean="0">
                <a:latin typeface="Arial" pitchFamily="34" charset="0"/>
                <a:cs typeface="Arial" pitchFamily="34" charset="0"/>
              </a:rPr>
              <a:t>When determining whether the company has an effective compliance program, the following approach can be used:</a:t>
            </a:r>
          </a:p>
          <a:p>
            <a:pPr lvl="1"/>
            <a:r>
              <a:rPr lang="en-US" sz="2400" dirty="0" smtClean="0">
                <a:latin typeface="Arial" pitchFamily="34" charset="0"/>
                <a:cs typeface="Arial" pitchFamily="34" charset="0"/>
              </a:rPr>
              <a:t>Is the program designed well?</a:t>
            </a:r>
          </a:p>
          <a:p>
            <a:pPr lvl="1"/>
            <a:r>
              <a:rPr lang="en-US" sz="2400" dirty="0" smtClean="0">
                <a:latin typeface="Arial" pitchFamily="34" charset="0"/>
                <a:cs typeface="Arial" pitchFamily="34" charset="0"/>
              </a:rPr>
              <a:t>Was it applied in good faith?</a:t>
            </a:r>
          </a:p>
          <a:p>
            <a:pPr lvl="1"/>
            <a:r>
              <a:rPr lang="en-US" sz="2400" dirty="0" smtClean="0">
                <a:latin typeface="Arial" pitchFamily="34" charset="0"/>
                <a:cs typeface="Arial" pitchFamily="34" charset="0"/>
              </a:rPr>
              <a:t>Does it work?</a:t>
            </a:r>
          </a:p>
          <a:p>
            <a:pPr lvl="1"/>
            <a:endParaRPr lang="en-US" sz="2400" dirty="0" smtClean="0"/>
          </a:p>
          <a:p>
            <a:pPr lvl="1"/>
            <a:endParaRPr lang="en-US" sz="2400" dirty="0"/>
          </a:p>
        </p:txBody>
      </p:sp>
    </p:spTree>
    <p:extLst>
      <p:ext uri="{BB962C8B-B14F-4D97-AF65-F5344CB8AC3E}">
        <p14:creationId xmlns:p14="http://schemas.microsoft.com/office/powerpoint/2010/main" val="1719020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0782"/>
            <a:ext cx="8229600" cy="1143000"/>
          </a:xfrm>
          <a:prstGeom prst="rect">
            <a:avLst/>
          </a:prstGeom>
        </p:spPr>
        <p:txBody>
          <a:bodyPr>
            <a:normAutofit/>
          </a:bodyPr>
          <a:lstStyle/>
          <a:p>
            <a:r>
              <a:rPr lang="en-US" sz="3200" dirty="0" smtClean="0">
                <a:solidFill>
                  <a:schemeClr val="bg1"/>
                </a:solidFill>
              </a:rPr>
              <a:t>What Regulatory </a:t>
            </a:r>
            <a:r>
              <a:rPr lang="en-US" sz="3200" dirty="0">
                <a:solidFill>
                  <a:schemeClr val="bg1"/>
                </a:solidFill>
              </a:rPr>
              <a:t>A</a:t>
            </a:r>
            <a:r>
              <a:rPr lang="en-US" sz="3200" dirty="0" smtClean="0">
                <a:solidFill>
                  <a:schemeClr val="bg1"/>
                </a:solidFill>
              </a:rPr>
              <a:t>uthorities </a:t>
            </a:r>
            <a:r>
              <a:rPr lang="en-US" sz="3200" dirty="0">
                <a:solidFill>
                  <a:schemeClr val="bg1"/>
                </a:solidFill>
              </a:rPr>
              <a:t>L</a:t>
            </a:r>
            <a:r>
              <a:rPr lang="en-US" sz="3200" dirty="0" smtClean="0">
                <a:solidFill>
                  <a:schemeClr val="bg1"/>
                </a:solidFill>
              </a:rPr>
              <a:t>ook for to Determine </a:t>
            </a:r>
            <a:r>
              <a:rPr lang="en-US" sz="3200" dirty="0">
                <a:solidFill>
                  <a:schemeClr val="bg1"/>
                </a:solidFill>
              </a:rPr>
              <a:t>E</a:t>
            </a:r>
            <a:r>
              <a:rPr lang="en-US" sz="3200" dirty="0" smtClean="0">
                <a:solidFill>
                  <a:schemeClr val="bg1"/>
                </a:solidFill>
              </a:rPr>
              <a:t>ffectiveness</a:t>
            </a:r>
            <a:endParaRPr lang="en-US" sz="3200"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pPr lvl="1"/>
            <a:r>
              <a:rPr lang="en-US" sz="2400" dirty="0" smtClean="0">
                <a:latin typeface="Arial" pitchFamily="34" charset="0"/>
                <a:cs typeface="Arial" pitchFamily="34" charset="0"/>
              </a:rPr>
              <a:t>Tone at the top</a:t>
            </a:r>
          </a:p>
          <a:p>
            <a:pPr lvl="1"/>
            <a:r>
              <a:rPr lang="en-US" sz="2400" dirty="0" smtClean="0">
                <a:latin typeface="Arial" pitchFamily="34" charset="0"/>
                <a:cs typeface="Arial" pitchFamily="34" charset="0"/>
              </a:rPr>
              <a:t>Code of Conduct</a:t>
            </a:r>
          </a:p>
          <a:p>
            <a:pPr lvl="1"/>
            <a:r>
              <a:rPr lang="en-US" sz="2400" dirty="0" smtClean="0">
                <a:latin typeface="Arial" pitchFamily="34" charset="0"/>
                <a:cs typeface="Arial" pitchFamily="34" charset="0"/>
              </a:rPr>
              <a:t>Oversight and Resources</a:t>
            </a:r>
          </a:p>
          <a:p>
            <a:pPr lvl="1"/>
            <a:r>
              <a:rPr lang="en-US" sz="2400" dirty="0" smtClean="0">
                <a:latin typeface="Arial" pitchFamily="34" charset="0"/>
                <a:cs typeface="Arial" pitchFamily="34" charset="0"/>
              </a:rPr>
              <a:t>Risk Assessment</a:t>
            </a:r>
          </a:p>
          <a:p>
            <a:pPr lvl="1"/>
            <a:r>
              <a:rPr lang="en-US" sz="2400" dirty="0" smtClean="0">
                <a:latin typeface="Arial" pitchFamily="34" charset="0"/>
                <a:cs typeface="Arial" pitchFamily="34" charset="0"/>
              </a:rPr>
              <a:t>Training</a:t>
            </a:r>
          </a:p>
          <a:p>
            <a:pPr lvl="1"/>
            <a:r>
              <a:rPr lang="en-US" sz="2400" dirty="0" smtClean="0">
                <a:latin typeface="Arial" pitchFamily="34" charset="0"/>
                <a:cs typeface="Arial" pitchFamily="34" charset="0"/>
              </a:rPr>
              <a:t>Incentives and Disciplinary Measures</a:t>
            </a:r>
          </a:p>
          <a:p>
            <a:pPr lvl="1"/>
            <a:r>
              <a:rPr lang="en-US" sz="2400" dirty="0" smtClean="0">
                <a:latin typeface="Arial" pitchFamily="34" charset="0"/>
                <a:cs typeface="Arial" pitchFamily="34" charset="0"/>
              </a:rPr>
              <a:t>Third Party Due Diligence</a:t>
            </a:r>
          </a:p>
          <a:p>
            <a:pPr lvl="1"/>
            <a:r>
              <a:rPr lang="en-US" sz="2400" dirty="0" smtClean="0">
                <a:latin typeface="Arial" pitchFamily="34" charset="0"/>
                <a:cs typeface="Arial" pitchFamily="34" charset="0"/>
              </a:rPr>
              <a:t>Confidential Reporting </a:t>
            </a:r>
          </a:p>
          <a:p>
            <a:pPr lvl="1"/>
            <a:r>
              <a:rPr lang="en-US" sz="2400" dirty="0" smtClean="0">
                <a:latin typeface="Arial" pitchFamily="34" charset="0"/>
                <a:cs typeface="Arial" pitchFamily="34" charset="0"/>
              </a:rPr>
              <a:t>Periodic Testing</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625149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Tone at the Top</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lstStyle/>
          <a:p>
            <a:r>
              <a:rPr lang="en-US" sz="2400" dirty="0" smtClean="0">
                <a:latin typeface="Arial" pitchFamily="34" charset="0"/>
                <a:cs typeface="Arial" pitchFamily="34" charset="0"/>
              </a:rPr>
              <a:t>An ethics and compliance officer can do little without support from top management and the board of directors.</a:t>
            </a:r>
          </a:p>
          <a:p>
            <a:r>
              <a:rPr lang="en-US" sz="2400" dirty="0" smtClean="0">
                <a:latin typeface="Arial" pitchFamily="34" charset="0"/>
                <a:cs typeface="Arial" pitchFamily="34" charset="0"/>
              </a:rPr>
              <a:t>Often the most toxic corporate cultures have a disinterested or unethical tone at the top.</a:t>
            </a:r>
          </a:p>
          <a:p>
            <a:r>
              <a:rPr lang="en-US" sz="2400" dirty="0" smtClean="0">
                <a:latin typeface="Arial" pitchFamily="34" charset="0"/>
                <a:cs typeface="Arial" pitchFamily="34" charset="0"/>
              </a:rPr>
              <a:t>Top managers set the tone for the entire organization. They act as role models for employees.</a:t>
            </a:r>
          </a:p>
          <a:p>
            <a:r>
              <a:rPr lang="en-US" sz="2400" dirty="0" smtClean="0">
                <a:latin typeface="Arial" pitchFamily="34" charset="0"/>
                <a:cs typeface="Arial" pitchFamily="34" charset="0"/>
              </a:rPr>
              <a:t>Top managers should communicate the firm’s ethical values and expectations to all the different levels of the company.</a:t>
            </a:r>
          </a:p>
          <a:p>
            <a:endParaRPr lang="en-US" dirty="0"/>
          </a:p>
        </p:txBody>
      </p:sp>
    </p:spTree>
    <p:extLst>
      <p:ext uri="{BB962C8B-B14F-4D97-AF65-F5344CB8AC3E}">
        <p14:creationId xmlns:p14="http://schemas.microsoft.com/office/powerpoint/2010/main" val="17002125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Code of Conduct</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lstStyle/>
          <a:p>
            <a:r>
              <a:rPr lang="en-US" sz="2400" dirty="0" smtClean="0">
                <a:latin typeface="Arial" pitchFamily="34" charset="0"/>
                <a:cs typeface="Arial" pitchFamily="34" charset="0"/>
              </a:rPr>
              <a:t>A code of conduct should not only describe the firm’s ethical expectations of employees, but it should also express the firm’s ethical values and goals. </a:t>
            </a:r>
          </a:p>
          <a:p>
            <a:r>
              <a:rPr lang="en-US" sz="2400" dirty="0" smtClean="0">
                <a:latin typeface="Arial" pitchFamily="34" charset="0"/>
                <a:cs typeface="Arial" pitchFamily="34" charset="0"/>
              </a:rPr>
              <a:t>An effective code of conduct has comprehensive content, is communicated to all levels of the organization, and has support from both immediate and higher-level managers.</a:t>
            </a:r>
          </a:p>
          <a:p>
            <a:r>
              <a:rPr lang="en-US" sz="2400" dirty="0">
                <a:latin typeface="Arial" pitchFamily="34" charset="0"/>
                <a:cs typeface="Arial" pitchFamily="34" charset="0"/>
              </a:rPr>
              <a:t>A global code of supplier conduct is important for </a:t>
            </a:r>
            <a:r>
              <a:rPr lang="en-US" sz="2400" dirty="0" smtClean="0">
                <a:latin typeface="Arial" pitchFamily="34" charset="0"/>
                <a:cs typeface="Arial" pitchFamily="34" charset="0"/>
              </a:rPr>
              <a:t>multinationals to develop </a:t>
            </a:r>
            <a:r>
              <a:rPr lang="en-US" sz="2400" dirty="0">
                <a:latin typeface="Arial" pitchFamily="34" charset="0"/>
                <a:cs typeface="Arial" pitchFamily="34" charset="0"/>
              </a:rPr>
              <a:t>because of differing </a:t>
            </a:r>
            <a:r>
              <a:rPr lang="en-US" sz="2400" dirty="0" smtClean="0">
                <a:latin typeface="Arial" pitchFamily="34" charset="0"/>
                <a:cs typeface="Arial" pitchFamily="34" charset="0"/>
              </a:rPr>
              <a:t>cultural values </a:t>
            </a:r>
            <a:r>
              <a:rPr lang="en-US" sz="2400" dirty="0">
                <a:latin typeface="Arial" pitchFamily="34" charset="0"/>
                <a:cs typeface="Arial" pitchFamily="34" charset="0"/>
              </a:rPr>
              <a:t>and </a:t>
            </a:r>
            <a:r>
              <a:rPr lang="en-US" sz="2400" dirty="0" smtClean="0">
                <a:latin typeface="Arial" pitchFamily="34" charset="0"/>
                <a:cs typeface="Arial" pitchFamily="34" charset="0"/>
              </a:rPr>
              <a:t>beliefs.</a:t>
            </a:r>
            <a:endParaRPr lang="en-US" sz="24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23681872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a:prstGeom prst="rect">
            <a:avLst/>
          </a:prstGeom>
        </p:spPr>
        <p:txBody>
          <a:bodyPr/>
          <a:lstStyle/>
          <a:p>
            <a:r>
              <a:rPr lang="en-US" dirty="0" smtClean="0">
                <a:solidFill>
                  <a:schemeClr val="bg1"/>
                </a:solidFill>
              </a:rPr>
              <a:t>Dedicated  Resources</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There must be someone in charge of the ethics program that has authority (part of the “C-Suite” of executives) and who can discuss matters with the CEO and board members.</a:t>
            </a:r>
          </a:p>
          <a:p>
            <a:r>
              <a:rPr lang="en-US" sz="2800" dirty="0" smtClean="0">
                <a:latin typeface="Arial" pitchFamily="34" charset="0"/>
                <a:cs typeface="Arial" pitchFamily="34" charset="0"/>
              </a:rPr>
              <a:t>Companies should know their risks and dedicate more resources (time, money, etc.) to high-risk areas.</a:t>
            </a:r>
          </a:p>
        </p:txBody>
      </p:sp>
    </p:spTree>
    <p:extLst>
      <p:ext uri="{BB962C8B-B14F-4D97-AF65-F5344CB8AC3E}">
        <p14:creationId xmlns:p14="http://schemas.microsoft.com/office/powerpoint/2010/main" val="858628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Risk Assessment</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lstStyle/>
          <a:p>
            <a:r>
              <a:rPr lang="en-US" sz="2400" dirty="0">
                <a:latin typeface="Arial" pitchFamily="34" charset="0"/>
                <a:cs typeface="Arial" pitchFamily="34" charset="0"/>
              </a:rPr>
              <a:t>Understand the </a:t>
            </a:r>
            <a:r>
              <a:rPr lang="en-US" sz="2400" dirty="0" smtClean="0">
                <a:latin typeface="Arial" pitchFamily="34" charset="0"/>
                <a:cs typeface="Arial" pitchFamily="34" charset="0"/>
              </a:rPr>
              <a:t>ethical risk </a:t>
            </a:r>
            <a:r>
              <a:rPr lang="en-US" sz="2400" dirty="0">
                <a:latin typeface="Arial" pitchFamily="34" charset="0"/>
                <a:cs typeface="Arial" pitchFamily="34" charset="0"/>
              </a:rPr>
              <a:t>areas in your </a:t>
            </a:r>
            <a:r>
              <a:rPr lang="en-US" sz="2400" dirty="0" smtClean="0">
                <a:latin typeface="Arial" pitchFamily="34" charset="0"/>
                <a:cs typeface="Arial" pitchFamily="34" charset="0"/>
              </a:rPr>
              <a:t>organization.</a:t>
            </a:r>
          </a:p>
          <a:p>
            <a:r>
              <a:rPr lang="en-US" sz="2400" dirty="0" smtClean="0">
                <a:latin typeface="Arial" pitchFamily="34" charset="0"/>
                <a:cs typeface="Arial" pitchFamily="34" charset="0"/>
              </a:rPr>
              <a:t>Adapt </a:t>
            </a:r>
            <a:r>
              <a:rPr lang="en-US" sz="2400" dirty="0">
                <a:latin typeface="Arial" pitchFamily="34" charset="0"/>
                <a:cs typeface="Arial" pitchFamily="34" charset="0"/>
              </a:rPr>
              <a:t>the program to address the specific risks of your </a:t>
            </a:r>
            <a:r>
              <a:rPr lang="en-US" sz="2400" dirty="0" smtClean="0">
                <a:latin typeface="Arial" pitchFamily="34" charset="0"/>
                <a:cs typeface="Arial" pitchFamily="34" charset="0"/>
              </a:rPr>
              <a:t>organization.</a:t>
            </a:r>
            <a:endParaRPr lang="en-US" sz="2400" dirty="0">
              <a:latin typeface="Arial" pitchFamily="34" charset="0"/>
              <a:cs typeface="Arial" pitchFamily="34" charset="0"/>
            </a:endParaRPr>
          </a:p>
          <a:p>
            <a:r>
              <a:rPr lang="en-US" sz="2400" dirty="0">
                <a:latin typeface="Arial" pitchFamily="34" charset="0"/>
                <a:cs typeface="Arial" pitchFamily="34" charset="0"/>
              </a:rPr>
              <a:t>Target resources at the highest ethical risk </a:t>
            </a:r>
            <a:r>
              <a:rPr lang="en-US" sz="2400" dirty="0" smtClean="0">
                <a:latin typeface="Arial" pitchFamily="34" charset="0"/>
                <a:cs typeface="Arial" pitchFamily="34" charset="0"/>
              </a:rPr>
              <a:t>areas.</a:t>
            </a:r>
          </a:p>
          <a:p>
            <a:r>
              <a:rPr lang="en-US" sz="2400" dirty="0">
                <a:latin typeface="Arial" pitchFamily="34" charset="0"/>
                <a:cs typeface="Arial" pitchFamily="34" charset="0"/>
              </a:rPr>
              <a:t>Gain employee feedback to understand how ethical they believe the corporate culture is and whether they feel as if they would report </a:t>
            </a:r>
            <a:r>
              <a:rPr lang="en-US" sz="2400" dirty="0" smtClean="0">
                <a:latin typeface="Arial" pitchFamily="34" charset="0"/>
                <a:cs typeface="Arial" pitchFamily="34" charset="0"/>
              </a:rPr>
              <a:t>misconduct.</a:t>
            </a:r>
            <a:endParaRPr lang="en-US" sz="2400" dirty="0">
              <a:latin typeface="Arial" pitchFamily="34" charset="0"/>
              <a:cs typeface="Arial" pitchFamily="34" charset="0"/>
            </a:endParaRPr>
          </a:p>
          <a:p>
            <a:pPr lvl="1"/>
            <a:r>
              <a:rPr lang="en-US" sz="1800" dirty="0" smtClean="0">
                <a:latin typeface="Arial" pitchFamily="34" charset="0"/>
                <a:cs typeface="Arial" pitchFamily="34" charset="0"/>
              </a:rPr>
              <a:t>An employee culture </a:t>
            </a:r>
            <a:r>
              <a:rPr lang="en-US" sz="1800" dirty="0">
                <a:latin typeface="Arial" pitchFamily="34" charset="0"/>
                <a:cs typeface="Arial" pitchFamily="34" charset="0"/>
              </a:rPr>
              <a:t>survey </a:t>
            </a:r>
            <a:r>
              <a:rPr lang="en-US" sz="1800" dirty="0" smtClean="0">
                <a:latin typeface="Arial" pitchFamily="34" charset="0"/>
                <a:cs typeface="Arial" pitchFamily="34" charset="0"/>
              </a:rPr>
              <a:t>can </a:t>
            </a:r>
            <a:r>
              <a:rPr lang="en-US" sz="1800" dirty="0">
                <a:latin typeface="Arial" pitchFamily="34" charset="0"/>
                <a:cs typeface="Arial" pitchFamily="34" charset="0"/>
              </a:rPr>
              <a:t>determine how </a:t>
            </a:r>
            <a:r>
              <a:rPr lang="en-US" sz="1800" dirty="0" smtClean="0">
                <a:latin typeface="Arial" pitchFamily="34" charset="0"/>
                <a:cs typeface="Arial" pitchFamily="34" charset="0"/>
              </a:rPr>
              <a:t>employees </a:t>
            </a:r>
            <a:r>
              <a:rPr lang="en-US" sz="1800" dirty="0">
                <a:latin typeface="Arial" pitchFamily="34" charset="0"/>
                <a:cs typeface="Arial" pitchFamily="34" charset="0"/>
              </a:rPr>
              <a:t>view the ethical culture of the </a:t>
            </a:r>
            <a:r>
              <a:rPr lang="en-US" sz="1800" dirty="0" smtClean="0">
                <a:latin typeface="Arial" pitchFamily="34" charset="0"/>
                <a:cs typeface="Arial" pitchFamily="34" charset="0"/>
              </a:rPr>
              <a:t>organization.</a:t>
            </a:r>
            <a:endParaRPr lang="en-US" sz="1800" dirty="0">
              <a:latin typeface="Arial" pitchFamily="34" charset="0"/>
              <a:cs typeface="Arial" pitchFamily="34" charset="0"/>
            </a:endParaRPr>
          </a:p>
          <a:p>
            <a:endParaRPr lang="en-US" dirty="0"/>
          </a:p>
          <a:p>
            <a:endParaRPr lang="en-US" dirty="0"/>
          </a:p>
        </p:txBody>
      </p:sp>
    </p:spTree>
    <p:extLst>
      <p:ext uri="{BB962C8B-B14F-4D97-AF65-F5344CB8AC3E}">
        <p14:creationId xmlns:p14="http://schemas.microsoft.com/office/powerpoint/2010/main" val="3483055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Training</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400" dirty="0" smtClean="0">
                <a:latin typeface="Arial" pitchFamily="34" charset="0"/>
                <a:cs typeface="Arial" pitchFamily="34" charset="0"/>
              </a:rPr>
              <a:t>Training communicates the firm’s ethical values and expectations.</a:t>
            </a:r>
          </a:p>
          <a:p>
            <a:r>
              <a:rPr lang="en-US" sz="2400" dirty="0" smtClean="0">
                <a:latin typeface="Arial" pitchFamily="34" charset="0"/>
                <a:cs typeface="Arial" pitchFamily="34" charset="0"/>
              </a:rPr>
              <a:t>It also prepares employees for some of the most common ethical risks they are likely to face.</a:t>
            </a:r>
          </a:p>
          <a:p>
            <a:r>
              <a:rPr lang="en-US" sz="2400" dirty="0" smtClean="0">
                <a:latin typeface="Arial" pitchFamily="34" charset="0"/>
                <a:cs typeface="Arial" pitchFamily="34" charset="0"/>
              </a:rPr>
              <a:t>Incorporate finance </a:t>
            </a:r>
            <a:r>
              <a:rPr lang="en-US" sz="2400" dirty="0">
                <a:latin typeface="Arial" pitchFamily="34" charset="0"/>
                <a:cs typeface="Arial" pitchFamily="34" charset="0"/>
              </a:rPr>
              <a:t>and audit </a:t>
            </a:r>
            <a:r>
              <a:rPr lang="en-US" sz="2400" dirty="0" smtClean="0">
                <a:latin typeface="Arial" pitchFamily="34" charset="0"/>
                <a:cs typeface="Arial" pitchFamily="34" charset="0"/>
              </a:rPr>
              <a:t>teams into FCPA </a:t>
            </a:r>
            <a:r>
              <a:rPr lang="en-US" sz="2400" dirty="0">
                <a:latin typeface="Arial" pitchFamily="34" charset="0"/>
                <a:cs typeface="Arial" pitchFamily="34" charset="0"/>
              </a:rPr>
              <a:t>training development as they will have good knowledge of specific company </a:t>
            </a:r>
            <a:r>
              <a:rPr lang="en-US" sz="2400" dirty="0" smtClean="0">
                <a:latin typeface="Arial" pitchFamily="34" charset="0"/>
                <a:cs typeface="Arial" pitchFamily="34" charset="0"/>
              </a:rPr>
              <a:t>risks.</a:t>
            </a:r>
          </a:p>
          <a:p>
            <a:r>
              <a:rPr lang="en-US" sz="2400" dirty="0">
                <a:latin typeface="Arial" pitchFamily="34" charset="0"/>
                <a:cs typeface="Arial" pitchFamily="34" charset="0"/>
              </a:rPr>
              <a:t>Develop different </a:t>
            </a:r>
            <a:r>
              <a:rPr lang="en-US" sz="2400" dirty="0" smtClean="0">
                <a:latin typeface="Arial" pitchFamily="34" charset="0"/>
                <a:cs typeface="Arial" pitchFamily="34" charset="0"/>
              </a:rPr>
              <a:t>FCPA </a:t>
            </a:r>
            <a:r>
              <a:rPr lang="en-US" sz="2400" dirty="0">
                <a:latin typeface="Arial" pitchFamily="34" charset="0"/>
                <a:cs typeface="Arial" pitchFamily="34" charset="0"/>
              </a:rPr>
              <a:t>training for different employees and third parties based upon their </a:t>
            </a:r>
            <a:r>
              <a:rPr lang="en-US" sz="2400" dirty="0" smtClean="0">
                <a:latin typeface="Arial" pitchFamily="34" charset="0"/>
                <a:cs typeface="Arial" pitchFamily="34" charset="0"/>
              </a:rPr>
              <a:t>risks.</a:t>
            </a:r>
          </a:p>
          <a:p>
            <a:pPr lvl="1"/>
            <a:r>
              <a:rPr lang="en-US" sz="1800" dirty="0" smtClean="0">
                <a:latin typeface="Arial" pitchFamily="34" charset="0"/>
                <a:cs typeface="Arial" pitchFamily="34" charset="0"/>
              </a:rPr>
              <a:t>A “one-size-fits-all” is generally not considered to be effective.</a:t>
            </a:r>
            <a:endParaRPr lang="en-US" sz="1800" dirty="0">
              <a:latin typeface="Arial" pitchFamily="34" charset="0"/>
              <a:cs typeface="Arial" pitchFamily="34" charset="0"/>
            </a:endParaRPr>
          </a:p>
          <a:p>
            <a:endParaRPr lang="en-US" dirty="0"/>
          </a:p>
          <a:p>
            <a:endParaRPr lang="en-US" dirty="0"/>
          </a:p>
        </p:txBody>
      </p:sp>
    </p:spTree>
    <p:extLst>
      <p:ext uri="{BB962C8B-B14F-4D97-AF65-F5344CB8AC3E}">
        <p14:creationId xmlns:p14="http://schemas.microsoft.com/office/powerpoint/2010/main" val="689837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152400"/>
            <a:ext cx="77724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What </a:t>
            </a:r>
            <a:r>
              <a:rPr lang="en-US" dirty="0">
                <a:solidFill>
                  <a:schemeClr val="bg1"/>
                </a:solidFill>
              </a:rPr>
              <a:t>i</a:t>
            </a:r>
            <a:r>
              <a:rPr lang="en-US" dirty="0" smtClean="0">
                <a:solidFill>
                  <a:schemeClr val="bg1"/>
                </a:solidFill>
              </a:rPr>
              <a:t>s Bribery?</a:t>
            </a:r>
            <a:endParaRPr lang="en-US" dirty="0">
              <a:solidFill>
                <a:schemeClr val="bg1"/>
              </a:solidFill>
            </a:endParaRPr>
          </a:p>
        </p:txBody>
      </p:sp>
      <p:sp>
        <p:nvSpPr>
          <p:cNvPr id="4" name="Content Placeholder 2"/>
          <p:cNvSpPr txBox="1">
            <a:spLocks/>
          </p:cNvSpPr>
          <p:nvPr/>
        </p:nvSpPr>
        <p:spPr>
          <a:xfrm>
            <a:off x="445655" y="1371600"/>
            <a:ext cx="82296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latin typeface="Arial" pitchFamily="34" charset="0"/>
                <a:cs typeface="Arial" pitchFamily="34" charset="0"/>
              </a:rPr>
              <a:t>Bribery is the offering of payments or other incentives to gain illicit advantages. </a:t>
            </a:r>
          </a:p>
          <a:p>
            <a:r>
              <a:rPr lang="en-US" sz="2800" dirty="0" smtClean="0">
                <a:latin typeface="Arial" pitchFamily="34" charset="0"/>
                <a:cs typeface="Arial" pitchFamily="34" charset="0"/>
              </a:rPr>
              <a:t>In business bribery is used to influence an organization or individual to provide preferential treatment.</a:t>
            </a:r>
          </a:p>
          <a:p>
            <a:r>
              <a:rPr lang="en-US" sz="2800" dirty="0" smtClean="0">
                <a:latin typeface="Arial" pitchFamily="34" charset="0"/>
                <a:cs typeface="Arial" pitchFamily="34" charset="0"/>
              </a:rPr>
              <a:t>Bribery is therefore considered to be unfair because it interrupts the competitive process.</a:t>
            </a:r>
          </a:p>
          <a:p>
            <a:r>
              <a:rPr lang="en-US" sz="2800" dirty="0" smtClean="0">
                <a:latin typeface="Arial" pitchFamily="34" charset="0"/>
                <a:cs typeface="Arial" pitchFamily="34" charset="0"/>
              </a:rPr>
              <a:t>The difference between bribery and gifts can be a grey area in business.</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4668600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normAutofit fontScale="90000"/>
          </a:bodyPr>
          <a:lstStyle/>
          <a:p>
            <a:r>
              <a:rPr lang="en-US" dirty="0" smtClean="0">
                <a:solidFill>
                  <a:schemeClr val="bg1"/>
                </a:solidFill>
              </a:rPr>
              <a:t>Incentives and Disciplinary </a:t>
            </a:r>
            <a:r>
              <a:rPr lang="en-US" dirty="0">
                <a:solidFill>
                  <a:schemeClr val="bg1"/>
                </a:solidFill>
              </a:rPr>
              <a:t>M</a:t>
            </a:r>
            <a:r>
              <a:rPr lang="en-US" dirty="0" smtClean="0">
                <a:solidFill>
                  <a:schemeClr val="bg1"/>
                </a:solidFill>
              </a:rPr>
              <a:t>easures</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400" dirty="0" smtClean="0">
                <a:latin typeface="Arial" pitchFamily="34" charset="0"/>
                <a:cs typeface="Arial" pitchFamily="34" charset="0"/>
              </a:rPr>
              <a:t>Disciplinary measures must be enforced; otherwise, the code of ethics is little more than “window-dressing.”</a:t>
            </a:r>
          </a:p>
          <a:p>
            <a:r>
              <a:rPr lang="en-US" sz="2400" dirty="0" smtClean="0">
                <a:latin typeface="Arial" pitchFamily="34" charset="0"/>
                <a:cs typeface="Arial" pitchFamily="34" charset="0"/>
              </a:rPr>
              <a:t>Incentives for ethical conduct have rarely been discussed but could be a great way to promote an ethical corporate culture.</a:t>
            </a:r>
          </a:p>
          <a:p>
            <a:r>
              <a:rPr lang="en-US" sz="2400" dirty="0" smtClean="0">
                <a:latin typeface="Arial" pitchFamily="34" charset="0"/>
                <a:cs typeface="Arial" pitchFamily="34" charset="0"/>
              </a:rPr>
              <a:t>The FCPA Guidelines recommend:</a:t>
            </a:r>
          </a:p>
          <a:p>
            <a:pPr lvl="1"/>
            <a:r>
              <a:rPr lang="en-US" sz="1800" dirty="0" smtClean="0">
                <a:latin typeface="Arial" pitchFamily="34" charset="0"/>
                <a:cs typeface="Arial" pitchFamily="34" charset="0"/>
              </a:rPr>
              <a:t>Incorporating ethics and compliance into employee performance evaluations</a:t>
            </a:r>
          </a:p>
          <a:p>
            <a:pPr lvl="1"/>
            <a:r>
              <a:rPr lang="en-US" sz="1800" dirty="0" smtClean="0">
                <a:latin typeface="Arial" pitchFamily="34" charset="0"/>
                <a:cs typeface="Arial" pitchFamily="34" charset="0"/>
              </a:rPr>
              <a:t>Incorporating ethics and compliance into promotion decisions</a:t>
            </a:r>
          </a:p>
          <a:p>
            <a:pPr lvl="1"/>
            <a:r>
              <a:rPr lang="en-US" sz="1800" dirty="0" smtClean="0">
                <a:latin typeface="Arial" pitchFamily="34" charset="0"/>
                <a:cs typeface="Arial" pitchFamily="34" charset="0"/>
              </a:rPr>
              <a:t>Providing rewards for those who make the “right” decision</a:t>
            </a:r>
            <a:endParaRPr lang="en-US" sz="1800" dirty="0">
              <a:latin typeface="Arial" pitchFamily="34" charset="0"/>
              <a:cs typeface="Arial" pitchFamily="34" charset="0"/>
            </a:endParaRPr>
          </a:p>
        </p:txBody>
      </p:sp>
    </p:spTree>
    <p:extLst>
      <p:ext uri="{BB962C8B-B14F-4D97-AF65-F5344CB8AC3E}">
        <p14:creationId xmlns:p14="http://schemas.microsoft.com/office/powerpoint/2010/main" val="11146232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27709"/>
            <a:ext cx="8229600" cy="1143000"/>
          </a:xfrm>
          <a:prstGeom prst="rect">
            <a:avLst/>
          </a:prstGeom>
        </p:spPr>
        <p:txBody>
          <a:bodyPr/>
          <a:lstStyle/>
          <a:p>
            <a:r>
              <a:rPr lang="en-US" dirty="0" smtClean="0">
                <a:solidFill>
                  <a:schemeClr val="bg1"/>
                </a:solidFill>
              </a:rPr>
              <a:t>Third Party Due Diligence</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lstStyle/>
          <a:p>
            <a:r>
              <a:rPr lang="en-US" sz="2800" dirty="0" smtClean="0">
                <a:latin typeface="Arial" pitchFamily="34" charset="0"/>
                <a:cs typeface="Arial" pitchFamily="34" charset="0"/>
              </a:rPr>
              <a:t>Implement </a:t>
            </a:r>
            <a:r>
              <a:rPr lang="en-US" sz="2800" dirty="0">
                <a:latin typeface="Arial" pitchFamily="34" charset="0"/>
                <a:cs typeface="Arial" pitchFamily="34" charset="0"/>
              </a:rPr>
              <a:t>training for third parties such as </a:t>
            </a:r>
            <a:r>
              <a:rPr lang="en-US" sz="2800" dirty="0" smtClean="0">
                <a:latin typeface="Arial" pitchFamily="34" charset="0"/>
                <a:cs typeface="Arial" pitchFamily="34" charset="0"/>
              </a:rPr>
              <a:t>suppliers.</a:t>
            </a:r>
          </a:p>
          <a:p>
            <a:r>
              <a:rPr lang="en-US" sz="2800" dirty="0">
                <a:latin typeface="Arial" pitchFamily="34" charset="0"/>
                <a:cs typeface="Arial" pitchFamily="34" charset="0"/>
              </a:rPr>
              <a:t>Separate suppliers into high, medium, and low risk areas and tailor supplier training </a:t>
            </a:r>
            <a:r>
              <a:rPr lang="en-US" sz="2800" dirty="0" smtClean="0">
                <a:latin typeface="Arial" pitchFamily="34" charset="0"/>
                <a:cs typeface="Arial" pitchFamily="34" charset="0"/>
              </a:rPr>
              <a:t>accordingly.</a:t>
            </a:r>
          </a:p>
          <a:p>
            <a:r>
              <a:rPr lang="en-US" sz="2800" dirty="0" smtClean="0">
                <a:latin typeface="Arial" pitchFamily="34" charset="0"/>
                <a:cs typeface="Arial" pitchFamily="34" charset="0"/>
              </a:rPr>
              <a:t>Using metrics to analyze the “risks” of certain countries can help determine the riskiness of suppliers and third parties.</a:t>
            </a:r>
            <a:endParaRPr lang="en-US" sz="2800" dirty="0">
              <a:latin typeface="Arial" pitchFamily="34" charset="0"/>
              <a:cs typeface="Arial" pitchFamily="34" charset="0"/>
            </a:endParaRPr>
          </a:p>
          <a:p>
            <a:endParaRPr lang="en-US" dirty="0"/>
          </a:p>
          <a:p>
            <a:endParaRPr lang="en-US" dirty="0"/>
          </a:p>
        </p:txBody>
      </p:sp>
    </p:spTree>
    <p:extLst>
      <p:ext uri="{BB962C8B-B14F-4D97-AF65-F5344CB8AC3E}">
        <p14:creationId xmlns:p14="http://schemas.microsoft.com/office/powerpoint/2010/main" val="3615348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9144000" cy="1143000"/>
          </a:xfrm>
          <a:prstGeom prst="rect">
            <a:avLst/>
          </a:prstGeom>
        </p:spPr>
        <p:txBody>
          <a:bodyPr>
            <a:normAutofit/>
          </a:bodyPr>
          <a:lstStyle/>
          <a:p>
            <a:r>
              <a:rPr lang="en-US" sz="3400" dirty="0" smtClean="0">
                <a:solidFill>
                  <a:schemeClr val="bg1"/>
                </a:solidFill>
              </a:rPr>
              <a:t>Confidential Reporting and Internal </a:t>
            </a:r>
            <a:r>
              <a:rPr lang="en-US" sz="3400" dirty="0">
                <a:solidFill>
                  <a:schemeClr val="bg1"/>
                </a:solidFill>
              </a:rPr>
              <a:t>I</a:t>
            </a:r>
            <a:r>
              <a:rPr lang="en-US" sz="3400" dirty="0" smtClean="0">
                <a:solidFill>
                  <a:schemeClr val="bg1"/>
                </a:solidFill>
              </a:rPr>
              <a:t>nvestigations</a:t>
            </a:r>
            <a:endParaRPr lang="en-US" sz="3400" dirty="0">
              <a:solidFill>
                <a:schemeClr val="bg1"/>
              </a:solidFill>
            </a:endParaRPr>
          </a:p>
        </p:txBody>
      </p:sp>
      <p:sp>
        <p:nvSpPr>
          <p:cNvPr id="3" name="Content Placeholder 2"/>
          <p:cNvSpPr>
            <a:spLocks noGrp="1"/>
          </p:cNvSpPr>
          <p:nvPr>
            <p:ph idx="4294967295"/>
          </p:nvPr>
        </p:nvSpPr>
        <p:spPr>
          <a:xfrm>
            <a:off x="685800" y="1600200"/>
            <a:ext cx="7772400" cy="3962399"/>
          </a:xfrm>
          <a:prstGeom prst="rect">
            <a:avLst/>
          </a:prstGeom>
        </p:spPr>
        <p:txBody>
          <a:bodyPr>
            <a:normAutofit fontScale="92500"/>
          </a:bodyPr>
          <a:lstStyle/>
          <a:p>
            <a:r>
              <a:rPr lang="en-US" sz="2200" dirty="0">
                <a:latin typeface="Arial" pitchFamily="34" charset="0"/>
                <a:cs typeface="Arial" pitchFamily="34" charset="0"/>
              </a:rPr>
              <a:t>Establish confidential reporting </a:t>
            </a:r>
            <a:r>
              <a:rPr lang="en-US" sz="2200" dirty="0" smtClean="0">
                <a:latin typeface="Arial" pitchFamily="34" charset="0"/>
                <a:cs typeface="Arial" pitchFamily="34" charset="0"/>
              </a:rPr>
              <a:t>mechanisms such as hotlines to reassure employees they will not be punished for reporting.</a:t>
            </a:r>
          </a:p>
          <a:p>
            <a:r>
              <a:rPr lang="en-US" sz="2200" dirty="0" smtClean="0">
                <a:latin typeface="Arial" pitchFamily="34" charset="0"/>
                <a:cs typeface="Arial" pitchFamily="34" charset="0"/>
              </a:rPr>
              <a:t>Research has shown that reporting to supervisors and through hotlines is indicative of a more ethical corporate culture.</a:t>
            </a:r>
          </a:p>
          <a:p>
            <a:r>
              <a:rPr lang="en-US" sz="2200" dirty="0" smtClean="0">
                <a:latin typeface="Arial" pitchFamily="34" charset="0"/>
                <a:cs typeface="Arial" pitchFamily="34" charset="0"/>
              </a:rPr>
              <a:t>Follow up on reports with internal investigations.</a:t>
            </a:r>
          </a:p>
          <a:p>
            <a:r>
              <a:rPr lang="en-US" sz="2200" b="1" dirty="0" smtClean="0">
                <a:latin typeface="Arial" pitchFamily="34" charset="0"/>
                <a:cs typeface="Arial" pitchFamily="34" charset="0"/>
              </a:rPr>
              <a:t>WARNING! </a:t>
            </a:r>
            <a:r>
              <a:rPr lang="en-US" sz="2200" dirty="0" smtClean="0">
                <a:latin typeface="Arial" pitchFamily="34" charset="0"/>
                <a:cs typeface="Arial" pitchFamily="34" charset="0"/>
              </a:rPr>
              <a:t>Just because the company is not receiving any calls through the hotline does not necessarily mean that employees are not observing misconduct. </a:t>
            </a:r>
          </a:p>
          <a:p>
            <a:r>
              <a:rPr lang="en-US" sz="2200" dirty="0" smtClean="0">
                <a:latin typeface="Arial" pitchFamily="34" charset="0"/>
                <a:cs typeface="Arial" pitchFamily="34" charset="0"/>
              </a:rPr>
              <a:t>This is why it’s vital to investigate potential issues and know what is going on within the organization.</a:t>
            </a:r>
            <a:endParaRPr lang="en-US" sz="22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33162377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6945"/>
            <a:ext cx="8229600" cy="1143000"/>
          </a:xfrm>
          <a:prstGeom prst="rect">
            <a:avLst/>
          </a:prstGeom>
        </p:spPr>
        <p:txBody>
          <a:bodyPr/>
          <a:lstStyle/>
          <a:p>
            <a:r>
              <a:rPr lang="en-US" dirty="0" smtClean="0">
                <a:solidFill>
                  <a:schemeClr val="bg1"/>
                </a:solidFill>
              </a:rPr>
              <a:t>Periodic Testing and Review</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Ethics and compliance is never static. The ethics program should be periodically reviewed to determine its effectiveness.</a:t>
            </a:r>
          </a:p>
          <a:p>
            <a:r>
              <a:rPr lang="en-US" sz="2800" dirty="0" smtClean="0">
                <a:latin typeface="Arial" pitchFamily="34" charset="0"/>
                <a:cs typeface="Arial" pitchFamily="34" charset="0"/>
              </a:rPr>
              <a:t>Activities such as supplier audits can be particularly important for third parties operating in different countries.</a:t>
            </a:r>
          </a:p>
          <a:p>
            <a:r>
              <a:rPr lang="en-US" sz="2800" dirty="0" smtClean="0">
                <a:latin typeface="Arial" pitchFamily="34" charset="0"/>
                <a:cs typeface="Arial" pitchFamily="34" charset="0"/>
              </a:rPr>
              <a:t>The bigger the company’s global operations, the more likely an FCPA violation may occur if proper oversight is not provided. </a:t>
            </a:r>
          </a:p>
          <a:p>
            <a:pPr marL="68580" indent="0">
              <a:buNone/>
            </a:pPr>
            <a:endParaRPr lang="en-US" dirty="0"/>
          </a:p>
        </p:txBody>
      </p:sp>
    </p:spTree>
    <p:extLst>
      <p:ext uri="{BB962C8B-B14F-4D97-AF65-F5344CB8AC3E}">
        <p14:creationId xmlns:p14="http://schemas.microsoft.com/office/powerpoint/2010/main" val="26678579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76200"/>
            <a:ext cx="8229600" cy="1143000"/>
          </a:xfrm>
          <a:prstGeom prst="rect">
            <a:avLst/>
          </a:prstGeom>
        </p:spPr>
        <p:txBody>
          <a:bodyPr/>
          <a:lstStyle/>
          <a:p>
            <a:r>
              <a:rPr lang="en-US" dirty="0">
                <a:solidFill>
                  <a:schemeClr val="bg1"/>
                </a:solidFill>
              </a:rPr>
              <a:t>C</a:t>
            </a:r>
            <a:r>
              <a:rPr lang="en-US" dirty="0" smtClean="0">
                <a:solidFill>
                  <a:schemeClr val="bg1"/>
                </a:solidFill>
              </a:rPr>
              <a:t>onclusions</a:t>
            </a:r>
            <a:endParaRPr lang="en-US" dirty="0">
              <a:solidFill>
                <a:schemeClr val="bg1"/>
              </a:solidFill>
            </a:endParaRPr>
          </a:p>
        </p:txBody>
      </p:sp>
      <p:sp>
        <p:nvSpPr>
          <p:cNvPr id="3" name="Content Placeholder 2"/>
          <p:cNvSpPr>
            <a:spLocks noGrp="1"/>
          </p:cNvSpPr>
          <p:nvPr>
            <p:ph idx="4294967295"/>
          </p:nvPr>
        </p:nvSpPr>
        <p:spPr>
          <a:xfrm>
            <a:off x="685800" y="1295400"/>
            <a:ext cx="7772400" cy="4572000"/>
          </a:xfrm>
          <a:prstGeom prst="rect">
            <a:avLst/>
          </a:prstGeom>
        </p:spPr>
        <p:txBody>
          <a:bodyPr>
            <a:normAutofit fontScale="70000" lnSpcReduction="20000"/>
          </a:bodyPr>
          <a:lstStyle/>
          <a:p>
            <a:r>
              <a:rPr lang="en-US" dirty="0" smtClean="0">
                <a:latin typeface="Arial" pitchFamily="34" charset="0"/>
                <a:cs typeface="Arial" pitchFamily="34" charset="0"/>
              </a:rPr>
              <a:t>The costs of FCPA compliance might be expensive depending upon the organization’s size and operations.</a:t>
            </a:r>
          </a:p>
          <a:p>
            <a:r>
              <a:rPr lang="en-US" dirty="0" smtClean="0">
                <a:latin typeface="Arial" pitchFamily="34" charset="0"/>
                <a:cs typeface="Arial" pitchFamily="34" charset="0"/>
              </a:rPr>
              <a:t>But the costs of fines and legal fees for a violation is even </a:t>
            </a:r>
            <a:r>
              <a:rPr lang="en-US" u="sng" dirty="0" smtClean="0">
                <a:latin typeface="Arial" pitchFamily="34" charset="0"/>
                <a:cs typeface="Arial" pitchFamily="34" charset="0"/>
              </a:rPr>
              <a:t>greater</a:t>
            </a:r>
            <a:r>
              <a:rPr lang="en-US" dirty="0" smtClean="0">
                <a:latin typeface="Arial" pitchFamily="34" charset="0"/>
                <a:cs typeface="Arial" pitchFamily="34" charset="0"/>
              </a:rPr>
              <a:t>!</a:t>
            </a:r>
          </a:p>
          <a:p>
            <a:r>
              <a:rPr lang="en-US" dirty="0" smtClean="0">
                <a:latin typeface="Arial" pitchFamily="34" charset="0"/>
                <a:cs typeface="Arial" pitchFamily="34" charset="0"/>
              </a:rPr>
              <a:t>Know bribery laws of other countries.</a:t>
            </a:r>
          </a:p>
          <a:p>
            <a:pPr lvl="1"/>
            <a:r>
              <a:rPr lang="en-US" dirty="0" smtClean="0">
                <a:latin typeface="Arial" pitchFamily="34" charset="0"/>
                <a:cs typeface="Arial" pitchFamily="34" charset="0"/>
              </a:rPr>
              <a:t>The U.K. bribery law applies to any company that has operations in the U.K., whether or not the violation occurred in the country.</a:t>
            </a:r>
          </a:p>
          <a:p>
            <a:pPr lvl="1"/>
            <a:r>
              <a:rPr lang="en-US" dirty="0" smtClean="0">
                <a:latin typeface="Arial" pitchFamily="34" charset="0"/>
                <a:cs typeface="Arial" pitchFamily="34" charset="0"/>
              </a:rPr>
              <a:t>As a result of the more stringent U.K. bribery laws, many companies are placing provisions in their codes of conduct to discourage </a:t>
            </a:r>
            <a:r>
              <a:rPr lang="en-US" u="sng" dirty="0" smtClean="0">
                <a:latin typeface="Arial" pitchFamily="34" charset="0"/>
                <a:cs typeface="Arial" pitchFamily="34" charset="0"/>
              </a:rPr>
              <a:t>all</a:t>
            </a:r>
            <a:r>
              <a:rPr lang="en-US" dirty="0">
                <a:latin typeface="Arial" pitchFamily="34" charset="0"/>
                <a:cs typeface="Arial" pitchFamily="34" charset="0"/>
              </a:rPr>
              <a:t> </a:t>
            </a:r>
            <a:r>
              <a:rPr lang="en-US" dirty="0" smtClean="0">
                <a:latin typeface="Arial" pitchFamily="34" charset="0"/>
                <a:cs typeface="Arial" pitchFamily="34" charset="0"/>
              </a:rPr>
              <a:t>forms of bribery.</a:t>
            </a:r>
          </a:p>
          <a:p>
            <a:pPr lvl="1"/>
            <a:r>
              <a:rPr lang="en-US" dirty="0" smtClean="0">
                <a:latin typeface="Arial" pitchFamily="34" charset="0"/>
                <a:cs typeface="Arial" pitchFamily="34" charset="0"/>
              </a:rPr>
              <a:t>The U.K. law is also more lenient on companies who are seen to have effective ethics and compliance programs in place.</a:t>
            </a:r>
          </a:p>
          <a:p>
            <a:r>
              <a:rPr lang="en-US" dirty="0" smtClean="0">
                <a:latin typeface="Arial" pitchFamily="34" charset="0"/>
                <a:cs typeface="Arial" pitchFamily="34" charset="0"/>
              </a:rPr>
              <a:t>Your best bet: Avoid bribery altogether with an effective compliance program.</a:t>
            </a:r>
            <a:endParaRPr lang="en-US" dirty="0">
              <a:latin typeface="Arial" pitchFamily="34" charset="0"/>
              <a:cs typeface="Arial" pitchFamily="34" charset="0"/>
            </a:endParaRPr>
          </a:p>
        </p:txBody>
      </p:sp>
    </p:spTree>
    <p:extLst>
      <p:ext uri="{BB962C8B-B14F-4D97-AF65-F5344CB8AC3E}">
        <p14:creationId xmlns:p14="http://schemas.microsoft.com/office/powerpoint/2010/main" val="909896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76200"/>
            <a:ext cx="8229600" cy="1143000"/>
          </a:xfrm>
          <a:prstGeom prst="rect">
            <a:avLst/>
          </a:prstGeom>
        </p:spPr>
        <p:txBody>
          <a:bodyPr/>
          <a:lstStyle/>
          <a:p>
            <a:r>
              <a:rPr lang="en-US" dirty="0" smtClean="0">
                <a:solidFill>
                  <a:schemeClr val="bg1"/>
                </a:solidFill>
              </a:rPr>
              <a:t>What is the U.S. FCPA?</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The Foreign Corrupt Practices Act makes it illegal for individuals, firms, or third parties with operations in the United States to offer payments (bribes) to government officials to secure or retain business. </a:t>
            </a:r>
          </a:p>
          <a:p>
            <a:r>
              <a:rPr lang="en-US" sz="2800" dirty="0" smtClean="0">
                <a:latin typeface="Arial" pitchFamily="34" charset="0"/>
                <a:cs typeface="Arial" pitchFamily="34" charset="0"/>
              </a:rPr>
              <a:t>To be found liable, the Department of Justice must find that the bribe was willful or intentional.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968448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6200"/>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bg1"/>
                </a:solidFill>
              </a:rPr>
              <a:t>What is the U.K. Bribery Act?</a:t>
            </a:r>
            <a:endParaRPr lang="en-US" dirty="0">
              <a:solidFill>
                <a:schemeClr val="bg1"/>
              </a:solidFill>
            </a:endParaRPr>
          </a:p>
        </p:txBody>
      </p:sp>
      <p:sp>
        <p:nvSpPr>
          <p:cNvPr id="3" name="Content Placeholder 2"/>
          <p:cNvSpPr txBox="1">
            <a:spLocks/>
          </p:cNvSpPr>
          <p:nvPr/>
        </p:nvSpPr>
        <p:spPr>
          <a:xfrm>
            <a:off x="457200" y="1524000"/>
            <a:ext cx="8229600" cy="46021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latin typeface="Arial" pitchFamily="34" charset="0"/>
                <a:cs typeface="Arial" pitchFamily="34" charset="0"/>
              </a:rPr>
              <a:t>The U.K. Bribery Act has made it illegal to pay bribes to both public and private individuals or enterprises. It applies to any company that has a business presence in the U.K., whether or not the firm is a foreign company. </a:t>
            </a:r>
          </a:p>
          <a:p>
            <a:r>
              <a:rPr lang="en-US" sz="2800" dirty="0" smtClean="0">
                <a:latin typeface="Arial" pitchFamily="34" charset="0"/>
                <a:cs typeface="Arial" pitchFamily="34" charset="0"/>
              </a:rPr>
              <a:t>Bribes between private businesspeople are illegal under the U.K. Bribery Act.</a:t>
            </a:r>
          </a:p>
          <a:p>
            <a:r>
              <a:rPr lang="en-US" sz="2800" dirty="0" smtClean="0">
                <a:latin typeface="Arial" pitchFamily="34" charset="0"/>
                <a:cs typeface="Arial" pitchFamily="34" charset="0"/>
              </a:rPr>
              <a:t>Companies can be held liable even if they didn’t have explicit knowledge of the crime.</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93739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152400"/>
            <a:ext cx="7772400" cy="1143000"/>
          </a:xfrm>
          <a:prstGeom prst="rect">
            <a:avLst/>
          </a:prstGeom>
        </p:spPr>
        <p:txBody>
          <a:bodyPr/>
          <a:lstStyle/>
          <a:p>
            <a:r>
              <a:rPr lang="en-US" dirty="0" smtClean="0">
                <a:solidFill>
                  <a:schemeClr val="bg1"/>
                </a:solidFill>
              </a:rPr>
              <a:t>Complying with the Laws…</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pPr marL="68580" indent="0">
              <a:buNone/>
            </a:pPr>
            <a:r>
              <a:rPr lang="en-US" sz="4000" dirty="0" smtClean="0">
                <a:latin typeface="Arial" pitchFamily="34" charset="0"/>
                <a:cs typeface="Arial" pitchFamily="34" charset="0"/>
              </a:rPr>
              <a:t>…is not as easy as it may appear!</a:t>
            </a:r>
          </a:p>
          <a:p>
            <a:pPr marL="68580" indent="0">
              <a:buNone/>
            </a:pPr>
            <a:endParaRPr lang="en-US" sz="1300" dirty="0" smtClean="0">
              <a:latin typeface="Arial" pitchFamily="34" charset="0"/>
              <a:cs typeface="Arial" pitchFamily="34" charset="0"/>
            </a:endParaRPr>
          </a:p>
          <a:p>
            <a:r>
              <a:rPr lang="en-US" sz="3000" dirty="0" smtClean="0">
                <a:latin typeface="Arial" pitchFamily="34" charset="0"/>
                <a:cs typeface="Arial" pitchFamily="34" charset="0"/>
              </a:rPr>
              <a:t>While bribery is considered unacceptable in countries such as the U.S. or U.K., in many countries it is an established way of doing business. </a:t>
            </a:r>
          </a:p>
          <a:p>
            <a:pPr lvl="1"/>
            <a:r>
              <a:rPr lang="en-US" sz="2600" dirty="0" smtClean="0">
                <a:latin typeface="Arial" pitchFamily="34" charset="0"/>
                <a:cs typeface="Arial" pitchFamily="34" charset="0"/>
              </a:rPr>
              <a:t>This can limit business opportunities in certain countries.</a:t>
            </a:r>
          </a:p>
        </p:txBody>
      </p:sp>
    </p:spTree>
    <p:extLst>
      <p:ext uri="{BB962C8B-B14F-4D97-AF65-F5344CB8AC3E}">
        <p14:creationId xmlns:p14="http://schemas.microsoft.com/office/powerpoint/2010/main" val="473266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8473" y="152400"/>
            <a:ext cx="9144000" cy="1143000"/>
          </a:xfrm>
          <a:prstGeom prst="rect">
            <a:avLst/>
          </a:prstGeom>
        </p:spPr>
        <p:txBody>
          <a:bodyPr>
            <a:noAutofit/>
          </a:bodyPr>
          <a:lstStyle/>
          <a:p>
            <a:r>
              <a:rPr lang="en-US" sz="3400" dirty="0" smtClean="0">
                <a:solidFill>
                  <a:schemeClr val="bg1"/>
                </a:solidFill>
              </a:rPr>
              <a:t>10 Countries Most </a:t>
            </a:r>
            <a:r>
              <a:rPr lang="en-US" sz="3400" dirty="0">
                <a:solidFill>
                  <a:schemeClr val="bg1"/>
                </a:solidFill>
              </a:rPr>
              <a:t>L</a:t>
            </a:r>
            <a:r>
              <a:rPr lang="en-US" sz="3400" dirty="0" smtClean="0">
                <a:solidFill>
                  <a:schemeClr val="bg1"/>
                </a:solidFill>
              </a:rPr>
              <a:t>ikely to Use </a:t>
            </a:r>
            <a:r>
              <a:rPr lang="en-US" sz="3400" dirty="0">
                <a:solidFill>
                  <a:schemeClr val="bg1"/>
                </a:solidFill>
              </a:rPr>
              <a:t>B</a:t>
            </a:r>
            <a:r>
              <a:rPr lang="en-US" sz="3400" dirty="0" smtClean="0">
                <a:solidFill>
                  <a:schemeClr val="bg1"/>
                </a:solidFill>
              </a:rPr>
              <a:t>ribery in Business</a:t>
            </a:r>
            <a:endParaRPr lang="en-US" sz="3400" dirty="0">
              <a:solidFill>
                <a:schemeClr val="bg1"/>
              </a:solidFill>
            </a:endParaRPr>
          </a:p>
        </p:txBody>
      </p:sp>
      <p:sp>
        <p:nvSpPr>
          <p:cNvPr id="3" name="Content Placeholder 2"/>
          <p:cNvSpPr>
            <a:spLocks noGrp="1"/>
          </p:cNvSpPr>
          <p:nvPr>
            <p:ph idx="4294967295"/>
          </p:nvPr>
        </p:nvSpPr>
        <p:spPr>
          <a:xfrm>
            <a:off x="685800" y="1600201"/>
            <a:ext cx="7772400" cy="1600199"/>
          </a:xfrm>
          <a:prstGeom prst="rect">
            <a:avLst/>
          </a:prstGeom>
        </p:spPr>
        <p:txBody>
          <a:bodyPr numCol="2">
            <a:noAutofit/>
          </a:bodyPr>
          <a:lstStyle/>
          <a:p>
            <a:pPr marL="525780" indent="-457200">
              <a:buFont typeface="+mj-lt"/>
              <a:buAutoNum type="arabicPeriod"/>
            </a:pPr>
            <a:r>
              <a:rPr lang="en-US" sz="2800" dirty="0" smtClean="0">
                <a:latin typeface="Arial" pitchFamily="34" charset="0"/>
                <a:cs typeface="Arial" pitchFamily="34" charset="0"/>
              </a:rPr>
              <a:t>Russia</a:t>
            </a:r>
          </a:p>
          <a:p>
            <a:pPr marL="525780" indent="-457200">
              <a:buFont typeface="+mj-lt"/>
              <a:buAutoNum type="arabicPeriod"/>
            </a:pPr>
            <a:r>
              <a:rPr lang="en-US" sz="2800" dirty="0" smtClean="0">
                <a:latin typeface="Arial" pitchFamily="34" charset="0"/>
                <a:cs typeface="Arial" pitchFamily="34" charset="0"/>
              </a:rPr>
              <a:t>China</a:t>
            </a:r>
          </a:p>
          <a:p>
            <a:pPr marL="525780" indent="-457200">
              <a:buFont typeface="+mj-lt"/>
              <a:buAutoNum type="arabicPeriod"/>
            </a:pPr>
            <a:r>
              <a:rPr lang="en-US" sz="2800" dirty="0" smtClean="0">
                <a:latin typeface="Arial" pitchFamily="34" charset="0"/>
                <a:cs typeface="Arial" pitchFamily="34" charset="0"/>
              </a:rPr>
              <a:t>Mexico</a:t>
            </a:r>
          </a:p>
          <a:p>
            <a:pPr marL="525780" indent="-457200">
              <a:buFont typeface="+mj-lt"/>
              <a:buAutoNum type="arabicPeriod"/>
            </a:pPr>
            <a:r>
              <a:rPr lang="en-US" sz="2800" dirty="0" smtClean="0">
                <a:latin typeface="Arial" pitchFamily="34" charset="0"/>
                <a:cs typeface="Arial" pitchFamily="34" charset="0"/>
              </a:rPr>
              <a:t>Indonesia</a:t>
            </a:r>
          </a:p>
          <a:p>
            <a:pPr marL="525780" indent="-457200">
              <a:buFont typeface="+mj-lt"/>
              <a:buAutoNum type="arabicPeriod"/>
            </a:pPr>
            <a:r>
              <a:rPr lang="en-US" sz="2800" dirty="0" smtClean="0">
                <a:latin typeface="Arial" pitchFamily="34" charset="0"/>
                <a:cs typeface="Arial" pitchFamily="34" charset="0"/>
              </a:rPr>
              <a:t>United Arab Emirates</a:t>
            </a:r>
          </a:p>
          <a:p>
            <a:pPr marL="525780" indent="-457200">
              <a:buFont typeface="+mj-lt"/>
              <a:buAutoNum type="arabicPeriod"/>
            </a:pPr>
            <a:r>
              <a:rPr lang="en-US" sz="2800" dirty="0" smtClean="0">
                <a:latin typeface="Arial" pitchFamily="34" charset="0"/>
                <a:cs typeface="Arial" pitchFamily="34" charset="0"/>
              </a:rPr>
              <a:t>Argentina</a:t>
            </a:r>
          </a:p>
          <a:p>
            <a:pPr marL="525780" indent="-457200">
              <a:buFont typeface="+mj-lt"/>
              <a:buAutoNum type="arabicPeriod"/>
            </a:pPr>
            <a:r>
              <a:rPr lang="en-US" sz="2800" dirty="0" smtClean="0">
                <a:latin typeface="Arial" pitchFamily="34" charset="0"/>
                <a:cs typeface="Arial" pitchFamily="34" charset="0"/>
              </a:rPr>
              <a:t>Saudi Arabia</a:t>
            </a:r>
          </a:p>
          <a:p>
            <a:pPr marL="525780" indent="-457200">
              <a:buFont typeface="+mj-lt"/>
              <a:buAutoNum type="arabicPeriod"/>
            </a:pPr>
            <a:r>
              <a:rPr lang="en-US" sz="2800" dirty="0" smtClean="0">
                <a:latin typeface="Arial" pitchFamily="34" charset="0"/>
                <a:cs typeface="Arial" pitchFamily="34" charset="0"/>
              </a:rPr>
              <a:t>Turkey</a:t>
            </a:r>
          </a:p>
          <a:p>
            <a:pPr marL="525780" indent="-457200">
              <a:buFont typeface="+mj-lt"/>
              <a:buAutoNum type="arabicPeriod"/>
            </a:pPr>
            <a:r>
              <a:rPr lang="en-US" sz="2800" dirty="0" smtClean="0">
                <a:latin typeface="Arial" pitchFamily="34" charset="0"/>
                <a:cs typeface="Arial" pitchFamily="34" charset="0"/>
              </a:rPr>
              <a:t>India</a:t>
            </a:r>
          </a:p>
          <a:p>
            <a:pPr marL="525780" indent="-457200">
              <a:buFont typeface="+mj-lt"/>
              <a:buAutoNum type="arabicPeriod"/>
            </a:pPr>
            <a:r>
              <a:rPr lang="en-US" sz="2800" dirty="0" smtClean="0">
                <a:latin typeface="Arial" pitchFamily="34" charset="0"/>
                <a:cs typeface="Arial" pitchFamily="34" charset="0"/>
              </a:rPr>
              <a:t>Taiwan</a:t>
            </a:r>
            <a:endParaRPr lang="en-US" sz="2800" dirty="0">
              <a:latin typeface="Arial" pitchFamily="34" charset="0"/>
              <a:cs typeface="Arial" pitchFamily="34" charset="0"/>
            </a:endParaRPr>
          </a:p>
        </p:txBody>
      </p:sp>
      <p:sp>
        <p:nvSpPr>
          <p:cNvPr id="4" name="TextBox 3"/>
          <p:cNvSpPr txBox="1"/>
          <p:nvPr/>
        </p:nvSpPr>
        <p:spPr>
          <a:xfrm>
            <a:off x="762000" y="4724400"/>
            <a:ext cx="7772400" cy="923330"/>
          </a:xfrm>
          <a:prstGeom prst="rect">
            <a:avLst/>
          </a:prstGeom>
          <a:noFill/>
        </p:spPr>
        <p:txBody>
          <a:bodyPr wrap="square" rtlCol="0">
            <a:spAutoFit/>
          </a:bodyPr>
          <a:lstStyle/>
          <a:p>
            <a:r>
              <a:rPr lang="en-US" sz="1200" i="1" dirty="0"/>
              <a:t>Source: Associated Press. “The 10 Countries Most Likely to Use Bribery in Business.” Huffington Post. November 2, 2011. http://www.huffingtonpost.com/2011/11/02/bribery-business-countries-most-likely_n_1071452.html#slide=449030. Retrieved November 30, 2012. </a:t>
            </a:r>
          </a:p>
          <a:p>
            <a:endParaRPr lang="en-US" dirty="0"/>
          </a:p>
        </p:txBody>
      </p:sp>
    </p:spTree>
    <p:extLst>
      <p:ext uri="{BB962C8B-B14F-4D97-AF65-F5344CB8AC3E}">
        <p14:creationId xmlns:p14="http://schemas.microsoft.com/office/powerpoint/2010/main" val="2884592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1143000"/>
          </a:xfrm>
          <a:prstGeom prst="rect">
            <a:avLst/>
          </a:prstGeom>
        </p:spPr>
        <p:txBody>
          <a:bodyPr/>
          <a:lstStyle/>
          <a:p>
            <a:r>
              <a:rPr lang="en-US" dirty="0" smtClean="0">
                <a:solidFill>
                  <a:schemeClr val="bg1"/>
                </a:solidFill>
              </a:rPr>
              <a:t>Facilitation Payments</a:t>
            </a:r>
            <a:endParaRPr lang="en-US" dirty="0">
              <a:solidFill>
                <a:schemeClr val="bg1"/>
              </a:solidFill>
            </a:endParaRPr>
          </a:p>
        </p:txBody>
      </p:sp>
      <p:sp>
        <p:nvSpPr>
          <p:cNvPr id="3" name="Content Placeholder 2"/>
          <p:cNvSpPr>
            <a:spLocks noGrp="1"/>
          </p:cNvSpPr>
          <p:nvPr>
            <p:ph idx="4294967295"/>
          </p:nvPr>
        </p:nvSpPr>
        <p:spPr>
          <a:xfrm>
            <a:off x="457200" y="1600200"/>
            <a:ext cx="8229600" cy="4525963"/>
          </a:xfrm>
          <a:prstGeom prst="rect">
            <a:avLst/>
          </a:prstGeom>
        </p:spPr>
        <p:txBody>
          <a:bodyPr>
            <a:normAutofit/>
          </a:bodyPr>
          <a:lstStyle/>
          <a:p>
            <a:r>
              <a:rPr lang="en-US" sz="2800" dirty="0" smtClean="0">
                <a:latin typeface="Arial" pitchFamily="34" charset="0"/>
                <a:cs typeface="Arial" pitchFamily="34" charset="0"/>
              </a:rPr>
              <a:t>Under the Foreign Corrupt Practices Act, small facilitation payments are allowed to expedite transactions. </a:t>
            </a:r>
          </a:p>
          <a:p>
            <a:r>
              <a:rPr lang="en-US" sz="2800" dirty="0" smtClean="0">
                <a:latin typeface="Arial" pitchFamily="34" charset="0"/>
                <a:cs typeface="Arial" pitchFamily="34" charset="0"/>
              </a:rPr>
              <a:t>However, the 2010 U.K. Bribery Law does not allow for facilitation payments.  The U.K. Bribery Law is similar to the FCPA, but many consider it to be even more extensive.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3671477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9220200" cy="1143000"/>
          </a:xfrm>
          <a:prstGeom prst="rect">
            <a:avLst/>
          </a:prstGeom>
        </p:spPr>
        <p:txBody>
          <a:bodyPr>
            <a:normAutofit/>
          </a:bodyPr>
          <a:lstStyle/>
          <a:p>
            <a:r>
              <a:rPr lang="en-US" sz="3300" dirty="0" smtClean="0">
                <a:solidFill>
                  <a:schemeClr val="bg1"/>
                </a:solidFill>
              </a:rPr>
              <a:t>What is the Difference Between Bribes and Gifts?</a:t>
            </a:r>
            <a:endParaRPr lang="en-US" sz="3300" dirty="0">
              <a:solidFill>
                <a:schemeClr val="bg1"/>
              </a:solidFill>
            </a:endParaRPr>
          </a:p>
        </p:txBody>
      </p:sp>
      <p:sp>
        <p:nvSpPr>
          <p:cNvPr id="3" name="Content Placeholder 2"/>
          <p:cNvSpPr>
            <a:spLocks noGrp="1"/>
          </p:cNvSpPr>
          <p:nvPr>
            <p:ph idx="4294967295"/>
          </p:nvPr>
        </p:nvSpPr>
        <p:spPr>
          <a:xfrm>
            <a:off x="457200" y="1447800"/>
            <a:ext cx="8229600" cy="4678363"/>
          </a:xfrm>
          <a:prstGeom prst="rect">
            <a:avLst/>
          </a:prstGeom>
        </p:spPr>
        <p:txBody>
          <a:bodyPr>
            <a:normAutofit/>
          </a:bodyPr>
          <a:lstStyle/>
          <a:p>
            <a:r>
              <a:rPr lang="en-US" sz="2400" dirty="0" smtClean="0"/>
              <a:t>In Japan, it is customary to bring small gifts to meetings. So what is the difference between a bribe and a gift?</a:t>
            </a:r>
          </a:p>
          <a:p>
            <a:r>
              <a:rPr lang="en-US" sz="2400" dirty="0" smtClean="0"/>
              <a:t>Is a coffee mug a gift or a bribe? What about tickets to the Super Bowl? Much of this depends upon how valuable the gift or entertainment is. </a:t>
            </a:r>
          </a:p>
          <a:p>
            <a:r>
              <a:rPr lang="en-US" sz="2400" dirty="0" smtClean="0"/>
              <a:t>Many companies’ codes of conduct will specify a certain amount that a company official </a:t>
            </a:r>
            <a:r>
              <a:rPr lang="en-US" sz="2400" i="1" dirty="0" smtClean="0"/>
              <a:t>cannot </a:t>
            </a:r>
            <a:r>
              <a:rPr lang="en-US" sz="2400" dirty="0" smtClean="0"/>
              <a:t>exceed to prevent the appearance of bribery. </a:t>
            </a:r>
          </a:p>
          <a:p>
            <a:r>
              <a:rPr lang="en-US" sz="2400" dirty="0" smtClean="0"/>
              <a:t>Nike’s Code of Conduct forbids acceptance of gifts or entertainment with a value of $200 or more.</a:t>
            </a:r>
            <a:endParaRPr lang="en-US" sz="2400" dirty="0"/>
          </a:p>
        </p:txBody>
      </p:sp>
    </p:spTree>
    <p:extLst>
      <p:ext uri="{BB962C8B-B14F-4D97-AF65-F5344CB8AC3E}">
        <p14:creationId xmlns:p14="http://schemas.microsoft.com/office/powerpoint/2010/main" val="2315771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TotalTime>
  <Words>3315</Words>
  <Application>Microsoft Office PowerPoint</Application>
  <PresentationFormat>On-screen Show (4:3)</PresentationFormat>
  <Paragraphs>217</Paragraphs>
  <Slides>34</Slides>
  <Notes>14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Understanding Bribery: Foreign Corrupt Practices Act &amp; U.K. Bribery Act</vt:lpstr>
      <vt:lpstr>PowerPoint Presentation</vt:lpstr>
      <vt:lpstr>PowerPoint Presentation</vt:lpstr>
      <vt:lpstr>What is the U.S. FCPA?</vt:lpstr>
      <vt:lpstr>PowerPoint Presentation</vt:lpstr>
      <vt:lpstr>Complying with the Laws…</vt:lpstr>
      <vt:lpstr>10 Countries Most Likely to Use Bribery in Business</vt:lpstr>
      <vt:lpstr>Facilitation Payments</vt:lpstr>
      <vt:lpstr>What is the Difference Between Bribes and Gifts?</vt:lpstr>
      <vt:lpstr>A Brief History of the FCPA</vt:lpstr>
      <vt:lpstr>Hypothetical Scenario #1</vt:lpstr>
      <vt:lpstr>Answer</vt:lpstr>
      <vt:lpstr>Real Life Scenario</vt:lpstr>
      <vt:lpstr>Answer</vt:lpstr>
      <vt:lpstr>The Case of Siemens</vt:lpstr>
      <vt:lpstr>PowerPoint Presentation</vt:lpstr>
      <vt:lpstr>What is A Bribe Under the FCPA?</vt:lpstr>
      <vt:lpstr>Can This Be Seen As A Bribe?</vt:lpstr>
      <vt:lpstr>Hypothetical Scenario #2</vt:lpstr>
      <vt:lpstr>Answer</vt:lpstr>
      <vt:lpstr>PowerPoint Presentation</vt:lpstr>
      <vt:lpstr>Who is A Foreign Official?</vt:lpstr>
      <vt:lpstr>Why Have A Compliance Program?</vt:lpstr>
      <vt:lpstr>What Regulatory Authorities Look for to Determine Effectiveness</vt:lpstr>
      <vt:lpstr>Tone at the Top</vt:lpstr>
      <vt:lpstr>Code of Conduct</vt:lpstr>
      <vt:lpstr>Dedicated  Resources</vt:lpstr>
      <vt:lpstr>Risk Assessment</vt:lpstr>
      <vt:lpstr>Training</vt:lpstr>
      <vt:lpstr>Incentives and Disciplinary Measures</vt:lpstr>
      <vt:lpstr>Third Party Due Diligence</vt:lpstr>
      <vt:lpstr>Confidential Reporting and Internal Investigations</vt:lpstr>
      <vt:lpstr>Periodic Testing and Review</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Federal corrupt foreign practices act (fcpa)</dc:title>
  <dc:creator>Anderson</dc:creator>
  <cp:lastModifiedBy>University of New Mexico</cp:lastModifiedBy>
  <cp:revision>90</cp:revision>
  <dcterms:created xsi:type="dcterms:W3CDTF">2012-11-30T18:23:21Z</dcterms:created>
  <dcterms:modified xsi:type="dcterms:W3CDTF">2013-01-14T19:28:32Z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-1297070158</vt:i4>
  </property>
  <property fmtid="{D5CDD505-2E9C-101B-9397-08002B2CF9AE}" pid="3" name="_NewReviewCycle">
    <vt:lpwstr/>
  </property>
  <property fmtid="{D5CDD505-2E9C-101B-9397-08002B2CF9AE}" pid="4" name="_EmailSubject">
    <vt:lpwstr>Powerpoints and debate issue</vt:lpwstr>
  </property>
  <property fmtid="{D5CDD505-2E9C-101B-9397-08002B2CF9AE}" pid="5" name="_AuthorEmail">
    <vt:lpwstr>jjmarie@mgt.unm.edu</vt:lpwstr>
  </property>
  <property fmtid="{D5CDD505-2E9C-101B-9397-08002B2CF9AE}" pid="6" name="_AuthorEmailDisplayName">
    <vt:lpwstr>Jennifer Sawayda</vt:lpwstr>
  </property>
</Properties>
</file>