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2" r:id="rId6"/>
    <p:sldId id="263" r:id="rId7"/>
    <p:sldId id="276" r:id="rId8"/>
    <p:sldId id="264" r:id="rId9"/>
    <p:sldId id="265" r:id="rId10"/>
    <p:sldId id="266" r:id="rId11"/>
    <p:sldId id="268" r:id="rId12"/>
    <p:sldId id="270" r:id="rId13"/>
    <p:sldId id="27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4" d="100"/>
          <a:sy n="134" d="100"/>
        </p:scale>
        <p:origin x="-304" y="2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4C38F635-83AE-4A09-9E8A-9D9A74916CB5}" type="datetimeFigureOut">
              <a:rPr lang="en-US" smtClean="0"/>
              <a:t>9/8/13</a:t>
            </a:fld>
            <a:endParaRPr lang="en-US"/>
          </a:p>
        </p:txBody>
      </p:sp>
      <p:sp>
        <p:nvSpPr>
          <p:cNvPr id="23" name="Slide Number Placeholder 22"/>
          <p:cNvSpPr>
            <a:spLocks noGrp="1"/>
          </p:cNvSpPr>
          <p:nvPr>
            <p:ph type="sldNum" sz="quarter" idx="11"/>
          </p:nvPr>
        </p:nvSpPr>
        <p:spPr/>
        <p:txBody>
          <a:bodyPr/>
          <a:lstStyle/>
          <a:p>
            <a:fld id="{79FCBE95-EEB8-4DED-85D3-BE5AA79ED7E4}" type="slidenum">
              <a:rPr lang="en-US" smtClean="0"/>
              <a:t>‹#›</a:t>
            </a:fld>
            <a:endParaRPr lang="en-US"/>
          </a:p>
        </p:txBody>
      </p:sp>
      <p:sp>
        <p:nvSpPr>
          <p:cNvPr id="24" name="Footer Placeholder 23"/>
          <p:cNvSpPr>
            <a:spLocks noGrp="1"/>
          </p:cNvSpPr>
          <p:nvPr>
            <p:ph type="ftr" sz="quarter" idx="12"/>
          </p:nvPr>
        </p:nvSpPr>
        <p:spPr/>
        <p:txBody>
          <a:bodyPr/>
          <a:lstStyle/>
          <a:p>
            <a:endParaRPr lang="en-US"/>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38F635-83AE-4A09-9E8A-9D9A74916CB5}" type="datetimeFigureOut">
              <a:rPr lang="en-US" smtClean="0"/>
              <a:t>9/8/13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CBE95-EEB8-4DED-85D3-BE5AA79ED7E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38F635-83AE-4A09-9E8A-9D9A74916CB5}" type="datetimeFigureOut">
              <a:rPr lang="en-US" smtClean="0"/>
              <a:t>9/8/13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CBE95-EEB8-4DED-85D3-BE5AA79ED7E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11"/>
          <p:cNvSpPr>
            <a:spLocks noGrp="1"/>
          </p:cNvSpPr>
          <p:nvPr>
            <p:ph type="dt" sz="half" idx="14"/>
          </p:nvPr>
        </p:nvSpPr>
        <p:spPr/>
        <p:txBody>
          <a:bodyPr/>
          <a:lstStyle/>
          <a:p>
            <a:fld id="{4C38F635-83AE-4A09-9E8A-9D9A74916CB5}" type="datetimeFigureOut">
              <a:rPr lang="en-US" smtClean="0"/>
              <a:t>9/8/13</a:t>
            </a:fld>
            <a:endParaRPr lang="en-US"/>
          </a:p>
        </p:txBody>
      </p:sp>
      <p:sp>
        <p:nvSpPr>
          <p:cNvPr id="19" name="Slide Number Placeholder 18"/>
          <p:cNvSpPr>
            <a:spLocks noGrp="1"/>
          </p:cNvSpPr>
          <p:nvPr>
            <p:ph type="sldNum" sz="quarter" idx="15"/>
          </p:nvPr>
        </p:nvSpPr>
        <p:spPr/>
        <p:txBody>
          <a:bodyPr/>
          <a:lstStyle/>
          <a:p>
            <a:fld id="{79FCBE95-EEB8-4DED-85D3-BE5AA79ED7E4}"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
        <p:nvSpPr>
          <p:cNvPr id="8" name="Title 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15"/>
          <p:cNvSpPr>
            <a:spLocks noGrp="1"/>
          </p:cNvSpPr>
          <p:nvPr>
            <p:ph type="dt" sz="half" idx="10"/>
          </p:nvPr>
        </p:nvSpPr>
        <p:spPr/>
        <p:txBody>
          <a:bodyPr/>
          <a:lstStyle/>
          <a:p>
            <a:fld id="{4C38F635-83AE-4A09-9E8A-9D9A74916CB5}" type="datetimeFigureOut">
              <a:rPr lang="en-US" smtClean="0"/>
              <a:t>9/8/13</a:t>
            </a:fld>
            <a:endParaRPr lang="en-US"/>
          </a:p>
        </p:txBody>
      </p:sp>
      <p:sp>
        <p:nvSpPr>
          <p:cNvPr id="20" name="Slide Number Placeholder 19"/>
          <p:cNvSpPr>
            <a:spLocks noGrp="1"/>
          </p:cNvSpPr>
          <p:nvPr>
            <p:ph type="sldNum" sz="quarter" idx="11"/>
          </p:nvPr>
        </p:nvSpPr>
        <p:spPr/>
        <p:txBody>
          <a:bodyPr/>
          <a:lstStyle/>
          <a:p>
            <a:fld id="{79FCBE95-EEB8-4DED-85D3-BE5AA79ED7E4}" type="slidenum">
              <a:rPr lang="en-US" smtClean="0"/>
              <a:t>‹#›</a:t>
            </a:fld>
            <a:endParaRPr lang="en-US"/>
          </a:p>
        </p:txBody>
      </p:sp>
      <p:sp>
        <p:nvSpPr>
          <p:cNvPr id="21" name="Footer Placeholder 20"/>
          <p:cNvSpPr>
            <a:spLocks noGrp="1"/>
          </p:cNvSpPr>
          <p:nvPr>
            <p:ph type="ftr" sz="quarter" idx="12"/>
          </p:nvPr>
        </p:nvSpPr>
        <p:spPr/>
        <p:txBody>
          <a:bodyPr/>
          <a:lstStyle/>
          <a:p>
            <a:endParaRPr lang="en-US"/>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Title 26"/>
          <p:cNvSpPr>
            <a:spLocks noGrp="1"/>
          </p:cNvSpPr>
          <p:nvPr>
            <p:ph type="title"/>
          </p:nvPr>
        </p:nvSpPr>
        <p:spPr/>
        <p:txBody>
          <a:bodyPr/>
          <a:lstStyle/>
          <a:p>
            <a:r>
              <a:rPr lang="en-US" smtClean="0"/>
              <a:t>Click to edit Master title style</a:t>
            </a:r>
            <a:endParaRPr lang="en-US" dirty="0"/>
          </a:p>
        </p:txBody>
      </p:sp>
      <p:sp>
        <p:nvSpPr>
          <p:cNvPr id="20" name="Date Placeholder 19"/>
          <p:cNvSpPr>
            <a:spLocks noGrp="1"/>
          </p:cNvSpPr>
          <p:nvPr>
            <p:ph type="dt" sz="half" idx="15"/>
          </p:nvPr>
        </p:nvSpPr>
        <p:spPr/>
        <p:txBody>
          <a:bodyPr/>
          <a:lstStyle/>
          <a:p>
            <a:fld id="{4C38F635-83AE-4A09-9E8A-9D9A74916CB5}" type="datetimeFigureOut">
              <a:rPr lang="en-US" smtClean="0"/>
              <a:t>9/8/13</a:t>
            </a:fld>
            <a:endParaRPr lang="en-US"/>
          </a:p>
        </p:txBody>
      </p:sp>
      <p:sp>
        <p:nvSpPr>
          <p:cNvPr id="25" name="Slide Number Placeholder 24"/>
          <p:cNvSpPr>
            <a:spLocks noGrp="1"/>
          </p:cNvSpPr>
          <p:nvPr>
            <p:ph type="sldNum" sz="quarter" idx="16"/>
          </p:nvPr>
        </p:nvSpPr>
        <p:spPr/>
        <p:txBody>
          <a:bodyPr/>
          <a:lstStyle/>
          <a:p>
            <a:fld id="{79FCBE95-EEB8-4DED-85D3-BE5AA79ED7E4}" type="slidenum">
              <a:rPr lang="en-US" smtClean="0"/>
              <a:t>‹#›</a:t>
            </a:fld>
            <a:endParaRPr lang="en-US"/>
          </a:p>
        </p:txBody>
      </p:sp>
      <p:sp>
        <p:nvSpPr>
          <p:cNvPr id="26" name="Footer Placeholder 25"/>
          <p:cNvSpPr>
            <a:spLocks noGrp="1"/>
          </p:cNvSpPr>
          <p:nvPr>
            <p:ph type="ftr" sz="quarter" idx="17"/>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Title 29"/>
          <p:cNvSpPr>
            <a:spLocks noGrp="1"/>
          </p:cNvSpPr>
          <p:nvPr>
            <p:ph type="title"/>
          </p:nvPr>
        </p:nvSpPr>
        <p:spPr/>
        <p:txBody>
          <a:bodyPr/>
          <a:lstStyle/>
          <a:p>
            <a:r>
              <a:rPr lang="en-US" smtClean="0"/>
              <a:t>Click to edit Master title style</a:t>
            </a:r>
            <a:endParaRPr lang="en-US"/>
          </a:p>
        </p:txBody>
      </p:sp>
      <p:sp>
        <p:nvSpPr>
          <p:cNvPr id="20" name="Date Placeholder 19"/>
          <p:cNvSpPr>
            <a:spLocks noGrp="1"/>
          </p:cNvSpPr>
          <p:nvPr>
            <p:ph type="dt" sz="half" idx="16"/>
          </p:nvPr>
        </p:nvSpPr>
        <p:spPr/>
        <p:txBody>
          <a:bodyPr/>
          <a:lstStyle/>
          <a:p>
            <a:fld id="{4C38F635-83AE-4A09-9E8A-9D9A74916CB5}" type="datetimeFigureOut">
              <a:rPr lang="en-US" smtClean="0"/>
              <a:t>9/8/13</a:t>
            </a:fld>
            <a:endParaRPr lang="en-US"/>
          </a:p>
        </p:txBody>
      </p:sp>
      <p:sp>
        <p:nvSpPr>
          <p:cNvPr id="24" name="Slide Number Placeholder 23"/>
          <p:cNvSpPr>
            <a:spLocks noGrp="1"/>
          </p:cNvSpPr>
          <p:nvPr>
            <p:ph type="sldNum" sz="quarter" idx="17"/>
          </p:nvPr>
        </p:nvSpPr>
        <p:spPr/>
        <p:txBody>
          <a:bodyPr/>
          <a:lstStyle/>
          <a:p>
            <a:fld id="{79FCBE95-EEB8-4DED-85D3-BE5AA79ED7E4}" type="slidenum">
              <a:rPr lang="en-US" smtClean="0"/>
              <a:t>‹#›</a:t>
            </a:fld>
            <a:endParaRPr lang="en-US"/>
          </a:p>
        </p:txBody>
      </p:sp>
      <p:sp>
        <p:nvSpPr>
          <p:cNvPr id="29" name="Footer Placeholder 28"/>
          <p:cNvSpPr>
            <a:spLocks noGrp="1"/>
          </p:cNvSpPr>
          <p:nvPr>
            <p:ph type="ftr" sz="quarter" idx="18"/>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4C38F635-83AE-4A09-9E8A-9D9A74916CB5}" type="datetimeFigureOut">
              <a:rPr lang="en-US" smtClean="0"/>
              <a:t>9/8/13</a:t>
            </a:fld>
            <a:endParaRPr lang="en-US"/>
          </a:p>
        </p:txBody>
      </p:sp>
      <p:sp>
        <p:nvSpPr>
          <p:cNvPr id="14" name="Slide Number Placeholder 13"/>
          <p:cNvSpPr>
            <a:spLocks noGrp="1"/>
          </p:cNvSpPr>
          <p:nvPr>
            <p:ph type="sldNum" sz="quarter" idx="11"/>
          </p:nvPr>
        </p:nvSpPr>
        <p:spPr/>
        <p:txBody>
          <a:bodyPr/>
          <a:lstStyle/>
          <a:p>
            <a:fld id="{79FCBE95-EEB8-4DED-85D3-BE5AA79ED7E4}"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
        <p:nvSpPr>
          <p:cNvPr id="15" name="Title 1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4C38F635-83AE-4A09-9E8A-9D9A74916CB5}" type="datetimeFigureOut">
              <a:rPr lang="en-US" smtClean="0"/>
              <a:t>9/8/13</a:t>
            </a:fld>
            <a:endParaRPr lang="en-US"/>
          </a:p>
        </p:txBody>
      </p:sp>
      <p:sp>
        <p:nvSpPr>
          <p:cNvPr id="12" name="Slide Number Placeholder 11"/>
          <p:cNvSpPr>
            <a:spLocks noGrp="1"/>
          </p:cNvSpPr>
          <p:nvPr>
            <p:ph type="sldNum" sz="quarter" idx="11"/>
          </p:nvPr>
        </p:nvSpPr>
        <p:spPr/>
        <p:txBody>
          <a:bodyPr/>
          <a:lstStyle/>
          <a:p>
            <a:fld id="{79FCBE95-EEB8-4DED-85D3-BE5AA79ED7E4}" type="slidenum">
              <a:rPr lang="en-US" smtClean="0"/>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en-US" smtClean="0"/>
              <a:t>Click to edit Master title style</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12"/>
          <p:cNvSpPr>
            <a:spLocks noGrp="1"/>
          </p:cNvSpPr>
          <p:nvPr>
            <p:ph type="dt" sz="half" idx="15"/>
          </p:nvPr>
        </p:nvSpPr>
        <p:spPr/>
        <p:txBody>
          <a:bodyPr/>
          <a:lstStyle/>
          <a:p>
            <a:fld id="{4C38F635-83AE-4A09-9E8A-9D9A74916CB5}" type="datetimeFigureOut">
              <a:rPr lang="en-US" smtClean="0"/>
              <a:t>9/8/13</a:t>
            </a:fld>
            <a:endParaRPr lang="en-US"/>
          </a:p>
        </p:txBody>
      </p:sp>
      <p:sp>
        <p:nvSpPr>
          <p:cNvPr id="18" name="Slide Number Placeholder 17"/>
          <p:cNvSpPr>
            <a:spLocks noGrp="1"/>
          </p:cNvSpPr>
          <p:nvPr>
            <p:ph type="sldNum" sz="quarter" idx="16"/>
          </p:nvPr>
        </p:nvSpPr>
        <p:spPr/>
        <p:txBody>
          <a:bodyPr/>
          <a:lstStyle/>
          <a:p>
            <a:fld id="{79FCBE95-EEB8-4DED-85D3-BE5AA79ED7E4}" type="slidenum">
              <a:rPr lang="en-US" smtClean="0"/>
              <a:t>‹#›</a:t>
            </a:fld>
            <a:endParaRPr lang="en-US"/>
          </a:p>
        </p:txBody>
      </p:sp>
      <p:sp>
        <p:nvSpPr>
          <p:cNvPr id="20" name="Footer Placeholder 19"/>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3" name="Date Placeholder 12"/>
          <p:cNvSpPr>
            <a:spLocks noGrp="1"/>
          </p:cNvSpPr>
          <p:nvPr>
            <p:ph type="dt" sz="half" idx="14"/>
          </p:nvPr>
        </p:nvSpPr>
        <p:spPr/>
        <p:txBody>
          <a:bodyPr/>
          <a:lstStyle/>
          <a:p>
            <a:fld id="{4C38F635-83AE-4A09-9E8A-9D9A74916CB5}" type="datetimeFigureOut">
              <a:rPr lang="en-US" smtClean="0"/>
              <a:t>9/8/13</a:t>
            </a:fld>
            <a:endParaRPr lang="en-US"/>
          </a:p>
        </p:txBody>
      </p:sp>
      <p:sp>
        <p:nvSpPr>
          <p:cNvPr id="20" name="Slide Number Placeholder 19"/>
          <p:cNvSpPr>
            <a:spLocks noGrp="1"/>
          </p:cNvSpPr>
          <p:nvPr>
            <p:ph type="sldNum" sz="quarter" idx="15"/>
          </p:nvPr>
        </p:nvSpPr>
        <p:spPr/>
        <p:txBody>
          <a:bodyPr/>
          <a:lstStyle/>
          <a:p>
            <a:fld id="{79FCBE95-EEB8-4DED-85D3-BE5AA79ED7E4}"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4C38F635-83AE-4A09-9E8A-9D9A74916CB5}" type="datetimeFigureOut">
              <a:rPr lang="en-US" smtClean="0"/>
              <a:t>9/8/13</a:t>
            </a:fld>
            <a:endParaRPr lang="en-US"/>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en-US"/>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79FCBE95-EEB8-4DED-85D3-BE5AA79ED7E4}"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3581400"/>
            <a:ext cx="7696200" cy="1752600"/>
          </a:xfrm>
        </p:spPr>
        <p:txBody>
          <a:bodyPr>
            <a:normAutofit/>
          </a:bodyPr>
          <a:lstStyle/>
          <a:p>
            <a:r>
              <a:rPr lang="en-US" sz="2800" dirty="0" smtClean="0"/>
              <a:t>O.C. Ferrell, UNM</a:t>
            </a:r>
            <a:endParaRPr lang="en-US" sz="2800" dirty="0"/>
          </a:p>
          <a:p>
            <a:r>
              <a:rPr lang="en-US" sz="2800" dirty="0" smtClean="0"/>
              <a:t>Linda Ferrell, UNM</a:t>
            </a:r>
          </a:p>
        </p:txBody>
      </p:sp>
      <p:sp>
        <p:nvSpPr>
          <p:cNvPr id="2" name="Title 1"/>
          <p:cNvSpPr>
            <a:spLocks noGrp="1"/>
          </p:cNvSpPr>
          <p:nvPr>
            <p:ph type="title"/>
          </p:nvPr>
        </p:nvSpPr>
        <p:spPr/>
        <p:txBody>
          <a:bodyPr>
            <a:normAutofit/>
          </a:bodyPr>
          <a:lstStyle/>
          <a:p>
            <a:r>
              <a:rPr lang="en-US" sz="4800" dirty="0" smtClean="0"/>
              <a:t>Using Principles as a Foundation for Teaching Business Ethics</a:t>
            </a:r>
            <a:endParaRPr lang="en-US" sz="4800" dirty="0"/>
          </a:p>
        </p:txBody>
      </p:sp>
    </p:spTree>
    <p:extLst>
      <p:ext uri="{BB962C8B-B14F-4D97-AF65-F5344CB8AC3E}">
        <p14:creationId xmlns:p14="http://schemas.microsoft.com/office/powerpoint/2010/main" val="3729196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rgbClr val="92D050"/>
                </a:solidFill>
              </a:rPr>
              <a:t>More Business Principles</a:t>
            </a:r>
            <a:endParaRPr lang="en-US" dirty="0">
              <a:solidFill>
                <a:srgbClr val="92D050"/>
              </a:solidFill>
            </a:endParaRPr>
          </a:p>
        </p:txBody>
      </p:sp>
      <p:sp>
        <p:nvSpPr>
          <p:cNvPr id="3" name="Content Placeholder 2"/>
          <p:cNvSpPr>
            <a:spLocks noGrp="1"/>
          </p:cNvSpPr>
          <p:nvPr>
            <p:ph idx="4294967295"/>
          </p:nvPr>
        </p:nvSpPr>
        <p:spPr>
          <a:xfrm>
            <a:off x="457200" y="1524000"/>
            <a:ext cx="8686800" cy="4854575"/>
          </a:xfrm>
          <a:prstGeom prst="rect">
            <a:avLst/>
          </a:prstGeom>
        </p:spPr>
        <p:txBody>
          <a:bodyPr rtlCol="0">
            <a:normAutofit fontScale="92500"/>
          </a:bodyPr>
          <a:lstStyle/>
          <a:p>
            <a:pPr marL="438912" indent="-320040" fontAlgn="auto">
              <a:spcBef>
                <a:spcPts val="0"/>
              </a:spcBef>
              <a:spcAft>
                <a:spcPts val="0"/>
              </a:spcAft>
              <a:buFont typeface="Wingdings 2"/>
              <a:buChar char=""/>
              <a:defRPr/>
            </a:pPr>
            <a:r>
              <a:rPr lang="en-US" sz="2800" dirty="0" smtClean="0"/>
              <a:t>The </a:t>
            </a:r>
            <a:r>
              <a:rPr lang="en-US" sz="2800" dirty="0" smtClean="0">
                <a:effectLst>
                  <a:outerShdw blurRad="38100" dist="38100" dir="2700000" algn="tl">
                    <a:srgbClr val="000000">
                      <a:alpha val="43137"/>
                    </a:srgbClr>
                  </a:outerShdw>
                </a:effectLst>
              </a:rPr>
              <a:t>environment will be treated as a silent stakeholder</a:t>
            </a:r>
            <a:r>
              <a:rPr lang="en-US" sz="2800" dirty="0" smtClean="0"/>
              <a:t>, a party to which the company is wholly accountable</a:t>
            </a:r>
          </a:p>
          <a:p>
            <a:pPr marL="438912" indent="-320040" fontAlgn="auto">
              <a:spcBef>
                <a:spcPts val="0"/>
              </a:spcBef>
              <a:spcAft>
                <a:spcPts val="0"/>
              </a:spcAft>
              <a:buFont typeface="Wingdings 2"/>
              <a:buChar char=""/>
              <a:defRPr/>
            </a:pPr>
            <a:r>
              <a:rPr lang="en-US" sz="2800" dirty="0" smtClean="0"/>
              <a:t>A company will </a:t>
            </a:r>
            <a:r>
              <a:rPr lang="en-US" sz="2800" dirty="0" smtClean="0">
                <a:effectLst>
                  <a:outerShdw blurRad="38100" dist="38100" dir="2700000" algn="tl">
                    <a:srgbClr val="000000">
                      <a:alpha val="43137"/>
                    </a:srgbClr>
                  </a:outerShdw>
                </a:effectLst>
              </a:rPr>
              <a:t>strive for balance, diversity, and equality</a:t>
            </a:r>
            <a:r>
              <a:rPr lang="en-US" sz="2800" dirty="0" smtClean="0"/>
              <a:t> in its relationships with workers, customers, and suppliers</a:t>
            </a:r>
          </a:p>
          <a:p>
            <a:pPr marL="438912" indent="-320040" fontAlgn="auto">
              <a:spcBef>
                <a:spcPts val="0"/>
              </a:spcBef>
              <a:spcAft>
                <a:spcPts val="0"/>
              </a:spcAft>
              <a:buFont typeface="Wingdings 2"/>
              <a:buChar char=""/>
              <a:defRPr/>
            </a:pPr>
            <a:r>
              <a:rPr lang="en-US" sz="2800" dirty="0" smtClean="0"/>
              <a:t>A company will pursue international trade &amp; production based on </a:t>
            </a:r>
            <a:r>
              <a:rPr lang="en-US" sz="2800" dirty="0" smtClean="0">
                <a:effectLst>
                  <a:outerShdw blurRad="38100" dist="38100" dir="2700000" algn="tl">
                    <a:srgbClr val="000000">
                      <a:alpha val="43137"/>
                    </a:srgbClr>
                  </a:outerShdw>
                </a:effectLst>
              </a:rPr>
              <a:t>respect for the rights of workers &amp; citizens of trade partner nations</a:t>
            </a:r>
          </a:p>
          <a:p>
            <a:pPr marL="438912" indent="-320040" fontAlgn="auto">
              <a:spcBef>
                <a:spcPts val="0"/>
              </a:spcBef>
              <a:spcAft>
                <a:spcPts val="0"/>
              </a:spcAft>
              <a:buFont typeface="Wingdings 2"/>
              <a:buChar char=""/>
              <a:defRPr/>
            </a:pPr>
            <a:r>
              <a:rPr lang="en-US" sz="2800" dirty="0" smtClean="0"/>
              <a:t>The </a:t>
            </a:r>
            <a:r>
              <a:rPr lang="en-US" sz="2800" dirty="0" smtClean="0">
                <a:effectLst>
                  <a:outerShdw blurRad="38100" dist="38100" dir="2700000" algn="tl">
                    <a:srgbClr val="000000">
                      <a:alpha val="43137"/>
                    </a:srgbClr>
                  </a:outerShdw>
                </a:effectLst>
              </a:rPr>
              <a:t>worker will be treated as a valuable team member</a:t>
            </a:r>
            <a:r>
              <a:rPr lang="en-US" sz="2800" dirty="0" smtClean="0"/>
              <a:t>, not just as a hired hand</a:t>
            </a:r>
          </a:p>
          <a:p>
            <a:pPr marL="457200" lvl="1" indent="0" fontAlgn="auto">
              <a:spcAft>
                <a:spcPts val="0"/>
              </a:spcAft>
              <a:buNone/>
              <a:defRPr/>
            </a:pPr>
            <a:r>
              <a:rPr lang="en-US" sz="2400" i="1" dirty="0" smtClean="0"/>
              <a:t>	You have to make decisions. But you don’t have to be tough to 	succeed in business.  All you have to do is treat people decently and 	you will be amazed at how they will respond</a:t>
            </a:r>
            <a:r>
              <a:rPr lang="en-US" sz="2400" dirty="0" smtClean="0"/>
              <a:t>.  Bill Daniels</a:t>
            </a:r>
          </a:p>
          <a:p>
            <a:pPr marL="438912" indent="-320040" fontAlgn="auto">
              <a:spcBef>
                <a:spcPts val="0"/>
              </a:spcBef>
              <a:spcAft>
                <a:spcPts val="0"/>
              </a:spcAft>
              <a:buFont typeface="Wingdings 2"/>
              <a:buChar char=""/>
              <a:defRPr/>
            </a:pPr>
            <a:endParaRPr lang="en-US" dirty="0" smtClean="0">
              <a:effectLst>
                <a:outerShdw blurRad="38100" dist="38100" dir="2700000" algn="tl">
                  <a:srgbClr val="000000">
                    <a:alpha val="43137"/>
                  </a:srgbClr>
                </a:outerShdw>
              </a:effectLst>
            </a:endParaRPr>
          </a:p>
          <a:p>
            <a:pPr marL="438912" indent="-320040" fontAlgn="auto">
              <a:spcBef>
                <a:spcPts val="0"/>
              </a:spcBef>
              <a:spcAft>
                <a:spcPts val="0"/>
              </a:spcAft>
              <a:buFont typeface="Wingdings 2"/>
              <a:buChar char=""/>
              <a:defRPr/>
            </a:pPr>
            <a:endParaRPr lang="en-US" dirty="0"/>
          </a:p>
        </p:txBody>
      </p:sp>
      <p:sp>
        <p:nvSpPr>
          <p:cNvPr id="4" name="Footer Placeholder 3"/>
          <p:cNvSpPr>
            <a:spLocks noGrp="1"/>
          </p:cNvSpPr>
          <p:nvPr>
            <p:ph type="ftr" sz="quarter" idx="4294967295"/>
          </p:nvPr>
        </p:nvSpPr>
        <p:spPr>
          <a:xfrm>
            <a:off x="2640013" y="6477000"/>
            <a:ext cx="5508625" cy="274638"/>
          </a:xfrm>
          <a:prstGeom prst="rect">
            <a:avLst/>
          </a:prstGeom>
        </p:spPr>
        <p:txBody>
          <a:bodyPr/>
          <a:lstStyle/>
          <a:p>
            <a:pPr>
              <a:defRPr/>
            </a:pPr>
            <a:r>
              <a:rPr lang="en-US" dirty="0" smtClean="0"/>
              <a:t>David </a:t>
            </a:r>
            <a:r>
              <a:rPr lang="en-US" dirty="0" err="1" smtClean="0"/>
              <a:t>Batstone</a:t>
            </a:r>
            <a:r>
              <a:rPr lang="en-US" dirty="0" smtClean="0"/>
              <a:t> (2003) Saving the Corporate Soul, </a:t>
            </a:r>
            <a:r>
              <a:rPr lang="en-US" dirty="0" err="1" smtClean="0"/>
              <a:t>Jossey</a:t>
            </a:r>
            <a:r>
              <a:rPr lang="en-US" dirty="0" smtClean="0"/>
              <a:t>-Bass.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042786" cy="1066800"/>
          </a:xfrm>
        </p:spPr>
        <p:txBody>
          <a:bodyPr/>
          <a:lstStyle/>
          <a:p>
            <a:pPr fontAlgn="auto">
              <a:spcAft>
                <a:spcPts val="0"/>
              </a:spcAft>
              <a:defRPr/>
            </a:pPr>
            <a:r>
              <a:rPr lang="en-US" dirty="0" smtClean="0">
                <a:solidFill>
                  <a:srgbClr val="92D050"/>
                </a:solidFill>
              </a:rPr>
              <a:t>Principle Centered Companies…</a:t>
            </a:r>
            <a:endParaRPr lang="en-US" dirty="0">
              <a:solidFill>
                <a:srgbClr val="92D050"/>
              </a:solidFill>
            </a:endParaRPr>
          </a:p>
        </p:txBody>
      </p:sp>
      <p:sp>
        <p:nvSpPr>
          <p:cNvPr id="23554" name="Content Placeholder 2"/>
          <p:cNvSpPr>
            <a:spLocks noGrp="1"/>
          </p:cNvSpPr>
          <p:nvPr>
            <p:ph idx="4294967295"/>
          </p:nvPr>
        </p:nvSpPr>
        <p:spPr>
          <a:xfrm>
            <a:off x="457200" y="1774825"/>
            <a:ext cx="8229600" cy="4625975"/>
          </a:xfrm>
          <a:prstGeom prst="rect">
            <a:avLst/>
          </a:prstGeom>
        </p:spPr>
        <p:txBody>
          <a:bodyPr/>
          <a:lstStyle/>
          <a:p>
            <a:r>
              <a:rPr lang="en-US" sz="2400" dirty="0" smtClean="0"/>
              <a:t>Southwest Airlines</a:t>
            </a:r>
          </a:p>
          <a:p>
            <a:r>
              <a:rPr lang="en-US" sz="2400" dirty="0" smtClean="0"/>
              <a:t>Johnson &amp; Johnson</a:t>
            </a:r>
          </a:p>
          <a:p>
            <a:r>
              <a:rPr lang="en-US" sz="2400" dirty="0" smtClean="0"/>
              <a:t>Procter &amp; Gamble</a:t>
            </a:r>
          </a:p>
          <a:p>
            <a:r>
              <a:rPr lang="en-US" sz="2400" dirty="0" smtClean="0"/>
              <a:t>Applied Materials</a:t>
            </a:r>
          </a:p>
          <a:p>
            <a:endParaRPr lang="en-US" sz="2400" dirty="0" smtClean="0"/>
          </a:p>
          <a:p>
            <a:r>
              <a:rPr lang="en-US" sz="2400" dirty="0" smtClean="0"/>
              <a:t>A study of these ‘principled’ companies over 15 years showed that they delivered a total shareholder return of 43% while the S&amp;P average was 19%.</a:t>
            </a:r>
          </a:p>
        </p:txBody>
      </p:sp>
      <p:sp>
        <p:nvSpPr>
          <p:cNvPr id="4" name="Footer Placeholder 3"/>
          <p:cNvSpPr>
            <a:spLocks noGrp="1"/>
          </p:cNvSpPr>
          <p:nvPr>
            <p:ph type="ftr" sz="quarter" idx="4294967295"/>
          </p:nvPr>
        </p:nvSpPr>
        <p:spPr>
          <a:xfrm>
            <a:off x="2514599" y="6477000"/>
            <a:ext cx="5634039" cy="274638"/>
          </a:xfrm>
          <a:prstGeom prst="rect">
            <a:avLst/>
          </a:prstGeom>
        </p:spPr>
        <p:txBody>
          <a:bodyPr/>
          <a:lstStyle/>
          <a:p>
            <a:pPr>
              <a:defRPr/>
            </a:pPr>
            <a:r>
              <a:rPr lang="en-US" dirty="0" smtClean="0"/>
              <a:t>David </a:t>
            </a:r>
            <a:r>
              <a:rPr lang="en-US" dirty="0" err="1" smtClean="0"/>
              <a:t>Batstone</a:t>
            </a:r>
            <a:r>
              <a:rPr lang="en-US" dirty="0" smtClean="0"/>
              <a:t> (2003) Saving the Corporate Soul, </a:t>
            </a:r>
            <a:r>
              <a:rPr lang="en-US" dirty="0" err="1" smtClean="0"/>
              <a:t>Jossey</a:t>
            </a:r>
            <a:r>
              <a:rPr lang="en-US" dirty="0" smtClean="0"/>
              <a:t>-Bass.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6128386" cy="1066800"/>
          </a:xfrm>
        </p:spPr>
        <p:txBody>
          <a:bodyPr/>
          <a:lstStyle/>
          <a:p>
            <a:pPr fontAlgn="auto">
              <a:spcAft>
                <a:spcPts val="0"/>
              </a:spcAft>
              <a:defRPr/>
            </a:pPr>
            <a:r>
              <a:rPr lang="en-US" dirty="0" smtClean="0">
                <a:solidFill>
                  <a:srgbClr val="92D050"/>
                </a:solidFill>
              </a:rPr>
              <a:t>Principles vs. Practices</a:t>
            </a:r>
            <a:endParaRPr lang="en-US" dirty="0">
              <a:solidFill>
                <a:srgbClr val="92D050"/>
              </a:solidFill>
            </a:endParaRPr>
          </a:p>
        </p:txBody>
      </p:sp>
      <p:sp>
        <p:nvSpPr>
          <p:cNvPr id="25602" name="Content Placeholder 2"/>
          <p:cNvSpPr>
            <a:spLocks noGrp="1"/>
          </p:cNvSpPr>
          <p:nvPr>
            <p:ph idx="4294967295"/>
          </p:nvPr>
        </p:nvSpPr>
        <p:spPr>
          <a:xfrm>
            <a:off x="457200" y="1774825"/>
            <a:ext cx="8229600" cy="4625975"/>
          </a:xfrm>
          <a:prstGeom prst="rect">
            <a:avLst/>
          </a:prstGeom>
        </p:spPr>
        <p:txBody>
          <a:bodyPr/>
          <a:lstStyle/>
          <a:p>
            <a:r>
              <a:rPr lang="en-US" sz="2400" dirty="0" smtClean="0"/>
              <a:t>Principles</a:t>
            </a:r>
          </a:p>
          <a:p>
            <a:pPr lvl="1"/>
            <a:r>
              <a:rPr lang="en-US" sz="2000" dirty="0" smtClean="0"/>
              <a:t>“Why we do” (foundation)</a:t>
            </a:r>
          </a:p>
          <a:p>
            <a:r>
              <a:rPr lang="en-US" sz="2400" dirty="0" smtClean="0"/>
              <a:t>Practices</a:t>
            </a:r>
          </a:p>
          <a:p>
            <a:pPr lvl="1"/>
            <a:r>
              <a:rPr lang="en-US" sz="2000" dirty="0" smtClean="0"/>
              <a:t>“What we do” (actions)</a:t>
            </a:r>
          </a:p>
          <a:p>
            <a:pPr>
              <a:buFont typeface="Wingdings 2" pitchFamily="18" charset="2"/>
              <a:buNone/>
            </a:pPr>
            <a:endParaRPr lang="en-US" sz="2400" dirty="0" smtClean="0"/>
          </a:p>
          <a:p>
            <a:r>
              <a:rPr lang="en-US" sz="2400" dirty="0" smtClean="0"/>
              <a:t>If you teach practices without principles, you make individuals dependent upon you or others for further direction &amp; cannot be assured they will take the ‘high road’.</a:t>
            </a:r>
          </a:p>
          <a:p>
            <a:pPr lvl="1">
              <a:buFont typeface="Wingdings" pitchFamily="2" charset="2"/>
              <a:buNone/>
            </a:pPr>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n-US" dirty="0" smtClean="0">
                <a:solidFill>
                  <a:srgbClr val="92D050"/>
                </a:solidFill>
              </a:rPr>
              <a:t>Outcomes of Principle Driven </a:t>
            </a:r>
            <a:br>
              <a:rPr lang="en-US" dirty="0" smtClean="0">
                <a:solidFill>
                  <a:srgbClr val="92D050"/>
                </a:solidFill>
              </a:rPr>
            </a:br>
            <a:r>
              <a:rPr lang="en-US" dirty="0" smtClean="0">
                <a:solidFill>
                  <a:srgbClr val="92D050"/>
                </a:solidFill>
              </a:rPr>
              <a:t>Business Ethics</a:t>
            </a:r>
            <a:endParaRPr lang="en-US" dirty="0">
              <a:solidFill>
                <a:srgbClr val="92D050"/>
              </a:solidFill>
            </a:endParaRPr>
          </a:p>
        </p:txBody>
      </p:sp>
      <p:sp>
        <p:nvSpPr>
          <p:cNvPr id="3" name="Content Placeholder 2"/>
          <p:cNvSpPr>
            <a:spLocks noGrp="1"/>
          </p:cNvSpPr>
          <p:nvPr>
            <p:ph idx="4294967295"/>
          </p:nvPr>
        </p:nvSpPr>
        <p:spPr>
          <a:xfrm>
            <a:off x="228600" y="1447800"/>
            <a:ext cx="8458200" cy="5410200"/>
          </a:xfrm>
          <a:prstGeom prst="rect">
            <a:avLst/>
          </a:prstGeom>
        </p:spPr>
        <p:txBody>
          <a:bodyPr rtlCol="0">
            <a:normAutofit/>
          </a:bodyPr>
          <a:lstStyle/>
          <a:p>
            <a:pPr marL="438912" indent="-320040" fontAlgn="auto">
              <a:spcBef>
                <a:spcPts val="0"/>
              </a:spcBef>
              <a:spcAft>
                <a:spcPts val="0"/>
              </a:spcAft>
              <a:buFont typeface="Wingdings 2"/>
              <a:buChar char=""/>
              <a:defRPr/>
            </a:pPr>
            <a:r>
              <a:rPr lang="en-US" sz="2400" dirty="0"/>
              <a:t>I</a:t>
            </a:r>
            <a:r>
              <a:rPr lang="en-US" sz="2400" dirty="0" smtClean="0"/>
              <a:t>ndividuals understanding the importance of principles &amp; guided values will select to work for principled organizations &amp; reinforce the company’s reputation</a:t>
            </a:r>
          </a:p>
          <a:p>
            <a:pPr marL="438912" indent="-320040" fontAlgn="auto">
              <a:spcBef>
                <a:spcPts val="0"/>
              </a:spcBef>
              <a:spcAft>
                <a:spcPts val="0"/>
              </a:spcAft>
              <a:buFont typeface="Wingdings 2"/>
              <a:buChar char=""/>
              <a:defRPr/>
            </a:pPr>
            <a:r>
              <a:rPr lang="en-US" sz="2400" dirty="0"/>
              <a:t>P</a:t>
            </a:r>
            <a:r>
              <a:rPr lang="en-US" sz="2400" dirty="0" smtClean="0"/>
              <a:t>rincipled companies will maintain their reputation by the avoidance of negative publicity &amp; litigation</a:t>
            </a:r>
          </a:p>
          <a:p>
            <a:pPr marL="438912" indent="-320040" fontAlgn="auto">
              <a:spcBef>
                <a:spcPts val="0"/>
              </a:spcBef>
              <a:spcAft>
                <a:spcPts val="0"/>
              </a:spcAft>
              <a:buFont typeface="Wingdings 2"/>
              <a:buChar char=""/>
              <a:defRPr/>
            </a:pPr>
            <a:r>
              <a:rPr lang="en-US" sz="2400" dirty="0"/>
              <a:t>B</a:t>
            </a:r>
            <a:r>
              <a:rPr lang="en-US" sz="2400" dirty="0" smtClean="0"/>
              <a:t>usiness relationships will be managed more efficiently &amp; effectively through networks of principled businesses</a:t>
            </a:r>
          </a:p>
          <a:p>
            <a:pPr marL="438912" indent="-320040" fontAlgn="auto">
              <a:spcBef>
                <a:spcPts val="0"/>
              </a:spcBef>
              <a:spcAft>
                <a:spcPts val="0"/>
              </a:spcAft>
              <a:buFont typeface="Wingdings 2"/>
              <a:buChar char=""/>
              <a:defRPr/>
            </a:pPr>
            <a:r>
              <a:rPr lang="en-US" sz="2400" dirty="0"/>
              <a:t>T</a:t>
            </a:r>
            <a:r>
              <a:rPr lang="en-US" sz="2400" dirty="0" smtClean="0"/>
              <a:t>urnover will be reduced by having valued, ‘good fit’ employees that understand &amp; support the ethical organizational culture</a:t>
            </a:r>
          </a:p>
          <a:p>
            <a:pPr marL="438912" indent="-320040" fontAlgn="auto">
              <a:spcBef>
                <a:spcPts val="0"/>
              </a:spcBef>
              <a:spcAft>
                <a:spcPts val="0"/>
              </a:spcAft>
              <a:buFont typeface="Wingdings 2"/>
              <a:buChar char=""/>
              <a:defRPr/>
            </a:pPr>
            <a:r>
              <a:rPr lang="en-US" sz="2400" dirty="0" smtClean="0"/>
              <a:t>Data from the </a:t>
            </a:r>
            <a:r>
              <a:rPr lang="en-US" sz="2400" dirty="0" err="1" smtClean="0"/>
              <a:t>Ethisphere</a:t>
            </a:r>
            <a:r>
              <a:rPr lang="en-US" sz="2400" dirty="0" smtClean="0"/>
              <a:t> Institute indicates that the World’s Most Ethical Companies have significantly higher stock performance than the S&amp;P 500 and FTSE 100.</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576186" cy="1066800"/>
          </a:xfrm>
        </p:spPr>
        <p:txBody>
          <a:bodyPr/>
          <a:lstStyle/>
          <a:p>
            <a:pPr fontAlgn="auto">
              <a:spcAft>
                <a:spcPts val="0"/>
              </a:spcAft>
              <a:defRPr/>
            </a:pPr>
            <a:r>
              <a:rPr lang="en-US" dirty="0" smtClean="0">
                <a:solidFill>
                  <a:srgbClr val="92D050"/>
                </a:solidFill>
              </a:rPr>
              <a:t>What are principles?</a:t>
            </a:r>
            <a:endParaRPr lang="en-US" dirty="0">
              <a:solidFill>
                <a:srgbClr val="92D050"/>
              </a:solidFill>
            </a:endParaRPr>
          </a:p>
        </p:txBody>
      </p:sp>
      <p:sp>
        <p:nvSpPr>
          <p:cNvPr id="15362" name="Content Placeholder 2"/>
          <p:cNvSpPr>
            <a:spLocks noGrp="1"/>
          </p:cNvSpPr>
          <p:nvPr>
            <p:ph idx="4294967295"/>
          </p:nvPr>
        </p:nvSpPr>
        <p:spPr>
          <a:xfrm>
            <a:off x="457200" y="1905000"/>
            <a:ext cx="8229600" cy="4495800"/>
          </a:xfrm>
          <a:prstGeom prst="rect">
            <a:avLst/>
          </a:prstGeom>
        </p:spPr>
        <p:txBody>
          <a:bodyPr/>
          <a:lstStyle/>
          <a:p>
            <a:pPr marL="342900" indent="-342900">
              <a:buFont typeface="Arial" pitchFamily="34" charset="0"/>
              <a:buChar char="•"/>
            </a:pPr>
            <a:r>
              <a:rPr lang="en-US" sz="2400" dirty="0"/>
              <a:t>L</a:t>
            </a:r>
            <a:r>
              <a:rPr lang="en-US" sz="2400" dirty="0" smtClean="0"/>
              <a:t>aws of the universe that pertain to human relationships &amp; human organizations </a:t>
            </a:r>
          </a:p>
          <a:p>
            <a:pPr marL="342900" indent="-342900">
              <a:buFont typeface="Arial" pitchFamily="34" charset="0"/>
              <a:buChar char="•"/>
            </a:pPr>
            <a:r>
              <a:rPr lang="en-US" sz="2400" dirty="0"/>
              <a:t>F</a:t>
            </a:r>
            <a:r>
              <a:rPr lang="en-US" sz="2400" dirty="0" smtClean="0"/>
              <a:t>airness, equity, justice, duty, liberty, distributive justice</a:t>
            </a:r>
          </a:p>
          <a:p>
            <a:pPr marL="342900" indent="-342900">
              <a:buFont typeface="Arial" pitchFamily="34" charset="0"/>
              <a:buChar char="•"/>
            </a:pPr>
            <a:r>
              <a:rPr lang="en-US" sz="2400" dirty="0"/>
              <a:t>S</a:t>
            </a:r>
            <a:r>
              <a:rPr lang="en-US" sz="2400" dirty="0" smtClean="0"/>
              <a:t>elf-evident, self validating natural laws</a:t>
            </a:r>
          </a:p>
          <a:p>
            <a:pPr marL="179388" lvl="2" indent="0">
              <a:buNone/>
            </a:pPr>
            <a:r>
              <a:rPr lang="en-US" sz="2000" dirty="0" smtClean="0"/>
              <a:t>	-they don’t shift or change</a:t>
            </a:r>
          </a:p>
          <a:p>
            <a:pPr marL="0" lvl="1" indent="0">
              <a:buNone/>
            </a:pPr>
            <a:r>
              <a:rPr lang="en-US" sz="2000" dirty="0" smtClean="0"/>
              <a:t>	-they provide constant direction</a:t>
            </a:r>
          </a:p>
          <a:p>
            <a:pPr marL="342900" indent="-342900">
              <a:buFont typeface="Arial" pitchFamily="34" charset="0"/>
              <a:buChar char="•"/>
            </a:pPr>
            <a:r>
              <a:rPr lang="en-US" sz="2400" dirty="0"/>
              <a:t>O</a:t>
            </a:r>
            <a:r>
              <a:rPr lang="en-US" sz="2400" dirty="0" smtClean="0"/>
              <a:t>bjective &amp; external providing vision &amp; direction</a:t>
            </a:r>
            <a:endParaRPr lang="en-US" dirty="0" smtClean="0"/>
          </a:p>
        </p:txBody>
      </p:sp>
      <p:sp>
        <p:nvSpPr>
          <p:cNvPr id="4" name="Footer Placeholder 3"/>
          <p:cNvSpPr>
            <a:spLocks noGrp="1"/>
          </p:cNvSpPr>
          <p:nvPr>
            <p:ph type="ftr" sz="quarter" idx="4294967295"/>
          </p:nvPr>
        </p:nvSpPr>
        <p:spPr>
          <a:xfrm>
            <a:off x="1981199" y="6477000"/>
            <a:ext cx="6167439" cy="274638"/>
          </a:xfrm>
          <a:prstGeom prst="rect">
            <a:avLst/>
          </a:prstGeom>
        </p:spPr>
        <p:txBody>
          <a:bodyPr/>
          <a:lstStyle/>
          <a:p>
            <a:pPr>
              <a:defRPr/>
            </a:pPr>
            <a:r>
              <a:rPr lang="en-US" dirty="0" smtClean="0"/>
              <a:t>Adapted from Stephen Covey (1991) Principle Centered Leadership.</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rgbClr val="92D050"/>
                </a:solidFill>
              </a:rPr>
              <a:t>What are ethical principles?</a:t>
            </a:r>
            <a:endParaRPr lang="en-US" dirty="0">
              <a:solidFill>
                <a:srgbClr val="92D050"/>
              </a:solidFill>
            </a:endParaRPr>
          </a:p>
        </p:txBody>
      </p:sp>
      <p:sp>
        <p:nvSpPr>
          <p:cNvPr id="3" name="Content Placeholder 2"/>
          <p:cNvSpPr>
            <a:spLocks noGrp="1"/>
          </p:cNvSpPr>
          <p:nvPr>
            <p:ph idx="4294967295"/>
          </p:nvPr>
        </p:nvSpPr>
        <p:spPr>
          <a:xfrm>
            <a:off x="457200" y="1774825"/>
            <a:ext cx="8229600" cy="4625975"/>
          </a:xfrm>
          <a:prstGeom prst="rect">
            <a:avLst/>
          </a:prstGeom>
        </p:spPr>
        <p:txBody>
          <a:bodyPr rtlCol="0">
            <a:normAutofit/>
          </a:bodyPr>
          <a:lstStyle/>
          <a:p>
            <a:pPr marL="438912" indent="-320040" fontAlgn="auto">
              <a:spcBef>
                <a:spcPts val="0"/>
              </a:spcBef>
              <a:spcAft>
                <a:spcPts val="0"/>
              </a:spcAft>
              <a:buFont typeface="Wingdings 2"/>
              <a:buChar char=""/>
              <a:defRPr/>
            </a:pPr>
            <a:r>
              <a:rPr lang="en-US" sz="2800" dirty="0"/>
              <a:t>W</a:t>
            </a:r>
            <a:r>
              <a:rPr lang="en-US" sz="2800" dirty="0" smtClean="0"/>
              <a:t>hat it right or wrong</a:t>
            </a:r>
          </a:p>
          <a:p>
            <a:pPr marL="438912" indent="-320040" fontAlgn="auto">
              <a:spcBef>
                <a:spcPts val="0"/>
              </a:spcBef>
              <a:spcAft>
                <a:spcPts val="0"/>
              </a:spcAft>
              <a:buFont typeface="Wingdings 2"/>
              <a:buChar char=""/>
              <a:defRPr/>
            </a:pPr>
            <a:r>
              <a:rPr lang="en-US" sz="2800" dirty="0"/>
              <a:t>U</a:t>
            </a:r>
            <a:r>
              <a:rPr lang="en-US" sz="2800" dirty="0" smtClean="0"/>
              <a:t>niversal &amp; absolute</a:t>
            </a:r>
          </a:p>
          <a:p>
            <a:pPr marL="438912" indent="-320040" fontAlgn="auto">
              <a:spcBef>
                <a:spcPts val="0"/>
              </a:spcBef>
              <a:spcAft>
                <a:spcPts val="0"/>
              </a:spcAft>
              <a:buFont typeface="Wingdings 2"/>
              <a:buChar char=""/>
              <a:defRPr/>
            </a:pPr>
            <a:r>
              <a:rPr lang="en-US" sz="2800" dirty="0"/>
              <a:t>H</a:t>
            </a:r>
            <a:r>
              <a:rPr lang="en-US" sz="2800" dirty="0" smtClean="0"/>
              <a:t>ave been derived from consensus &amp; can relate to religion &amp; philosophy as sources of content</a:t>
            </a:r>
          </a:p>
          <a:p>
            <a:pPr marL="438912" indent="-320040" fontAlgn="auto">
              <a:spcBef>
                <a:spcPts val="0"/>
              </a:spcBef>
              <a:spcAft>
                <a:spcPts val="0"/>
              </a:spcAft>
              <a:buFont typeface="Wingdings 2"/>
              <a:buChar char=""/>
              <a:defRPr/>
            </a:pPr>
            <a:r>
              <a:rPr lang="en-US" sz="2800" dirty="0">
                <a:effectLst>
                  <a:outerShdw blurRad="38100" dist="38100" dir="2700000" algn="tl">
                    <a:srgbClr val="000000">
                      <a:alpha val="43137"/>
                    </a:srgbClr>
                  </a:outerShdw>
                </a:effectLst>
              </a:rPr>
              <a:t>E</a:t>
            </a:r>
            <a:r>
              <a:rPr lang="en-US" sz="2800" dirty="0" smtClean="0">
                <a:effectLst>
                  <a:outerShdw blurRad="38100" dist="38100" dir="2700000" algn="tl">
                    <a:srgbClr val="000000">
                      <a:alpha val="43137"/>
                    </a:srgbClr>
                  </a:outerShdw>
                </a:effectLst>
              </a:rPr>
              <a:t>xamples include</a:t>
            </a:r>
            <a:r>
              <a:rPr lang="en-US" sz="2800" dirty="0" smtClean="0"/>
              <a:t> private property, freedom of speech, golden rule…</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rgbClr val="92D050"/>
                </a:solidFill>
              </a:rPr>
              <a:t>What are values?</a:t>
            </a:r>
            <a:endParaRPr lang="en-US" dirty="0">
              <a:solidFill>
                <a:srgbClr val="92D050"/>
              </a:solidFill>
            </a:endParaRPr>
          </a:p>
        </p:txBody>
      </p:sp>
      <p:sp>
        <p:nvSpPr>
          <p:cNvPr id="3" name="Content Placeholder 2"/>
          <p:cNvSpPr>
            <a:spLocks noGrp="1"/>
          </p:cNvSpPr>
          <p:nvPr>
            <p:ph idx="4294967295"/>
          </p:nvPr>
        </p:nvSpPr>
        <p:spPr>
          <a:xfrm>
            <a:off x="457200" y="1600200"/>
            <a:ext cx="8229600" cy="4800600"/>
          </a:xfrm>
          <a:prstGeom prst="rect">
            <a:avLst/>
          </a:prstGeom>
        </p:spPr>
        <p:txBody>
          <a:bodyPr rtlCol="0">
            <a:normAutofit/>
          </a:bodyPr>
          <a:lstStyle/>
          <a:p>
            <a:pPr marL="438912" indent="-320040" fontAlgn="auto">
              <a:spcBef>
                <a:spcPts val="0"/>
              </a:spcBef>
              <a:spcAft>
                <a:spcPts val="0"/>
              </a:spcAft>
              <a:buFont typeface="Wingdings 2"/>
              <a:buChar char=""/>
              <a:defRPr/>
            </a:pPr>
            <a:r>
              <a:rPr lang="en-US" sz="2400" dirty="0"/>
              <a:t>B</a:t>
            </a:r>
            <a:r>
              <a:rPr lang="en-US" sz="2400" dirty="0" smtClean="0"/>
              <a:t>eliefs of an individual or culture</a:t>
            </a:r>
          </a:p>
          <a:p>
            <a:pPr marL="438912" indent="-320040" fontAlgn="auto">
              <a:spcBef>
                <a:spcPts val="0"/>
              </a:spcBef>
              <a:spcAft>
                <a:spcPts val="0"/>
              </a:spcAft>
              <a:buFont typeface="Wingdings 2"/>
              <a:buChar char=""/>
              <a:defRPr/>
            </a:pPr>
            <a:r>
              <a:rPr lang="en-US" sz="2400" dirty="0"/>
              <a:t>N</a:t>
            </a:r>
            <a:r>
              <a:rPr lang="en-US" sz="2400" dirty="0" smtClean="0"/>
              <a:t>ot universal</a:t>
            </a:r>
          </a:p>
          <a:p>
            <a:pPr marL="438912" indent="-320040" fontAlgn="auto">
              <a:spcBef>
                <a:spcPts val="0"/>
              </a:spcBef>
              <a:spcAft>
                <a:spcPts val="0"/>
              </a:spcAft>
              <a:buFont typeface="Wingdings 2"/>
              <a:buChar char=""/>
              <a:defRPr/>
            </a:pPr>
            <a:r>
              <a:rPr lang="en-US" sz="2400" dirty="0"/>
              <a:t>S</a:t>
            </a:r>
            <a:r>
              <a:rPr lang="en-US" sz="2400" dirty="0" smtClean="0"/>
              <a:t>ubjective &amp; internal</a:t>
            </a:r>
          </a:p>
          <a:p>
            <a:pPr marL="438912" indent="-320040" fontAlgn="auto">
              <a:spcBef>
                <a:spcPts val="0"/>
              </a:spcBef>
              <a:spcAft>
                <a:spcPts val="0"/>
              </a:spcAft>
              <a:buFont typeface="Wingdings 2"/>
              <a:buChar char=""/>
              <a:defRPr/>
            </a:pPr>
            <a:r>
              <a:rPr lang="en-US" sz="2400" dirty="0"/>
              <a:t>S</a:t>
            </a:r>
            <a:r>
              <a:rPr lang="en-US" sz="2400" dirty="0" smtClean="0"/>
              <a:t>tem from personal choice</a:t>
            </a:r>
          </a:p>
          <a:p>
            <a:pPr marL="438912" indent="-320040" fontAlgn="auto">
              <a:spcBef>
                <a:spcPts val="0"/>
              </a:spcBef>
              <a:spcAft>
                <a:spcPts val="0"/>
              </a:spcAft>
              <a:buFont typeface="Wingdings 2"/>
              <a:buChar char=""/>
              <a:defRPr/>
            </a:pPr>
            <a:r>
              <a:rPr lang="en-US" sz="2400" dirty="0"/>
              <a:t>E</a:t>
            </a:r>
            <a:r>
              <a:rPr lang="en-US" sz="2400" dirty="0" smtClean="0"/>
              <a:t>volve from socialization &amp; family influences</a:t>
            </a:r>
          </a:p>
          <a:p>
            <a:pPr marL="438912" indent="-320040" fontAlgn="auto">
              <a:spcBef>
                <a:spcPts val="0"/>
              </a:spcBef>
              <a:spcAft>
                <a:spcPts val="0"/>
              </a:spcAft>
              <a:buFont typeface="Wingdings 2"/>
              <a:buChar char=""/>
              <a:defRPr/>
            </a:pPr>
            <a:r>
              <a:rPr lang="en-US" sz="2400" dirty="0"/>
              <a:t>E</a:t>
            </a:r>
            <a:r>
              <a:rPr lang="en-US" sz="2400" dirty="0" smtClean="0"/>
              <a:t>volve from personal discoveries &amp; experience</a:t>
            </a:r>
          </a:p>
          <a:p>
            <a:pPr marL="438912" indent="-320040" fontAlgn="auto">
              <a:spcBef>
                <a:spcPts val="0"/>
              </a:spcBef>
              <a:spcAft>
                <a:spcPts val="0"/>
              </a:spcAft>
              <a:buFont typeface="Wingdings 2"/>
              <a:buChar char=""/>
              <a:defRPr/>
            </a:pPr>
            <a:r>
              <a:rPr lang="en-US" sz="2400" dirty="0" smtClean="0"/>
              <a:t>‘Our take on life’ or ‘lens on the world’</a:t>
            </a:r>
          </a:p>
          <a:p>
            <a:pPr marL="438912" indent="-320040" fontAlgn="auto">
              <a:spcBef>
                <a:spcPts val="0"/>
              </a:spcBef>
              <a:spcAft>
                <a:spcPts val="0"/>
              </a:spcAft>
              <a:buFont typeface="Wingdings 2"/>
              <a:buChar char=""/>
              <a:defRPr/>
            </a:pPr>
            <a:r>
              <a:rPr lang="en-US" sz="2400" dirty="0"/>
              <a:t>T</a:t>
            </a:r>
            <a:r>
              <a:rPr lang="en-US" sz="2400" dirty="0" smtClean="0"/>
              <a:t>he appropriate application of values to daily life results in ‘</a:t>
            </a:r>
            <a:r>
              <a:rPr lang="en-US" sz="2400" dirty="0" smtClean="0">
                <a:effectLst>
                  <a:outerShdw blurRad="38100" dist="38100" dir="2700000" algn="tl">
                    <a:srgbClr val="000000">
                      <a:alpha val="43137"/>
                    </a:srgbClr>
                  </a:outerShdw>
                </a:effectLst>
              </a:rPr>
              <a:t>integrity based behaviors</a:t>
            </a:r>
            <a:r>
              <a:rPr lang="en-US" dirty="0" smtClean="0">
                <a:effectLst>
                  <a:outerShdw blurRad="38100" dist="38100" dir="2700000" algn="tl">
                    <a:srgbClr val="000000">
                      <a:alpha val="43137"/>
                    </a:srgbClr>
                  </a:outerShdw>
                </a:effectLst>
              </a:rPr>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426" y="228600"/>
            <a:ext cx="8258174" cy="1066800"/>
          </a:xfrm>
        </p:spPr>
        <p:txBody>
          <a:bodyPr>
            <a:normAutofit fontScale="90000"/>
          </a:bodyPr>
          <a:lstStyle/>
          <a:p>
            <a:pPr fontAlgn="auto">
              <a:spcAft>
                <a:spcPts val="0"/>
              </a:spcAft>
              <a:defRPr/>
            </a:pPr>
            <a:r>
              <a:rPr lang="en-US" dirty="0" smtClean="0">
                <a:solidFill>
                  <a:srgbClr val="92D050"/>
                </a:solidFill>
              </a:rPr>
              <a:t>Difference between principles &amp; values…</a:t>
            </a:r>
            <a:endParaRPr lang="en-US" dirty="0">
              <a:solidFill>
                <a:srgbClr val="92D050"/>
              </a:solidFill>
            </a:endParaRPr>
          </a:p>
        </p:txBody>
      </p:sp>
      <p:sp>
        <p:nvSpPr>
          <p:cNvPr id="18434" name="Content Placeholder 2"/>
          <p:cNvSpPr>
            <a:spLocks noGrp="1"/>
          </p:cNvSpPr>
          <p:nvPr>
            <p:ph idx="4294967295"/>
          </p:nvPr>
        </p:nvSpPr>
        <p:spPr>
          <a:xfrm>
            <a:off x="457200" y="1774825"/>
            <a:ext cx="8229600" cy="4625975"/>
          </a:xfrm>
          <a:prstGeom prst="rect">
            <a:avLst/>
          </a:prstGeom>
        </p:spPr>
        <p:txBody>
          <a:bodyPr/>
          <a:lstStyle/>
          <a:p>
            <a:pPr marL="457200" indent="-457200">
              <a:buFont typeface="Arial" pitchFamily="34" charset="0"/>
              <a:buChar char="•"/>
            </a:pPr>
            <a:r>
              <a:rPr lang="en-US" sz="2800" dirty="0"/>
              <a:t>V</a:t>
            </a:r>
            <a:r>
              <a:rPr lang="en-US" sz="2800" dirty="0" smtClean="0"/>
              <a:t>alues are relative, principles are absolute</a:t>
            </a:r>
          </a:p>
          <a:p>
            <a:pPr marL="457200" indent="-457200">
              <a:buFont typeface="Arial" pitchFamily="34" charset="0"/>
              <a:buChar char="•"/>
            </a:pPr>
            <a:r>
              <a:rPr lang="en-US" sz="2800" dirty="0"/>
              <a:t>P</a:t>
            </a:r>
            <a:r>
              <a:rPr lang="en-US" sz="2800" dirty="0" smtClean="0"/>
              <a:t>rinciples are ‘true north’ on the compass providing constant direction &amp; guidance for behavior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solidFill>
                  <a:srgbClr val="92D050"/>
                </a:solidFill>
              </a:rPr>
              <a:t>How are ‘Principles &amp; Values’ Used?</a:t>
            </a:r>
            <a:endParaRPr lang="en-US" dirty="0">
              <a:solidFill>
                <a:srgbClr val="92D050"/>
              </a:solidFill>
            </a:endParaRPr>
          </a:p>
        </p:txBody>
      </p:sp>
      <p:sp>
        <p:nvSpPr>
          <p:cNvPr id="19458" name="Content Placeholder 2"/>
          <p:cNvSpPr>
            <a:spLocks noGrp="1"/>
          </p:cNvSpPr>
          <p:nvPr>
            <p:ph idx="4294967295"/>
          </p:nvPr>
        </p:nvSpPr>
        <p:spPr>
          <a:xfrm>
            <a:off x="457200" y="1774825"/>
            <a:ext cx="8229600" cy="4625975"/>
          </a:xfrm>
          <a:prstGeom prst="rect">
            <a:avLst/>
          </a:prstGeom>
        </p:spPr>
        <p:txBody>
          <a:bodyPr/>
          <a:lstStyle/>
          <a:p>
            <a:pPr marL="342900" indent="-342900">
              <a:buFont typeface="Arial" pitchFamily="34" charset="0"/>
              <a:buChar char="•"/>
            </a:pPr>
            <a:r>
              <a:rPr lang="en-US" sz="2400" dirty="0" smtClean="0">
                <a:effectLst>
                  <a:outerShdw blurRad="38100" dist="38100" dir="2700000" algn="tl">
                    <a:srgbClr val="000000">
                      <a:alpha val="43137"/>
                    </a:srgbClr>
                  </a:outerShdw>
                </a:effectLst>
              </a:rPr>
              <a:t>Principles</a:t>
            </a:r>
          </a:p>
          <a:p>
            <a:pPr marL="0" lvl="1" indent="0">
              <a:buNone/>
            </a:pPr>
            <a:r>
              <a:rPr lang="en-US" sz="2000" dirty="0" smtClean="0"/>
              <a:t>	-</a:t>
            </a:r>
            <a:r>
              <a:rPr lang="en-US" sz="2400" dirty="0" smtClean="0"/>
              <a:t>the basis for rules</a:t>
            </a:r>
          </a:p>
          <a:p>
            <a:pPr marL="0" lvl="1" indent="0">
              <a:buNone/>
            </a:pPr>
            <a:r>
              <a:rPr lang="en-US" sz="2400" dirty="0" smtClean="0"/>
              <a:t>	-used in decision making as rules &amp; laws (absolute)</a:t>
            </a:r>
          </a:p>
          <a:p>
            <a:pPr marL="342900" indent="-342900">
              <a:buFont typeface="Arial" pitchFamily="34" charset="0"/>
              <a:buChar char="•"/>
            </a:pPr>
            <a:r>
              <a:rPr lang="en-US" sz="2400" dirty="0" smtClean="0">
                <a:effectLst>
                  <a:outerShdw blurRad="38100" dist="38100" dir="2700000" algn="tl">
                    <a:srgbClr val="000000">
                      <a:alpha val="43137"/>
                    </a:srgbClr>
                  </a:outerShdw>
                </a:effectLst>
              </a:rPr>
              <a:t>Values</a:t>
            </a:r>
          </a:p>
          <a:p>
            <a:r>
              <a:rPr lang="en-US" sz="2000" dirty="0" smtClean="0"/>
              <a:t>	-</a:t>
            </a:r>
            <a:r>
              <a:rPr lang="en-US" sz="2400" dirty="0" smtClean="0"/>
              <a:t>the basis of norms</a:t>
            </a:r>
          </a:p>
          <a:p>
            <a:pPr marL="0" lvl="1" indent="0">
              <a:buNone/>
            </a:pPr>
            <a:r>
              <a:rPr lang="en-US" sz="2400" dirty="0" smtClean="0"/>
              <a:t>	-the foundation of culture</a:t>
            </a:r>
          </a:p>
          <a:p>
            <a:pPr marL="0" lvl="1" indent="0">
              <a:buNone/>
            </a:pPr>
            <a:r>
              <a:rPr lang="en-US" sz="2400" dirty="0"/>
              <a:t>	</a:t>
            </a:r>
            <a:r>
              <a:rPr lang="en-US" sz="2400" dirty="0" smtClean="0"/>
              <a:t>-assist decision making in gray areas</a:t>
            </a:r>
          </a:p>
          <a:p>
            <a:endParaRPr lang="en-US" sz="2400" dirty="0" smtClean="0"/>
          </a:p>
          <a:p>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Autofit/>
          </a:bodyPr>
          <a:lstStyle/>
          <a:p>
            <a:r>
              <a:rPr lang="en-US" sz="2200" dirty="0" smtClean="0"/>
              <a:t>Integrity—Act with honesty in all situations</a:t>
            </a:r>
          </a:p>
          <a:p>
            <a:r>
              <a:rPr lang="en-US" sz="2200" dirty="0" smtClean="0"/>
              <a:t>Trust—Build trust in all stakeholder relationships</a:t>
            </a:r>
          </a:p>
          <a:p>
            <a:r>
              <a:rPr lang="en-US" sz="2200" dirty="0" smtClean="0"/>
              <a:t>Accountability—Accept responsibility for all decisions</a:t>
            </a:r>
          </a:p>
          <a:p>
            <a:r>
              <a:rPr lang="en-US" sz="2200" dirty="0" smtClean="0"/>
              <a:t>Transparency—Maintain open and truthful communications</a:t>
            </a:r>
          </a:p>
          <a:p>
            <a:r>
              <a:rPr lang="en-US" sz="2200" dirty="0" smtClean="0"/>
              <a:t>Fairness—Engage in fair competition and create equitable and just relationships</a:t>
            </a:r>
          </a:p>
          <a:p>
            <a:r>
              <a:rPr lang="en-US" sz="2200" dirty="0" smtClean="0"/>
              <a:t>Respect—Honor the rights, freedoms, views, and property of others</a:t>
            </a:r>
          </a:p>
          <a:p>
            <a:r>
              <a:rPr lang="en-US" sz="2200" dirty="0" smtClean="0"/>
              <a:t>Rule of Law—Comply with the spirit and intent of laws and regulations</a:t>
            </a:r>
          </a:p>
          <a:p>
            <a:r>
              <a:rPr lang="en-US" sz="2200" dirty="0" smtClean="0"/>
              <a:t>Viability—Create long-term value for all relevant stakeholders.</a:t>
            </a:r>
            <a:endParaRPr lang="en-US" sz="2200" dirty="0"/>
          </a:p>
        </p:txBody>
      </p:sp>
      <p:sp>
        <p:nvSpPr>
          <p:cNvPr id="3" name="Title 2"/>
          <p:cNvSpPr>
            <a:spLocks noGrp="1"/>
          </p:cNvSpPr>
          <p:nvPr>
            <p:ph type="title"/>
          </p:nvPr>
        </p:nvSpPr>
        <p:spPr/>
        <p:txBody>
          <a:bodyPr>
            <a:normAutofit fontScale="90000"/>
          </a:bodyPr>
          <a:lstStyle/>
          <a:p>
            <a:r>
              <a:rPr lang="en-US" dirty="0" smtClean="0">
                <a:solidFill>
                  <a:srgbClr val="92D050"/>
                </a:solidFill>
              </a:rPr>
              <a:t>Daniels Fund Ethics Initiative Principles</a:t>
            </a:r>
            <a:endParaRPr lang="en-US" dirty="0">
              <a:solidFill>
                <a:srgbClr val="92D050"/>
              </a:solidFill>
            </a:endParaRPr>
          </a:p>
        </p:txBody>
      </p:sp>
    </p:spTree>
    <p:extLst>
      <p:ext uri="{BB962C8B-B14F-4D97-AF65-F5344CB8AC3E}">
        <p14:creationId xmlns:p14="http://schemas.microsoft.com/office/powerpoint/2010/main" val="322739826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solidFill>
                  <a:srgbClr val="92D050"/>
                </a:solidFill>
              </a:rPr>
              <a:t>Examples of Business Principles…</a:t>
            </a:r>
            <a:endParaRPr lang="en-US" dirty="0">
              <a:solidFill>
                <a:srgbClr val="92D050"/>
              </a:solidFill>
            </a:endParaRPr>
          </a:p>
        </p:txBody>
      </p:sp>
      <p:sp>
        <p:nvSpPr>
          <p:cNvPr id="3" name="Content Placeholder 2"/>
          <p:cNvSpPr>
            <a:spLocks noGrp="1"/>
          </p:cNvSpPr>
          <p:nvPr>
            <p:ph idx="4294967295"/>
          </p:nvPr>
        </p:nvSpPr>
        <p:spPr>
          <a:xfrm>
            <a:off x="228600" y="1524000"/>
            <a:ext cx="8915400" cy="5334000"/>
          </a:xfrm>
          <a:prstGeom prst="rect">
            <a:avLst/>
          </a:prstGeom>
        </p:spPr>
        <p:txBody>
          <a:bodyPr rtlCol="0">
            <a:normAutofit/>
          </a:bodyPr>
          <a:lstStyle/>
          <a:p>
            <a:pPr marL="438912" indent="-320040" fontAlgn="auto">
              <a:spcBef>
                <a:spcPts val="0"/>
              </a:spcBef>
              <a:spcAft>
                <a:spcPts val="0"/>
              </a:spcAft>
              <a:buFont typeface="Wingdings 2"/>
              <a:buChar char=""/>
              <a:defRPr/>
            </a:pPr>
            <a:r>
              <a:rPr lang="en-US" sz="2400" dirty="0" smtClean="0"/>
              <a:t>Top executives will build trust into all stakeholder relationships</a:t>
            </a:r>
          </a:p>
          <a:p>
            <a:pPr marL="438912" indent="-320040" fontAlgn="auto">
              <a:spcBef>
                <a:spcPts val="0"/>
              </a:spcBef>
              <a:spcAft>
                <a:spcPts val="0"/>
              </a:spcAft>
              <a:buFont typeface="Wingdings 2"/>
              <a:buChar char=""/>
              <a:defRPr/>
            </a:pPr>
            <a:r>
              <a:rPr lang="en-US" sz="2400" dirty="0" smtClean="0"/>
              <a:t>A company’s business operations should be </a:t>
            </a:r>
            <a:r>
              <a:rPr lang="en-US" sz="2400" dirty="0" smtClean="0">
                <a:effectLst>
                  <a:outerShdw blurRad="38100" dist="38100" dir="2700000" algn="tl">
                    <a:srgbClr val="000000">
                      <a:alpha val="43137"/>
                    </a:srgbClr>
                  </a:outerShdw>
                </a:effectLst>
              </a:rPr>
              <a:t>transparent </a:t>
            </a:r>
            <a:r>
              <a:rPr lang="en-US" sz="2400" dirty="0" smtClean="0"/>
              <a:t>to shareholders, employees </a:t>
            </a:r>
            <a:r>
              <a:rPr lang="en-US" sz="2400" dirty="0"/>
              <a:t>&amp;</a:t>
            </a:r>
            <a:r>
              <a:rPr lang="en-US" sz="2400" dirty="0" smtClean="0"/>
              <a:t> the public as its executives stand by the integrity of their decisions</a:t>
            </a:r>
          </a:p>
          <a:p>
            <a:pPr marL="438912" indent="-320040" fontAlgn="auto">
              <a:spcBef>
                <a:spcPts val="0"/>
              </a:spcBef>
              <a:spcAft>
                <a:spcPts val="0"/>
              </a:spcAft>
              <a:buFont typeface="Wingdings 2"/>
              <a:buChar char=""/>
              <a:defRPr/>
            </a:pPr>
            <a:r>
              <a:rPr lang="en-US" sz="2400" dirty="0" smtClean="0"/>
              <a:t>A company will respect the rights, freedoms </a:t>
            </a:r>
            <a:r>
              <a:rPr lang="en-US" sz="2400" dirty="0"/>
              <a:t>&amp;</a:t>
            </a:r>
            <a:r>
              <a:rPr lang="en-US" sz="2400" dirty="0" smtClean="0"/>
              <a:t> views of its employees </a:t>
            </a:r>
          </a:p>
          <a:p>
            <a:pPr marL="438912" indent="-320040" fontAlgn="auto">
              <a:spcBef>
                <a:spcPts val="0"/>
              </a:spcBef>
              <a:spcAft>
                <a:spcPts val="0"/>
              </a:spcAft>
              <a:buFont typeface="Wingdings 2"/>
              <a:buChar char=""/>
              <a:defRPr/>
            </a:pPr>
            <a:r>
              <a:rPr lang="en-US" sz="2400" dirty="0" smtClean="0"/>
              <a:t>A company will respect the property of others </a:t>
            </a:r>
            <a:r>
              <a:rPr lang="en-US" sz="2400" dirty="0"/>
              <a:t>&amp;</a:t>
            </a:r>
            <a:r>
              <a:rPr lang="en-US" sz="2400" dirty="0" smtClean="0"/>
              <a:t> comply with all legal requirements related to intellectual property</a:t>
            </a:r>
          </a:p>
          <a:p>
            <a:pPr marL="438912" indent="-320040" fontAlgn="auto">
              <a:spcBef>
                <a:spcPts val="0"/>
              </a:spcBef>
              <a:spcAft>
                <a:spcPts val="0"/>
              </a:spcAft>
              <a:buFont typeface="Wingdings 2"/>
              <a:buChar char=""/>
              <a:defRPr/>
            </a:pPr>
            <a:r>
              <a:rPr lang="en-US" sz="2400" dirty="0" smtClean="0"/>
              <a:t>A company will create long-term value for all relevant stakeholders</a:t>
            </a:r>
          </a:p>
          <a:p>
            <a:pPr marL="438912" indent="-320040" fontAlgn="auto">
              <a:spcBef>
                <a:spcPts val="0"/>
              </a:spcBef>
              <a:spcAft>
                <a:spcPts val="0"/>
              </a:spcAft>
              <a:buFont typeface="Wingdings 2"/>
              <a:buChar char=""/>
              <a:defRPr/>
            </a:pPr>
            <a:r>
              <a:rPr lang="en-US" sz="2400" dirty="0" smtClean="0"/>
              <a:t>A company will engage in fair competition </a:t>
            </a:r>
            <a:r>
              <a:rPr lang="en-US" sz="2400" dirty="0"/>
              <a:t>&amp;</a:t>
            </a:r>
            <a:r>
              <a:rPr lang="en-US" sz="2400" dirty="0" smtClean="0"/>
              <a:t> comply with both the letter and spirit of the laws regulating competition</a:t>
            </a:r>
          </a:p>
          <a:p>
            <a:pPr marL="438912" indent="-320040" fontAlgn="auto">
              <a:spcBef>
                <a:spcPts val="0"/>
              </a:spcBef>
              <a:spcAft>
                <a:spcPts val="0"/>
              </a:spcAft>
              <a:buFont typeface="Wingdings 2"/>
              <a:buChar char=""/>
              <a:defRPr/>
            </a:pPr>
            <a:endParaRPr lang="en-US" sz="2800" dirty="0" smtClean="0"/>
          </a:p>
          <a:p>
            <a:pPr marL="438912" indent="-320040" fontAlgn="auto">
              <a:spcBef>
                <a:spcPts val="0"/>
              </a:spcBef>
              <a:spcAft>
                <a:spcPts val="0"/>
              </a:spcAft>
              <a:buFont typeface="Wingdings 2"/>
              <a:buChar char=""/>
              <a:defRPr/>
            </a:pPr>
            <a:endParaRPr lang="en-US" dirty="0"/>
          </a:p>
        </p:txBody>
      </p:sp>
      <p:sp>
        <p:nvSpPr>
          <p:cNvPr id="4" name="Footer Placeholder 3"/>
          <p:cNvSpPr>
            <a:spLocks noGrp="1"/>
          </p:cNvSpPr>
          <p:nvPr>
            <p:ph type="ftr" sz="quarter" idx="4294967295"/>
          </p:nvPr>
        </p:nvSpPr>
        <p:spPr>
          <a:xfrm>
            <a:off x="1828800" y="6576435"/>
            <a:ext cx="6319838" cy="274638"/>
          </a:xfrm>
          <a:prstGeom prst="rect">
            <a:avLst/>
          </a:prstGeom>
        </p:spPr>
        <p:txBody>
          <a:bodyPr/>
          <a:lstStyle/>
          <a:p>
            <a:pPr>
              <a:defRPr/>
            </a:pPr>
            <a:r>
              <a:rPr lang="en-US" dirty="0" smtClean="0"/>
              <a:t>David </a:t>
            </a:r>
            <a:r>
              <a:rPr lang="en-US" dirty="0" err="1" smtClean="0"/>
              <a:t>Batstone</a:t>
            </a:r>
            <a:r>
              <a:rPr lang="en-US" dirty="0" smtClean="0"/>
              <a:t> (2003) Saving the Corporate Soul, </a:t>
            </a:r>
            <a:r>
              <a:rPr lang="en-US" dirty="0" err="1" smtClean="0"/>
              <a:t>Jossey</a:t>
            </a:r>
            <a:r>
              <a:rPr lang="en-US" dirty="0" smtClean="0"/>
              <a:t>-Bass.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rgbClr val="92D050"/>
                </a:solidFill>
              </a:rPr>
              <a:t>More Business Principles</a:t>
            </a:r>
            <a:endParaRPr lang="en-US" dirty="0">
              <a:solidFill>
                <a:srgbClr val="92D050"/>
              </a:solidFill>
            </a:endParaRPr>
          </a:p>
        </p:txBody>
      </p:sp>
      <p:sp>
        <p:nvSpPr>
          <p:cNvPr id="3" name="Content Placeholder 2"/>
          <p:cNvSpPr>
            <a:spLocks noGrp="1"/>
          </p:cNvSpPr>
          <p:nvPr>
            <p:ph idx="4294967295"/>
          </p:nvPr>
        </p:nvSpPr>
        <p:spPr>
          <a:xfrm>
            <a:off x="457200" y="1524000"/>
            <a:ext cx="8686800" cy="4854575"/>
          </a:xfrm>
          <a:prstGeom prst="rect">
            <a:avLst/>
          </a:prstGeom>
        </p:spPr>
        <p:txBody>
          <a:bodyPr rtlCol="0">
            <a:normAutofit/>
          </a:bodyPr>
          <a:lstStyle/>
          <a:p>
            <a:pPr marL="438912" indent="-320040" fontAlgn="auto">
              <a:spcBef>
                <a:spcPts val="0"/>
              </a:spcBef>
              <a:spcAft>
                <a:spcPts val="0"/>
              </a:spcAft>
              <a:buFont typeface="Wingdings 2"/>
              <a:buChar char=""/>
              <a:defRPr/>
            </a:pPr>
            <a:r>
              <a:rPr lang="en-US" sz="2800" dirty="0" smtClean="0"/>
              <a:t>A company will </a:t>
            </a:r>
            <a:r>
              <a:rPr lang="en-US" sz="2800" dirty="0" smtClean="0">
                <a:effectLst>
                  <a:outerShdw blurRad="38100" dist="38100" dir="2700000" algn="tl">
                    <a:srgbClr val="000000">
                      <a:alpha val="43137"/>
                    </a:srgbClr>
                  </a:outerShdw>
                </a:effectLst>
              </a:rPr>
              <a:t>strive for balance, diversity and equality</a:t>
            </a:r>
            <a:r>
              <a:rPr lang="en-US" sz="2800" dirty="0" smtClean="0"/>
              <a:t> in its relationships with workers, customers and suppliers</a:t>
            </a:r>
          </a:p>
          <a:p>
            <a:pPr marL="438912" indent="-320040" fontAlgn="auto">
              <a:spcBef>
                <a:spcPts val="0"/>
              </a:spcBef>
              <a:spcAft>
                <a:spcPts val="0"/>
              </a:spcAft>
              <a:buFont typeface="Wingdings 2"/>
              <a:buChar char=""/>
              <a:defRPr/>
            </a:pPr>
            <a:r>
              <a:rPr lang="en-US" sz="2800" dirty="0" smtClean="0"/>
              <a:t>A company will pursue international trade &amp; production based on </a:t>
            </a:r>
            <a:r>
              <a:rPr lang="en-US" sz="2800" dirty="0" smtClean="0">
                <a:effectLst>
                  <a:outerShdw blurRad="38100" dist="38100" dir="2700000" algn="tl">
                    <a:srgbClr val="000000">
                      <a:alpha val="43137"/>
                    </a:srgbClr>
                  </a:outerShdw>
                </a:effectLst>
              </a:rPr>
              <a:t>respect for the rights of workers &amp; citizens of trade partner nations</a:t>
            </a:r>
          </a:p>
          <a:p>
            <a:pPr marL="438912" indent="-320040" fontAlgn="auto">
              <a:spcBef>
                <a:spcPts val="0"/>
              </a:spcBef>
              <a:spcAft>
                <a:spcPts val="0"/>
              </a:spcAft>
              <a:buFont typeface="Wingdings 2"/>
              <a:buChar char=""/>
              <a:defRPr/>
            </a:pPr>
            <a:r>
              <a:rPr lang="en-US" sz="2800" dirty="0" smtClean="0"/>
              <a:t>The </a:t>
            </a:r>
            <a:r>
              <a:rPr lang="en-US" sz="2800" dirty="0" smtClean="0">
                <a:effectLst>
                  <a:outerShdw blurRad="38100" dist="38100" dir="2700000" algn="tl">
                    <a:srgbClr val="000000">
                      <a:alpha val="43137"/>
                    </a:srgbClr>
                  </a:outerShdw>
                </a:effectLst>
              </a:rPr>
              <a:t>worker will be treated as a valuable team member</a:t>
            </a:r>
            <a:r>
              <a:rPr lang="en-US" sz="2800" dirty="0" smtClean="0"/>
              <a:t>, not just as a hired hand</a:t>
            </a:r>
          </a:p>
          <a:p>
            <a:pPr marL="457200" lvl="1" indent="0" fontAlgn="auto">
              <a:spcAft>
                <a:spcPts val="0"/>
              </a:spcAft>
              <a:buNone/>
              <a:defRPr/>
            </a:pPr>
            <a:r>
              <a:rPr lang="en-US" sz="2400" i="1" dirty="0" smtClean="0"/>
              <a:t>	</a:t>
            </a:r>
            <a:r>
              <a:rPr lang="en-US" sz="2000" i="1" dirty="0" smtClean="0"/>
              <a:t>You have to make decisions. But you don’t have to be tough to succeed                   	in business.  All you have to do is treat people decently and you will be 	amazed at how they will respond</a:t>
            </a:r>
            <a:r>
              <a:rPr lang="en-US" sz="2000" dirty="0" smtClean="0"/>
              <a:t>.  Bill Daniels</a:t>
            </a:r>
          </a:p>
          <a:p>
            <a:pPr marL="438912" indent="-320040" fontAlgn="auto">
              <a:spcBef>
                <a:spcPts val="0"/>
              </a:spcBef>
              <a:spcAft>
                <a:spcPts val="0"/>
              </a:spcAft>
              <a:buFont typeface="Wingdings 2"/>
              <a:buChar char=""/>
              <a:defRPr/>
            </a:pPr>
            <a:endParaRPr lang="en-US" sz="1600" dirty="0" smtClean="0">
              <a:effectLst>
                <a:outerShdw blurRad="38100" dist="38100" dir="2700000" algn="tl">
                  <a:srgbClr val="000000">
                    <a:alpha val="43137"/>
                  </a:srgbClr>
                </a:outerShdw>
              </a:effectLst>
            </a:endParaRPr>
          </a:p>
          <a:p>
            <a:pPr marL="438912" indent="-320040" fontAlgn="auto">
              <a:spcBef>
                <a:spcPts val="0"/>
              </a:spcBef>
              <a:spcAft>
                <a:spcPts val="0"/>
              </a:spcAft>
              <a:buFont typeface="Wingdings 2"/>
              <a:buChar char=""/>
              <a:defRPr/>
            </a:pPr>
            <a:endParaRPr lang="en-US" dirty="0"/>
          </a:p>
        </p:txBody>
      </p:sp>
      <p:sp>
        <p:nvSpPr>
          <p:cNvPr id="4" name="Footer Placeholder 3"/>
          <p:cNvSpPr>
            <a:spLocks noGrp="1"/>
          </p:cNvSpPr>
          <p:nvPr>
            <p:ph type="ftr" sz="quarter" idx="4294967295"/>
          </p:nvPr>
        </p:nvSpPr>
        <p:spPr>
          <a:xfrm>
            <a:off x="2590799" y="6477000"/>
            <a:ext cx="5557839" cy="274638"/>
          </a:xfrm>
          <a:prstGeom prst="rect">
            <a:avLst/>
          </a:prstGeom>
        </p:spPr>
        <p:txBody>
          <a:bodyPr/>
          <a:lstStyle/>
          <a:p>
            <a:pPr>
              <a:defRPr/>
            </a:pPr>
            <a:r>
              <a:rPr lang="en-US" dirty="0" smtClean="0"/>
              <a:t>David </a:t>
            </a:r>
            <a:r>
              <a:rPr lang="en-US" dirty="0" err="1" smtClean="0"/>
              <a:t>Batstone</a:t>
            </a:r>
            <a:r>
              <a:rPr lang="en-US" dirty="0" smtClean="0"/>
              <a:t> (2003) Saving the Corporate Soul, </a:t>
            </a:r>
            <a:r>
              <a:rPr lang="en-US" dirty="0" err="1" smtClean="0"/>
              <a:t>Jossey</a:t>
            </a:r>
            <a:r>
              <a:rPr lang="en-US" dirty="0" smtClean="0"/>
              <a:t>-Bass.</a:t>
            </a:r>
            <a:endParaRPr lang="en-US" dirty="0"/>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Mylar</Template>
  <TotalTime>43</TotalTime>
  <Words>791</Words>
  <Application>Microsoft Macintosh PowerPoint</Application>
  <PresentationFormat>On-screen Show (4:3)</PresentationFormat>
  <Paragraphs>87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Mylar</vt:lpstr>
      <vt:lpstr>Using Principles as a Foundation for Teaching Business Ethics</vt:lpstr>
      <vt:lpstr>What are principles?</vt:lpstr>
      <vt:lpstr>What are ethical principles?</vt:lpstr>
      <vt:lpstr>What are values?</vt:lpstr>
      <vt:lpstr>Difference between principles &amp; values…</vt:lpstr>
      <vt:lpstr>How are ‘Principles &amp; Values’ Used?</vt:lpstr>
      <vt:lpstr>Daniels Fund Ethics Initiative Principles</vt:lpstr>
      <vt:lpstr>Examples of Business Principles…</vt:lpstr>
      <vt:lpstr>More Business Principles</vt:lpstr>
      <vt:lpstr>More Business Principles</vt:lpstr>
      <vt:lpstr>Principle Centered Companies…</vt:lpstr>
      <vt:lpstr>Principles vs. Practices</vt:lpstr>
      <vt:lpstr>Outcomes of Principle Driven  Business Ethics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Principles as a Foundation for Teaching Business Ethics</dc:title>
  <dc:creator>Linda and OC</dc:creator>
  <cp:lastModifiedBy>Jennifer Lake</cp:lastModifiedBy>
  <cp:revision>9</cp:revision>
  <dcterms:created xsi:type="dcterms:W3CDTF">2012-05-03T17:19:56Z</dcterms:created>
  <dcterms:modified xsi:type="dcterms:W3CDTF">2013-09-09T01:24:18Z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1062107076</vt:i4>
  </property>
  <property fmtid="{D5CDD505-2E9C-101B-9397-08002B2CF9AE}" pid="3" name="_NewReviewCycle">
    <vt:lpwstr/>
  </property>
  <property fmtid="{D5CDD505-2E9C-101B-9397-08002B2CF9AE}" pid="4" name="_EmailSubject">
    <vt:lpwstr>PPT for posting</vt:lpwstr>
  </property>
  <property fmtid="{D5CDD505-2E9C-101B-9397-08002B2CF9AE}" pid="5" name="_AuthorEmail">
    <vt:lpwstr>jjmarie@unm.edu</vt:lpwstr>
  </property>
  <property fmtid="{D5CDD505-2E9C-101B-9397-08002B2CF9AE}" pid="6" name="_AuthorEmailDisplayName">
    <vt:lpwstr>Jennifer Sawayda</vt:lpwstr>
  </property>
  <property fmtid="{D5CDD505-2E9C-101B-9397-08002B2CF9AE}" pid="7" name="_PreviousAdHocReviewCycleID">
    <vt:i4>-705977113</vt:i4>
  </property>
</Properties>
</file>