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18"/>
  </p:notesMasterIdLst>
  <p:sldIdLst>
    <p:sldId id="256" r:id="rId2"/>
    <p:sldId id="257" r:id="rId3"/>
    <p:sldId id="258" r:id="rId4"/>
    <p:sldId id="264" r:id="rId5"/>
    <p:sldId id="259" r:id="rId6"/>
    <p:sldId id="271" r:id="rId7"/>
    <p:sldId id="260" r:id="rId8"/>
    <p:sldId id="263" r:id="rId9"/>
    <p:sldId id="261" r:id="rId10"/>
    <p:sldId id="262" r:id="rId11"/>
    <p:sldId id="265" r:id="rId12"/>
    <p:sldId id="266" r:id="rId13"/>
    <p:sldId id="267" r:id="rId14"/>
    <p:sldId id="268" r:id="rId15"/>
    <p:sldId id="269" r:id="rId16"/>
    <p:sldId id="270"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81" autoAdjust="0"/>
    <p:restoredTop sz="94660"/>
  </p:normalViewPr>
  <p:slideViewPr>
    <p:cSldViewPr snapToGrid="0">
      <p:cViewPr varScale="1">
        <p:scale>
          <a:sx n="66" d="100"/>
          <a:sy n="66" d="100"/>
        </p:scale>
        <p:origin x="-774" y="-114"/>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C19E4CD-7ABD-4800-A1B0-F60AD05B164C}" type="datetimeFigureOut">
              <a:rPr lang="en-US" smtClean="0"/>
              <a:t>10/14/2014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DBD6F95-EB41-4C9B-BBED-272D2ADED65D}" type="slidenum">
              <a:rPr lang="en-US" smtClean="0"/>
              <a:t>‹#›</a:t>
            </a:fld>
            <a:endParaRPr lang="en-US" dirty="0"/>
          </a:p>
        </p:txBody>
      </p:sp>
    </p:spTree>
    <p:extLst>
      <p:ext uri="{BB962C8B-B14F-4D97-AF65-F5344CB8AC3E}">
        <p14:creationId xmlns:p14="http://schemas.microsoft.com/office/powerpoint/2010/main" val="10364695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presentation is based off of a panel</a:t>
            </a:r>
            <a:r>
              <a:rPr lang="en-US" baseline="0" dirty="0" smtClean="0"/>
              <a:t> at the 2014 ECOA conference in Atlanta, Georgia. Panelists included Andrea </a:t>
            </a:r>
            <a:r>
              <a:rPr lang="en-US" baseline="0" dirty="0" err="1" smtClean="0"/>
              <a:t>Falcione</a:t>
            </a:r>
            <a:r>
              <a:rPr lang="en-US" baseline="0" dirty="0" smtClean="0"/>
              <a:t>, Managing Director, Performance GRC, PwC; Sheila </a:t>
            </a:r>
            <a:r>
              <a:rPr lang="en-US" baseline="0" dirty="0" err="1" smtClean="0"/>
              <a:t>Kasenow</a:t>
            </a:r>
            <a:r>
              <a:rPr lang="en-US" baseline="0" dirty="0" smtClean="0"/>
              <a:t>, Manager, Ethics &amp; Employee Issues, DTE Energy Company; and Brad </a:t>
            </a:r>
            <a:r>
              <a:rPr lang="en-US" baseline="0" dirty="0" err="1" smtClean="0"/>
              <a:t>Hayami</a:t>
            </a:r>
            <a:r>
              <a:rPr lang="en-US" baseline="0" dirty="0" smtClean="0"/>
              <a:t>, Counsel, Law &amp; Regulatory Affairs, Aetna Inc. The panel took place on October 2, 2014 and was entitled “Effective Social Media Strategies for the Ethics and Compliance Office.” All other information is sourced in the PPT.</a:t>
            </a:r>
            <a:endParaRPr lang="en-US" dirty="0"/>
          </a:p>
        </p:txBody>
      </p:sp>
      <p:sp>
        <p:nvSpPr>
          <p:cNvPr id="4" name="Slide Number Placeholder 3"/>
          <p:cNvSpPr>
            <a:spLocks noGrp="1"/>
          </p:cNvSpPr>
          <p:nvPr>
            <p:ph type="sldNum" sz="quarter" idx="10"/>
          </p:nvPr>
        </p:nvSpPr>
        <p:spPr/>
        <p:txBody>
          <a:bodyPr/>
          <a:lstStyle/>
          <a:p>
            <a:fld id="{EDBD6F95-EB41-4C9B-BBED-272D2ADED65D}" type="slidenum">
              <a:rPr lang="en-US" smtClean="0"/>
              <a:t>1</a:t>
            </a:fld>
            <a:endParaRPr lang="en-US"/>
          </a:p>
        </p:txBody>
      </p:sp>
    </p:spTree>
    <p:extLst>
      <p:ext uri="{BB962C8B-B14F-4D97-AF65-F5344CB8AC3E}">
        <p14:creationId xmlns:p14="http://schemas.microsoft.com/office/powerpoint/2010/main" val="1019677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Pamela Babcock, “Using Social Media to Boost Ethics and Compliance,” </a:t>
            </a:r>
            <a:r>
              <a:rPr lang="en-US" i="1" dirty="0" smtClean="0"/>
              <a:t>Society for Human Resource Management, </a:t>
            </a:r>
            <a:r>
              <a:rPr lang="en-US" dirty="0" smtClean="0"/>
              <a:t>August 9, 2013, http://www.shrm.org/hrdisciplines/ethics/articles/pages/social-media-ethics-compliance.aspx (accessed October 10, 2014). </a:t>
            </a:r>
          </a:p>
          <a:p>
            <a:endParaRPr lang="en-US" dirty="0"/>
          </a:p>
        </p:txBody>
      </p:sp>
      <p:sp>
        <p:nvSpPr>
          <p:cNvPr id="4" name="Slide Number Placeholder 3"/>
          <p:cNvSpPr>
            <a:spLocks noGrp="1"/>
          </p:cNvSpPr>
          <p:nvPr>
            <p:ph type="sldNum" sz="quarter" idx="10"/>
          </p:nvPr>
        </p:nvSpPr>
        <p:spPr/>
        <p:txBody>
          <a:bodyPr/>
          <a:lstStyle/>
          <a:p>
            <a:fld id="{EDBD6F95-EB41-4C9B-BBED-272D2ADED65D}" type="slidenum">
              <a:rPr lang="en-US" smtClean="0"/>
              <a:t>4</a:t>
            </a:fld>
            <a:endParaRPr lang="en-US"/>
          </a:p>
        </p:txBody>
      </p:sp>
    </p:spTree>
    <p:extLst>
      <p:ext uri="{BB962C8B-B14F-4D97-AF65-F5344CB8AC3E}">
        <p14:creationId xmlns:p14="http://schemas.microsoft.com/office/powerpoint/2010/main" val="69465880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Pamela Babcock, “Using Social Media to Boost Ethics and Compliance,” </a:t>
            </a:r>
            <a:r>
              <a:rPr lang="en-US" i="1" dirty="0" smtClean="0"/>
              <a:t>Society for Human Resource Management, </a:t>
            </a:r>
            <a:r>
              <a:rPr lang="en-US" dirty="0" smtClean="0"/>
              <a:t>August 9, 2013, http://www.shrm.org/hrdisciplines/ethics/articles/pages/social-media-ethics-compliance.aspx (accessed October 10, 2014). </a:t>
            </a:r>
            <a:endParaRPr lang="en-US" dirty="0"/>
          </a:p>
        </p:txBody>
      </p:sp>
      <p:sp>
        <p:nvSpPr>
          <p:cNvPr id="4" name="Slide Number Placeholder 3"/>
          <p:cNvSpPr>
            <a:spLocks noGrp="1"/>
          </p:cNvSpPr>
          <p:nvPr>
            <p:ph type="sldNum" sz="quarter" idx="10"/>
          </p:nvPr>
        </p:nvSpPr>
        <p:spPr/>
        <p:txBody>
          <a:bodyPr/>
          <a:lstStyle/>
          <a:p>
            <a:fld id="{EDBD6F95-EB41-4C9B-BBED-272D2ADED65D}" type="slidenum">
              <a:rPr lang="en-US" smtClean="0"/>
              <a:t>5</a:t>
            </a:fld>
            <a:endParaRPr lang="en-US"/>
          </a:p>
        </p:txBody>
      </p:sp>
    </p:spTree>
    <p:extLst>
      <p:ext uri="{BB962C8B-B14F-4D97-AF65-F5344CB8AC3E}">
        <p14:creationId xmlns:p14="http://schemas.microsoft.com/office/powerpoint/2010/main" val="118357645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Pamela Babcock, “Using Social Media to Boost Ethics and Compliance,” </a:t>
            </a:r>
            <a:r>
              <a:rPr lang="en-US" i="1" dirty="0" smtClean="0"/>
              <a:t>Society for Human Resource Management, </a:t>
            </a:r>
            <a:r>
              <a:rPr lang="en-US" dirty="0" smtClean="0"/>
              <a:t>August 9, 2013, http://www.shrm.org/hrdisciplines/ethics/articles/pages/social-media-ethics-compliance.aspx (accessed October 10, 2014). </a:t>
            </a:r>
          </a:p>
          <a:p>
            <a:endParaRPr lang="en-US" dirty="0"/>
          </a:p>
        </p:txBody>
      </p:sp>
      <p:sp>
        <p:nvSpPr>
          <p:cNvPr id="4" name="Slide Number Placeholder 3"/>
          <p:cNvSpPr>
            <a:spLocks noGrp="1"/>
          </p:cNvSpPr>
          <p:nvPr>
            <p:ph type="sldNum" sz="quarter" idx="10"/>
          </p:nvPr>
        </p:nvSpPr>
        <p:spPr/>
        <p:txBody>
          <a:bodyPr/>
          <a:lstStyle/>
          <a:p>
            <a:fld id="{EDBD6F95-EB41-4C9B-BBED-272D2ADED65D}" type="slidenum">
              <a:rPr lang="en-US" smtClean="0"/>
              <a:t>8</a:t>
            </a:fld>
            <a:endParaRPr lang="en-US"/>
          </a:p>
        </p:txBody>
      </p:sp>
    </p:spTree>
    <p:extLst>
      <p:ext uri="{BB962C8B-B14F-4D97-AF65-F5344CB8AC3E}">
        <p14:creationId xmlns:p14="http://schemas.microsoft.com/office/powerpoint/2010/main" val="23001653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EDBD6F95-EB41-4C9B-BBED-272D2ADED65D}" type="slidenum">
              <a:rPr lang="en-US" smtClean="0"/>
              <a:t>9</a:t>
            </a:fld>
            <a:endParaRPr lang="en-US"/>
          </a:p>
        </p:txBody>
      </p:sp>
    </p:spTree>
    <p:extLst>
      <p:ext uri="{BB962C8B-B14F-4D97-AF65-F5344CB8AC3E}">
        <p14:creationId xmlns:p14="http://schemas.microsoft.com/office/powerpoint/2010/main" val="193370530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Ameet</a:t>
            </a:r>
            <a:r>
              <a:rPr lang="en-US" dirty="0" smtClean="0"/>
              <a:t> </a:t>
            </a:r>
            <a:r>
              <a:rPr lang="en-US" dirty="0" err="1" smtClean="0"/>
              <a:t>Sachdev</a:t>
            </a:r>
            <a:r>
              <a:rPr lang="en-US" dirty="0" smtClean="0"/>
              <a:t>, “Judge backs car</a:t>
            </a:r>
            <a:r>
              <a:rPr lang="en-US" baseline="0" dirty="0" smtClean="0"/>
              <a:t> dealer that fired employee over Facebook post,” </a:t>
            </a:r>
            <a:r>
              <a:rPr lang="en-US" i="1" baseline="0" dirty="0" smtClean="0"/>
              <a:t>Chicago Tribune, </a:t>
            </a:r>
            <a:r>
              <a:rPr lang="en-US" i="0" baseline="0" dirty="0" smtClean="0"/>
              <a:t>October 1, 2011, http://articles.chicagotribune.com/2011-10-01/business/ct-biz-1001-nlrb-20111001_1_facebook-post-karl-knauz-bmw-dealership (accessed October 10, 2014). </a:t>
            </a:r>
          </a:p>
          <a:p>
            <a:endParaRPr lang="en-US" i="0" baseline="0" dirty="0" smtClean="0"/>
          </a:p>
          <a:p>
            <a:r>
              <a:rPr lang="en-US" i="0" baseline="0" dirty="0" smtClean="0"/>
              <a:t>Jesse Dill, “Labor: NLRB finds employee wrongly fired because of Facebook posts,” </a:t>
            </a:r>
            <a:r>
              <a:rPr lang="en-US" i="1" baseline="0" dirty="0" smtClean="0"/>
              <a:t>Inside Counsel, </a:t>
            </a:r>
            <a:r>
              <a:rPr lang="en-US" i="0" baseline="0" dirty="0" smtClean="0"/>
              <a:t>January 7, 2013, http://www.insidecounsel.com/2013/01/07/labor-nlrb-finds-employees-wrongly-fired-because-o (accessed October 10, 2014).</a:t>
            </a:r>
          </a:p>
          <a:p>
            <a:endParaRPr lang="en-US" i="0" baseline="0" dirty="0" smtClean="0"/>
          </a:p>
          <a:p>
            <a:r>
              <a:rPr lang="en-US" i="0" baseline="0" dirty="0" smtClean="0"/>
              <a:t>Melanie </a:t>
            </a:r>
            <a:r>
              <a:rPr lang="en-US" i="0" baseline="0" dirty="0" err="1" smtClean="0"/>
              <a:t>Trottman</a:t>
            </a:r>
            <a:r>
              <a:rPr lang="en-US" i="0" baseline="0" dirty="0" smtClean="0"/>
              <a:t>, “For Angry Employees, Legal Cover for Rants,” </a:t>
            </a:r>
            <a:r>
              <a:rPr lang="en-US" i="1" baseline="0" dirty="0" smtClean="0"/>
              <a:t>The Wall Street Journal</a:t>
            </a:r>
            <a:r>
              <a:rPr lang="en-US" i="0" baseline="0" dirty="0" smtClean="0"/>
              <a:t>, December 2, 2011, http://online.wsj.com/news/articles/SB10001424052970203710704577049822809710332 (accessed October 10, 2014). </a:t>
            </a:r>
            <a:endParaRPr lang="en-US" i="0" dirty="0"/>
          </a:p>
        </p:txBody>
      </p:sp>
      <p:sp>
        <p:nvSpPr>
          <p:cNvPr id="4" name="Slide Number Placeholder 3"/>
          <p:cNvSpPr>
            <a:spLocks noGrp="1"/>
          </p:cNvSpPr>
          <p:nvPr>
            <p:ph type="sldNum" sz="quarter" idx="10"/>
          </p:nvPr>
        </p:nvSpPr>
        <p:spPr/>
        <p:txBody>
          <a:bodyPr/>
          <a:lstStyle/>
          <a:p>
            <a:fld id="{EDBD6F95-EB41-4C9B-BBED-272D2ADED65D}" type="slidenum">
              <a:rPr lang="en-US" smtClean="0"/>
              <a:t>10</a:t>
            </a:fld>
            <a:endParaRPr lang="en-US"/>
          </a:p>
        </p:txBody>
      </p:sp>
    </p:spTree>
    <p:extLst>
      <p:ext uri="{BB962C8B-B14F-4D97-AF65-F5344CB8AC3E}">
        <p14:creationId xmlns:p14="http://schemas.microsoft.com/office/powerpoint/2010/main" val="422262037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err="1" smtClean="0"/>
              <a:t>Ameet</a:t>
            </a:r>
            <a:r>
              <a:rPr lang="en-US" dirty="0" smtClean="0"/>
              <a:t> </a:t>
            </a:r>
            <a:r>
              <a:rPr lang="en-US" dirty="0" err="1" smtClean="0"/>
              <a:t>Sachdev</a:t>
            </a:r>
            <a:r>
              <a:rPr lang="en-US" dirty="0" smtClean="0"/>
              <a:t>, “Judge backs car</a:t>
            </a:r>
            <a:r>
              <a:rPr lang="en-US" baseline="0" dirty="0" smtClean="0"/>
              <a:t> dealer that fired employee over Facebook post,” </a:t>
            </a:r>
            <a:r>
              <a:rPr lang="en-US" i="1" baseline="0" dirty="0" smtClean="0"/>
              <a:t>Chicago Tribune, </a:t>
            </a:r>
            <a:r>
              <a:rPr lang="en-US" i="0" baseline="0" dirty="0" smtClean="0"/>
              <a:t>October 1, 2011, http://articles.chicagotribune.com/2011-10-01/business/ct-biz-1001-nlrb-20111001_1_facebook-post-karl-knauz-bmw-dealership (accessed October 10, 2014). </a:t>
            </a:r>
          </a:p>
          <a:p>
            <a:endParaRPr lang="en-US" i="0" baseline="0" dirty="0" smtClean="0"/>
          </a:p>
          <a:p>
            <a:r>
              <a:rPr lang="en-US" i="0" baseline="0" dirty="0" smtClean="0"/>
              <a:t>Jesse Dill, “Labor: NLRB finds employee wrongly fired because of Facebook posts,” </a:t>
            </a:r>
            <a:r>
              <a:rPr lang="en-US" i="1" baseline="0" dirty="0" smtClean="0"/>
              <a:t>Inside Counsel, </a:t>
            </a:r>
            <a:r>
              <a:rPr lang="en-US" i="0" baseline="0" dirty="0" smtClean="0"/>
              <a:t>January 7, 2013, http://www.insidecounsel.com/2013/01/07/labor-nlrb-finds-employees-wrongly-fired-because-o (accessed October 10, 2014).</a:t>
            </a:r>
          </a:p>
          <a:p>
            <a:endParaRPr lang="en-US" i="0" baseline="0" dirty="0" smtClean="0"/>
          </a:p>
          <a:p>
            <a:r>
              <a:rPr lang="en-US" i="0" baseline="0" dirty="0" smtClean="0"/>
              <a:t>Melanie </a:t>
            </a:r>
            <a:r>
              <a:rPr lang="en-US" i="0" baseline="0" dirty="0" err="1" smtClean="0"/>
              <a:t>Trottman</a:t>
            </a:r>
            <a:r>
              <a:rPr lang="en-US" i="0" baseline="0" dirty="0" smtClean="0"/>
              <a:t>, “For Angry Employees, Legal Cover for Rants,” </a:t>
            </a:r>
            <a:r>
              <a:rPr lang="en-US" i="1" baseline="0" dirty="0" smtClean="0"/>
              <a:t>The Wall Street Journal</a:t>
            </a:r>
            <a:r>
              <a:rPr lang="en-US" i="0" baseline="0" dirty="0" smtClean="0"/>
              <a:t>, December 2, 2011, http://online.wsj.com/news/articles/SB10001424052970203710704577049822809710332 (accessed October 10, 2014). </a:t>
            </a:r>
            <a:endParaRPr lang="en-US" i="0" dirty="0" smtClean="0"/>
          </a:p>
          <a:p>
            <a:endParaRPr lang="en-US" dirty="0" smtClean="0"/>
          </a:p>
          <a:p>
            <a:r>
              <a:rPr lang="en-US" dirty="0" smtClean="0"/>
              <a:t>Steven Greenhouse, “Even If It Enrages Your Boss, Social Net Speech Is</a:t>
            </a:r>
            <a:r>
              <a:rPr lang="en-US" baseline="0" dirty="0" smtClean="0"/>
              <a:t> Protected,” </a:t>
            </a:r>
            <a:r>
              <a:rPr lang="en-US" i="1" baseline="0" dirty="0" smtClean="0"/>
              <a:t>The New York Times, </a:t>
            </a:r>
            <a:r>
              <a:rPr lang="en-US" baseline="0" dirty="0" smtClean="0"/>
              <a:t>January 21, 2013, ttp://www.nytimes.com/2013/01/22/technology/employers-social-media-policies-come-under-regulatory-scrutiny.html?pagewanted=all&amp;_r=0 (accessed October 10, 2014). </a:t>
            </a:r>
            <a:endParaRPr lang="en-US" dirty="0"/>
          </a:p>
        </p:txBody>
      </p:sp>
      <p:sp>
        <p:nvSpPr>
          <p:cNvPr id="4" name="Slide Number Placeholder 3"/>
          <p:cNvSpPr>
            <a:spLocks noGrp="1"/>
          </p:cNvSpPr>
          <p:nvPr>
            <p:ph type="sldNum" sz="quarter" idx="10"/>
          </p:nvPr>
        </p:nvSpPr>
        <p:spPr/>
        <p:txBody>
          <a:bodyPr/>
          <a:lstStyle/>
          <a:p>
            <a:fld id="{EDBD6F95-EB41-4C9B-BBED-272D2ADED65D}" type="slidenum">
              <a:rPr lang="en-US" smtClean="0"/>
              <a:t>11</a:t>
            </a:fld>
            <a:endParaRPr lang="en-US"/>
          </a:p>
        </p:txBody>
      </p:sp>
    </p:spTree>
    <p:extLst>
      <p:ext uri="{BB962C8B-B14F-4D97-AF65-F5344CB8AC3E}">
        <p14:creationId xmlns:p14="http://schemas.microsoft.com/office/powerpoint/2010/main" val="397828919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i="0" dirty="0" smtClean="0"/>
              <a:t>Sara Hutchins </a:t>
            </a:r>
            <a:r>
              <a:rPr lang="en-US" i="0" dirty="0" err="1" smtClean="0"/>
              <a:t>Jodka</a:t>
            </a:r>
            <a:r>
              <a:rPr lang="en-US" i="0" dirty="0" smtClean="0"/>
              <a:t>, “One Facebook Firing Case. Two Terminations. NLRB Finds Only One Unlawful and Notes How It Treats Malicious</a:t>
            </a:r>
            <a:r>
              <a:rPr lang="en-US" i="0" baseline="0" dirty="0" smtClean="0"/>
              <a:t> and Untrue Posts,” </a:t>
            </a:r>
            <a:r>
              <a:rPr lang="en-US" i="1" dirty="0" smtClean="0"/>
              <a:t>Employer</a:t>
            </a:r>
            <a:r>
              <a:rPr lang="en-US" i="0" baseline="0" dirty="0" smtClean="0"/>
              <a:t> </a:t>
            </a:r>
            <a:r>
              <a:rPr lang="en-US" i="1" baseline="0" dirty="0" smtClean="0"/>
              <a:t>Law Report, </a:t>
            </a:r>
            <a:r>
              <a:rPr lang="en-US" i="0" baseline="0" dirty="0" smtClean="0"/>
              <a:t>http://www.employerlawreport.com/2013/09/articles/social-media-2/one-facebook-firing-case-two-terminations-nlrb-finds-only-one-unlawful-and-notes-how-it-treats-malicious-and-untrue-posts/</a:t>
            </a:r>
            <a:endParaRPr lang="en-US" i="0" dirty="0"/>
          </a:p>
        </p:txBody>
      </p:sp>
      <p:sp>
        <p:nvSpPr>
          <p:cNvPr id="4" name="Slide Number Placeholder 3"/>
          <p:cNvSpPr>
            <a:spLocks noGrp="1"/>
          </p:cNvSpPr>
          <p:nvPr>
            <p:ph type="sldNum" sz="quarter" idx="10"/>
          </p:nvPr>
        </p:nvSpPr>
        <p:spPr/>
        <p:txBody>
          <a:bodyPr/>
          <a:lstStyle/>
          <a:p>
            <a:fld id="{EDBD6F95-EB41-4C9B-BBED-272D2ADED65D}" type="slidenum">
              <a:rPr lang="en-US" smtClean="0"/>
              <a:t>12</a:t>
            </a:fld>
            <a:endParaRPr lang="en-US"/>
          </a:p>
        </p:txBody>
      </p:sp>
    </p:spTree>
    <p:extLst>
      <p:ext uri="{BB962C8B-B14F-4D97-AF65-F5344CB8AC3E}">
        <p14:creationId xmlns:p14="http://schemas.microsoft.com/office/powerpoint/2010/main" val="31800777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effectLst/>
              </a:rPr>
              <a:t>Communication-Prepare-Review training</a:t>
            </a:r>
            <a:r>
              <a:rPr lang="en-US" baseline="0" dirty="0" smtClean="0">
                <a:effectLst/>
              </a:rPr>
              <a:t> is attributed to </a:t>
            </a:r>
            <a:r>
              <a:rPr lang="en-US" dirty="0" smtClean="0">
                <a:effectLst/>
              </a:rPr>
              <a:t>Steve Miranda, SPHR, GPHR, managing director of Cornell University’s Center for Advanced Human Resource Studies and the Society for Human Resource Management’s former chief HR and content integration office.</a:t>
            </a:r>
          </a:p>
          <a:p>
            <a:endParaRPr lang="en-US" dirty="0" smtClean="0">
              <a:effectLst/>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Pamela Babcock, “Using Social Media to Boost Ethics and Compliance,” </a:t>
            </a:r>
            <a:r>
              <a:rPr lang="en-US" i="1" dirty="0" smtClean="0"/>
              <a:t>Society for Human Resource Management, </a:t>
            </a:r>
            <a:r>
              <a:rPr lang="en-US" dirty="0" smtClean="0"/>
              <a:t>August 9, 2013, http://www.shrm.org/hrdisciplines/ethics/articles/pages/social-media-ethics-compliance.aspx (accessed October 10, 2014). </a:t>
            </a:r>
          </a:p>
          <a:p>
            <a:endParaRPr lang="en-US" dirty="0" smtClean="0">
              <a:effectLst/>
            </a:endParaRPr>
          </a:p>
          <a:p>
            <a:endParaRPr lang="en-US" dirty="0" smtClean="0">
              <a:effectLst/>
            </a:endParaRPr>
          </a:p>
          <a:p>
            <a:endParaRPr lang="en-US" dirty="0"/>
          </a:p>
        </p:txBody>
      </p:sp>
      <p:sp>
        <p:nvSpPr>
          <p:cNvPr id="4" name="Slide Number Placeholder 3"/>
          <p:cNvSpPr>
            <a:spLocks noGrp="1"/>
          </p:cNvSpPr>
          <p:nvPr>
            <p:ph type="sldNum" sz="quarter" idx="10"/>
          </p:nvPr>
        </p:nvSpPr>
        <p:spPr/>
        <p:txBody>
          <a:bodyPr/>
          <a:lstStyle/>
          <a:p>
            <a:fld id="{EDBD6F95-EB41-4C9B-BBED-272D2ADED65D}" type="slidenum">
              <a:rPr lang="en-US" smtClean="0"/>
              <a:t>16</a:t>
            </a:fld>
            <a:endParaRPr lang="en-US" dirty="0"/>
          </a:p>
        </p:txBody>
      </p:sp>
    </p:spTree>
    <p:extLst>
      <p:ext uri="{BB962C8B-B14F-4D97-AF65-F5344CB8AC3E}">
        <p14:creationId xmlns:p14="http://schemas.microsoft.com/office/powerpoint/2010/main" val="3615556462"/>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3601"/>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023FD28B-DBCA-4BF1-8758-A6BB5AF80A99}" type="datetimeFigureOut">
              <a:rPr lang="en-US" smtClean="0"/>
              <a:t>10/14/2014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32F302-A0AF-439A-8B87-411227F01D84}" type="slidenum">
              <a:rPr lang="en-US" smtClean="0"/>
              <a:t>‹#›</a:t>
            </a:fld>
            <a:endParaRPr lang="en-US" dirty="0"/>
          </a:p>
        </p:txBody>
      </p:sp>
      <p:pic>
        <p:nvPicPr>
          <p:cNvPr id="7" name="Picture 4" descr="UNM Swish Bar Red"/>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12192000"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14127968"/>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023FD28B-DBCA-4BF1-8758-A6BB5AF80A99}" type="datetimeFigureOut">
              <a:rPr lang="en-US" smtClean="0"/>
              <a:t>10/14/2014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32F302-A0AF-439A-8B87-411227F01D84}" type="slidenum">
              <a:rPr lang="en-US" smtClean="0"/>
              <a:t>‹#›</a:t>
            </a:fld>
            <a:endParaRPr lang="en-US" dirty="0"/>
          </a:p>
        </p:txBody>
      </p:sp>
    </p:spTree>
    <p:extLst>
      <p:ext uri="{BB962C8B-B14F-4D97-AF65-F5344CB8AC3E}">
        <p14:creationId xmlns:p14="http://schemas.microsoft.com/office/powerpoint/2010/main" val="1158504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023FD28B-DBCA-4BF1-8758-A6BB5AF80A99}" type="datetimeFigureOut">
              <a:rPr lang="en-US" smtClean="0"/>
              <a:t>10/14/2014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32F302-A0AF-439A-8B87-411227F01D84}" type="slidenum">
              <a:rPr lang="en-US" smtClean="0"/>
              <a:t>‹#›</a:t>
            </a:fld>
            <a:endParaRPr lang="en-US" dirty="0"/>
          </a:p>
        </p:txBody>
      </p:sp>
    </p:spTree>
    <p:extLst>
      <p:ext uri="{BB962C8B-B14F-4D97-AF65-F5344CB8AC3E}">
        <p14:creationId xmlns:p14="http://schemas.microsoft.com/office/powerpoint/2010/main" val="1005366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bg1"/>
                </a:solidFill>
              </a:defRPr>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023FD28B-DBCA-4BF1-8758-A6BB5AF80A99}" type="datetimeFigureOut">
              <a:rPr lang="en-US" smtClean="0"/>
              <a:t>10/14/2014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32F302-A0AF-439A-8B87-411227F01D84}" type="slidenum">
              <a:rPr lang="en-US" smtClean="0"/>
              <a:t>‹#›</a:t>
            </a:fld>
            <a:endParaRPr lang="en-US" dirty="0"/>
          </a:p>
        </p:txBody>
      </p:sp>
    </p:spTree>
    <p:extLst>
      <p:ext uri="{BB962C8B-B14F-4D97-AF65-F5344CB8AC3E}">
        <p14:creationId xmlns:p14="http://schemas.microsoft.com/office/powerpoint/2010/main" val="3884225848"/>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09600" y="6356351"/>
            <a:ext cx="2844800" cy="365125"/>
          </a:xfrm>
          <a:prstGeom prst="rect">
            <a:avLst/>
          </a:prstGeom>
        </p:spPr>
        <p:txBody>
          <a:bodyPr/>
          <a:lstStyle/>
          <a:p>
            <a:fld id="{023FD28B-DBCA-4BF1-8758-A6BB5AF80A99}" type="datetimeFigureOut">
              <a:rPr lang="en-US" smtClean="0"/>
              <a:t>10/14/2014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632F302-A0AF-439A-8B87-411227F01D84}" type="slidenum">
              <a:rPr lang="en-US" smtClean="0"/>
              <a:t>‹#›</a:t>
            </a:fld>
            <a:endParaRPr lang="en-US" dirty="0"/>
          </a:p>
        </p:txBody>
      </p:sp>
    </p:spTree>
    <p:extLst>
      <p:ext uri="{BB962C8B-B14F-4D97-AF65-F5344CB8AC3E}">
        <p14:creationId xmlns:p14="http://schemas.microsoft.com/office/powerpoint/2010/main" val="3069461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023FD28B-DBCA-4BF1-8758-A6BB5AF80A99}" type="datetimeFigureOut">
              <a:rPr lang="en-US" smtClean="0"/>
              <a:t>10/14/2014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32F302-A0AF-439A-8B87-411227F01D84}" type="slidenum">
              <a:rPr lang="en-US" smtClean="0"/>
              <a:t>‹#›</a:t>
            </a:fld>
            <a:endParaRPr lang="en-US" dirty="0"/>
          </a:p>
        </p:txBody>
      </p:sp>
    </p:spTree>
    <p:extLst>
      <p:ext uri="{BB962C8B-B14F-4D97-AF65-F5344CB8AC3E}">
        <p14:creationId xmlns:p14="http://schemas.microsoft.com/office/powerpoint/2010/main" val="1813403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09600" y="6356351"/>
            <a:ext cx="2844800" cy="365125"/>
          </a:xfrm>
          <a:prstGeom prst="rect">
            <a:avLst/>
          </a:prstGeom>
        </p:spPr>
        <p:txBody>
          <a:bodyPr/>
          <a:lstStyle/>
          <a:p>
            <a:fld id="{023FD28B-DBCA-4BF1-8758-A6BB5AF80A99}" type="datetimeFigureOut">
              <a:rPr lang="en-US" smtClean="0"/>
              <a:t>10/14/2014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632F302-A0AF-439A-8B87-411227F01D84}" type="slidenum">
              <a:rPr lang="en-US" smtClean="0"/>
              <a:t>‹#›</a:t>
            </a:fld>
            <a:endParaRPr lang="en-US" dirty="0"/>
          </a:p>
        </p:txBody>
      </p:sp>
    </p:spTree>
    <p:extLst>
      <p:ext uri="{BB962C8B-B14F-4D97-AF65-F5344CB8AC3E}">
        <p14:creationId xmlns:p14="http://schemas.microsoft.com/office/powerpoint/2010/main" val="6528492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09600" y="6356351"/>
            <a:ext cx="2844800" cy="365125"/>
          </a:xfrm>
          <a:prstGeom prst="rect">
            <a:avLst/>
          </a:prstGeom>
        </p:spPr>
        <p:txBody>
          <a:bodyPr/>
          <a:lstStyle/>
          <a:p>
            <a:fld id="{023FD28B-DBCA-4BF1-8758-A6BB5AF80A99}" type="datetimeFigureOut">
              <a:rPr lang="en-US" smtClean="0"/>
              <a:t>10/14/2014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632F302-A0AF-439A-8B87-411227F01D84}" type="slidenum">
              <a:rPr lang="en-US" smtClean="0"/>
              <a:t>‹#›</a:t>
            </a:fld>
            <a:endParaRPr lang="en-US" dirty="0"/>
          </a:p>
        </p:txBody>
      </p:sp>
    </p:spTree>
    <p:extLst>
      <p:ext uri="{BB962C8B-B14F-4D97-AF65-F5344CB8AC3E}">
        <p14:creationId xmlns:p14="http://schemas.microsoft.com/office/powerpoint/2010/main" val="31290791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09600" y="6356351"/>
            <a:ext cx="2844800" cy="365125"/>
          </a:xfrm>
          <a:prstGeom prst="rect">
            <a:avLst/>
          </a:prstGeom>
        </p:spPr>
        <p:txBody>
          <a:bodyPr/>
          <a:lstStyle/>
          <a:p>
            <a:fld id="{023FD28B-DBCA-4BF1-8758-A6BB5AF80A99}" type="datetimeFigureOut">
              <a:rPr lang="en-US" smtClean="0"/>
              <a:t>10/14/2014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632F302-A0AF-439A-8B87-411227F01D84}" type="slidenum">
              <a:rPr lang="en-US" smtClean="0"/>
              <a:t>‹#›</a:t>
            </a:fld>
            <a:endParaRPr lang="en-US" dirty="0"/>
          </a:p>
        </p:txBody>
      </p:sp>
    </p:spTree>
    <p:extLst>
      <p:ext uri="{BB962C8B-B14F-4D97-AF65-F5344CB8AC3E}">
        <p14:creationId xmlns:p14="http://schemas.microsoft.com/office/powerpoint/2010/main" val="36206191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023FD28B-DBCA-4BF1-8758-A6BB5AF80A99}" type="datetimeFigureOut">
              <a:rPr lang="en-US" smtClean="0"/>
              <a:t>10/14/2014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632F302-A0AF-439A-8B87-411227F01D84}" type="slidenum">
              <a:rPr lang="en-US" smtClean="0"/>
              <a:t>‹#›</a:t>
            </a:fld>
            <a:endParaRPr lang="en-US" dirty="0"/>
          </a:p>
        </p:txBody>
      </p:sp>
    </p:spTree>
    <p:extLst>
      <p:ext uri="{BB962C8B-B14F-4D97-AF65-F5344CB8AC3E}">
        <p14:creationId xmlns:p14="http://schemas.microsoft.com/office/powerpoint/2010/main" val="2759654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09600" y="6356351"/>
            <a:ext cx="2844800" cy="365125"/>
          </a:xfrm>
          <a:prstGeom prst="rect">
            <a:avLst/>
          </a:prstGeom>
        </p:spPr>
        <p:txBody>
          <a:bodyPr/>
          <a:lstStyle/>
          <a:p>
            <a:fld id="{023FD28B-DBCA-4BF1-8758-A6BB5AF80A99}" type="datetimeFigureOut">
              <a:rPr lang="en-US" smtClean="0"/>
              <a:t>10/14/2014</a:t>
            </a:fld>
            <a:endParaRPr lang="en-US" dirty="0"/>
          </a:p>
        </p:txBody>
      </p:sp>
      <p:sp>
        <p:nvSpPr>
          <p:cNvPr id="6" name="Footer Placeholder 5"/>
          <p:cNvSpPr>
            <a:spLocks noGrp="1"/>
          </p:cNvSpPr>
          <p:nvPr>
            <p:ph type="ftr" sz="quarter" idx="11"/>
          </p:nvPr>
        </p:nvSpPr>
        <p:spPr/>
        <p:txBody>
          <a:bodyPr/>
          <a:lstStyle/>
          <a:p>
            <a:pPr algn="r"/>
            <a:endParaRPr lang="en-US" dirty="0"/>
          </a:p>
        </p:txBody>
      </p:sp>
      <p:sp>
        <p:nvSpPr>
          <p:cNvPr id="7" name="Slide Number Placeholder 6"/>
          <p:cNvSpPr>
            <a:spLocks noGrp="1"/>
          </p:cNvSpPr>
          <p:nvPr>
            <p:ph type="sldNum" sz="quarter" idx="12"/>
          </p:nvPr>
        </p:nvSpPr>
        <p:spPr/>
        <p:txBody>
          <a:bodyPr/>
          <a:lstStyle/>
          <a:p>
            <a:fld id="{D632F302-A0AF-439A-8B87-411227F01D84}" type="slidenum">
              <a:rPr lang="en-US" smtClean="0"/>
              <a:t>‹#›</a:t>
            </a:fld>
            <a:endParaRPr lang="en-US" dirty="0"/>
          </a:p>
        </p:txBody>
      </p:sp>
    </p:spTree>
    <p:extLst>
      <p:ext uri="{BB962C8B-B14F-4D97-AF65-F5344CB8AC3E}">
        <p14:creationId xmlns:p14="http://schemas.microsoft.com/office/powerpoint/2010/main" val="38341594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09600" y="1600201"/>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3"/>
          </p:nvPr>
        </p:nvSpPr>
        <p:spPr>
          <a:xfrm>
            <a:off x="4165600" y="6356351"/>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37600" y="6356351"/>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32F302-A0AF-439A-8B87-411227F01D84}" type="slidenum">
              <a:rPr lang="en-US" smtClean="0"/>
              <a:t>‹#›</a:t>
            </a:fld>
            <a:endParaRPr lang="en-US" dirty="0"/>
          </a:p>
        </p:txBody>
      </p:sp>
      <p:pic>
        <p:nvPicPr>
          <p:cNvPr id="7" name="Picture 4" descr="UNM Swish Bar Red"/>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152400"/>
            <a:ext cx="12192000" cy="987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609600" y="-23018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pic>
        <p:nvPicPr>
          <p:cNvPr id="10" name="Picture 2" descr="C:\Users\ASM-Student\AppData\Local\Microsoft\Windows\Temporary Internet Files\Low\Content.IE5\NJOT3T57\DF_Ethics_UNM_clr[1].jpg"/>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9232900" y="5867400"/>
            <a:ext cx="2514600" cy="8016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67701339"/>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latin typeface="Arial" panose="020B0604020202020204" pitchFamily="34" charset="0"/>
                <a:cs typeface="Arial" panose="020B0604020202020204" pitchFamily="34" charset="0"/>
              </a:rPr>
              <a:t>Social Media: What You Need To Know</a:t>
            </a:r>
            <a:endParaRPr lang="en-US" dirty="0">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p:txBody>
          <a:bodyPr>
            <a:normAutofit fontScale="70000" lnSpcReduction="20000"/>
          </a:bodyPr>
          <a:lstStyle/>
          <a:p>
            <a:pPr>
              <a:defRPr/>
            </a:pPr>
            <a:r>
              <a:rPr lang="en-US" dirty="0">
                <a:solidFill>
                  <a:schemeClr val="tx1"/>
                </a:solidFill>
                <a:latin typeface="Arial" panose="020B0604020202020204" pitchFamily="34" charset="0"/>
                <a:cs typeface="Arial" panose="020B0604020202020204" pitchFamily="34" charset="0"/>
              </a:rPr>
              <a:t>Jennifer </a:t>
            </a:r>
            <a:r>
              <a:rPr lang="en-US" dirty="0" err="1">
                <a:solidFill>
                  <a:schemeClr val="tx1"/>
                </a:solidFill>
                <a:latin typeface="Arial" panose="020B0604020202020204" pitchFamily="34" charset="0"/>
                <a:cs typeface="Arial" panose="020B0604020202020204" pitchFamily="34" charset="0"/>
              </a:rPr>
              <a:t>Sawayda</a:t>
            </a:r>
            <a:endParaRPr lang="en-US" dirty="0">
              <a:solidFill>
                <a:schemeClr val="tx1"/>
              </a:solidFill>
              <a:latin typeface="Arial" panose="020B0604020202020204" pitchFamily="34" charset="0"/>
              <a:cs typeface="Arial" panose="020B0604020202020204" pitchFamily="34" charset="0"/>
            </a:endParaRPr>
          </a:p>
          <a:p>
            <a:pPr>
              <a:defRPr/>
            </a:pPr>
            <a:r>
              <a:rPr lang="en-US" dirty="0">
                <a:solidFill>
                  <a:schemeClr val="tx1"/>
                </a:solidFill>
                <a:latin typeface="Arial" panose="020B0604020202020204" pitchFamily="34" charset="0"/>
                <a:cs typeface="Arial" panose="020B0604020202020204" pitchFamily="34" charset="0"/>
              </a:rPr>
              <a:t>Program Specialist</a:t>
            </a:r>
          </a:p>
          <a:p>
            <a:pPr>
              <a:defRPr/>
            </a:pPr>
            <a:r>
              <a:rPr lang="en-US" dirty="0">
                <a:solidFill>
                  <a:schemeClr val="tx1"/>
                </a:solidFill>
                <a:latin typeface="Arial" panose="020B0604020202020204" pitchFamily="34" charset="0"/>
                <a:cs typeface="Arial" panose="020B0604020202020204" pitchFamily="34" charset="0"/>
              </a:rPr>
              <a:t>Anderson School of Management</a:t>
            </a:r>
          </a:p>
          <a:p>
            <a:pPr>
              <a:defRPr/>
            </a:pPr>
            <a:r>
              <a:rPr lang="en-US" dirty="0">
                <a:solidFill>
                  <a:schemeClr val="tx1"/>
                </a:solidFill>
                <a:latin typeface="Arial" panose="020B0604020202020204" pitchFamily="34" charset="0"/>
                <a:cs typeface="Arial" panose="020B0604020202020204" pitchFamily="34" charset="0"/>
              </a:rPr>
              <a:t>University of New Mexico</a:t>
            </a:r>
          </a:p>
          <a:p>
            <a:pPr>
              <a:defRPr/>
            </a:pPr>
            <a:r>
              <a:rPr lang="en-US" dirty="0">
                <a:solidFill>
                  <a:schemeClr val="tx1"/>
                </a:solidFill>
                <a:latin typeface="Arial" panose="020B0604020202020204" pitchFamily="34" charset="0"/>
                <a:cs typeface="Arial" panose="020B0604020202020204" pitchFamily="34" charset="0"/>
              </a:rPr>
              <a:t>Albuquerque, NM</a:t>
            </a:r>
          </a:p>
        </p:txBody>
      </p:sp>
    </p:spTree>
    <p:extLst>
      <p:ext uri="{BB962C8B-B14F-4D97-AF65-F5344CB8AC3E}">
        <p14:creationId xmlns:p14="http://schemas.microsoft.com/office/powerpoint/2010/main" val="336736745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Past Cases of Firings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069848" y="1510145"/>
            <a:ext cx="10058400" cy="4662055"/>
          </a:xfrm>
        </p:spPr>
        <p:txBody>
          <a:bodyPr>
            <a:normAutofit fontScale="70000" lnSpcReduction="20000"/>
          </a:bodyPr>
          <a:lstStyle/>
          <a:p>
            <a:pPr marL="0" indent="0">
              <a:buNone/>
            </a:pPr>
            <a:r>
              <a:rPr lang="en-US" b="1" dirty="0" smtClean="0">
                <a:latin typeface="Arial" panose="020B0604020202020204" pitchFamily="34" charset="0"/>
                <a:cs typeface="Arial" panose="020B0604020202020204" pitchFamily="34" charset="0"/>
              </a:rPr>
              <a:t>Which of these constitute unlawful firings under the NLRB?</a:t>
            </a:r>
          </a:p>
          <a:p>
            <a:r>
              <a:rPr lang="en-US" dirty="0" smtClean="0">
                <a:latin typeface="Arial" panose="020B0604020202020204" pitchFamily="34" charset="0"/>
                <a:cs typeface="Arial" panose="020B0604020202020204" pitchFamily="34" charset="0"/>
              </a:rPr>
              <a:t>Case 1: An paramedic was fired after calling her supervisor a “scumbag” on Facebook.</a:t>
            </a:r>
          </a:p>
          <a:p>
            <a:r>
              <a:rPr lang="en-US" dirty="0" smtClean="0">
                <a:latin typeface="Arial" panose="020B0604020202020204" pitchFamily="34" charset="0"/>
                <a:cs typeface="Arial" panose="020B0604020202020204" pitchFamily="34" charset="0"/>
              </a:rPr>
              <a:t>Case </a:t>
            </a:r>
            <a:r>
              <a:rPr lang="en-US" dirty="0">
                <a:latin typeface="Arial" panose="020B0604020202020204" pitchFamily="34" charset="0"/>
                <a:cs typeface="Arial" panose="020B0604020202020204" pitchFamily="34" charset="0"/>
              </a:rPr>
              <a:t>2</a:t>
            </a:r>
            <a:r>
              <a:rPr lang="en-US" dirty="0" smtClean="0">
                <a:latin typeface="Arial" panose="020B0604020202020204" pitchFamily="34" charset="0"/>
                <a:cs typeface="Arial" panose="020B0604020202020204" pitchFamily="34" charset="0"/>
              </a:rPr>
              <a:t>: A bartender was fired after he called customers “rednecks” on Facebook and said he hoped that they choked on glass.</a:t>
            </a:r>
          </a:p>
          <a:p>
            <a:r>
              <a:rPr lang="en-US" dirty="0" smtClean="0">
                <a:latin typeface="Arial" panose="020B0604020202020204" pitchFamily="34" charset="0"/>
                <a:cs typeface="Arial" panose="020B0604020202020204" pitchFamily="34" charset="0"/>
              </a:rPr>
              <a:t>Case 3: An employee vented online about another co-worker, and other co-workers responded to her post. She and the co-workers that responded were fired.</a:t>
            </a:r>
          </a:p>
          <a:p>
            <a:r>
              <a:rPr lang="en-US" dirty="0" smtClean="0">
                <a:latin typeface="Arial" panose="020B0604020202020204" pitchFamily="34" charset="0"/>
                <a:cs typeface="Arial" panose="020B0604020202020204" pitchFamily="34" charset="0"/>
              </a:rPr>
              <a:t>Case 4: An employee at a BMW dealership was fired for Facebook postings that embarrassed the firm. He criticized the dealership for serving cheap food at a sales event and for posting pictures of an accident involving a Land Rover dealership (part of the same sales group) that occurred when a 13-year-old drove the car down an embankment. His post: “This is your car: This is your car on drugs.”</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821999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Rulings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069848" y="1260765"/>
            <a:ext cx="10058400" cy="5530560"/>
          </a:xfrm>
        </p:spPr>
        <p:txBody>
          <a:bodyPr>
            <a:normAutofit fontScale="70000" lnSpcReduction="20000"/>
          </a:bodyPr>
          <a:lstStyle/>
          <a:p>
            <a:r>
              <a:rPr lang="en-US" dirty="0" smtClean="0">
                <a:latin typeface="Arial" panose="020B0604020202020204" pitchFamily="34" charset="0"/>
                <a:cs typeface="Arial" panose="020B0604020202020204" pitchFamily="34" charset="0"/>
              </a:rPr>
              <a:t>Case 1: The NLRB ruled that the employee was wrongfully terminated. Calling her supervisor a “scumbag” was protected speech as it dealt with a condition of employment.</a:t>
            </a:r>
          </a:p>
          <a:p>
            <a:r>
              <a:rPr lang="en-US" dirty="0" smtClean="0">
                <a:latin typeface="Arial" panose="020B0604020202020204" pitchFamily="34" charset="0"/>
                <a:cs typeface="Arial" panose="020B0604020202020204" pitchFamily="34" charset="0"/>
              </a:rPr>
              <a:t>Case 2: The NLRB ruled the employee was not wrongfully terminated.  The NLRB found this to be “personal venting” that did not involve “concerted activity” dealing with wages or working conditions.</a:t>
            </a:r>
          </a:p>
          <a:p>
            <a:r>
              <a:rPr lang="en-US" dirty="0" smtClean="0">
                <a:latin typeface="Arial" panose="020B0604020202020204" pitchFamily="34" charset="0"/>
                <a:cs typeface="Arial" panose="020B0604020202020204" pitchFamily="34" charset="0"/>
              </a:rPr>
              <a:t>Case 3: The NLRB ruled that the employees were wrongfully terminated. The postings were deemed as involving an issue of employment and was therefore protected.</a:t>
            </a:r>
          </a:p>
          <a:p>
            <a:r>
              <a:rPr lang="en-US" dirty="0" smtClean="0">
                <a:latin typeface="Arial" panose="020B0604020202020204" pitchFamily="34" charset="0"/>
                <a:cs typeface="Arial" panose="020B0604020202020204" pitchFamily="34" charset="0"/>
              </a:rPr>
              <a:t>Case 4: The NLRB first ruled that the employee was unlawfully fired, but a judge for the NLRB later overturned this ruling. While the BMW salesman’s posts about the cheap food at the sales event were deemed as protected speech, the photos and postings involving the car accident were not “protected or concerted” because it didn’t involve an issue of employment. However, the dealership had to show that the salesman had been fired over the second incident, not the first.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962036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 y="-230188"/>
            <a:ext cx="12192000" cy="1143000"/>
          </a:xfrm>
        </p:spPr>
        <p:txBody>
          <a:bodyPr>
            <a:normAutofit/>
          </a:bodyPr>
          <a:lstStyle/>
          <a:p>
            <a:r>
              <a:rPr lang="en-US" sz="3000" b="1" dirty="0" smtClean="0">
                <a:latin typeface="Arial" panose="020B0604020202020204" pitchFamily="34" charset="0"/>
                <a:cs typeface="Arial" panose="020B0604020202020204" pitchFamily="34" charset="0"/>
              </a:rPr>
              <a:t>The Case of Butler Medical Transport LLC and Former </a:t>
            </a:r>
            <a:r>
              <a:rPr lang="en-US" sz="3000" b="1" dirty="0">
                <a:latin typeface="Arial" panose="020B0604020202020204" pitchFamily="34" charset="0"/>
                <a:cs typeface="Arial" panose="020B0604020202020204" pitchFamily="34" charset="0"/>
              </a:rPr>
              <a:t>E</a:t>
            </a:r>
            <a:r>
              <a:rPr lang="en-US" sz="3000" b="1" dirty="0" smtClean="0">
                <a:latin typeface="Arial" panose="020B0604020202020204" pitchFamily="34" charset="0"/>
                <a:cs typeface="Arial" panose="020B0604020202020204" pitchFamily="34" charset="0"/>
              </a:rPr>
              <a:t>mployees</a:t>
            </a:r>
            <a:endParaRPr lang="en-US" sz="3000" b="1" dirty="0">
              <a:solidFill>
                <a:schemeClr val="tx1"/>
              </a:solidFill>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069848" y="1407886"/>
            <a:ext cx="10058400" cy="4764314"/>
          </a:xfrm>
        </p:spPr>
        <p:txBody>
          <a:bodyPr>
            <a:normAutofit fontScale="70000" lnSpcReduction="20000"/>
          </a:bodyPr>
          <a:lstStyle/>
          <a:p>
            <a:r>
              <a:rPr lang="en-US" dirty="0" smtClean="0">
                <a:latin typeface="Arial" panose="020B0604020202020204" pitchFamily="34" charset="0"/>
                <a:cs typeface="Arial" panose="020B0604020202020204" pitchFamily="34" charset="0"/>
              </a:rPr>
              <a:t>William </a:t>
            </a:r>
            <a:r>
              <a:rPr lang="en-US" dirty="0" err="1" smtClean="0">
                <a:latin typeface="Arial" panose="020B0604020202020204" pitchFamily="34" charset="0"/>
                <a:cs typeface="Arial" panose="020B0604020202020204" pitchFamily="34" charset="0"/>
              </a:rPr>
              <a:t>Norvell</a:t>
            </a:r>
            <a:r>
              <a:rPr lang="en-US" dirty="0" smtClean="0">
                <a:latin typeface="Arial" panose="020B0604020202020204" pitchFamily="34" charset="0"/>
                <a:cs typeface="Arial" panose="020B0604020202020204" pitchFamily="34" charset="0"/>
              </a:rPr>
              <a:t> responded to an employee who had been fired from Butler by suggesting she contact a lawyer or the labor board. He was fired after being informed that he had violated the promise made by Butler employees to avoid saying anything online that could damage Butler’s image.</a:t>
            </a:r>
          </a:p>
          <a:p>
            <a:pPr lvl="1"/>
            <a:r>
              <a:rPr lang="en-US" dirty="0" smtClean="0">
                <a:latin typeface="Arial" panose="020B0604020202020204" pitchFamily="34" charset="0"/>
                <a:cs typeface="Arial" panose="020B0604020202020204" pitchFamily="34" charset="0"/>
              </a:rPr>
              <a:t>NLRB ruled that employee was wrongfully terminated. Even though </a:t>
            </a:r>
            <a:r>
              <a:rPr lang="en-US" dirty="0" err="1" smtClean="0">
                <a:latin typeface="Arial" panose="020B0604020202020204" pitchFamily="34" charset="0"/>
                <a:cs typeface="Arial" panose="020B0604020202020204" pitchFamily="34" charset="0"/>
              </a:rPr>
              <a:t>Norvell</a:t>
            </a:r>
            <a:r>
              <a:rPr lang="en-US" dirty="0" smtClean="0">
                <a:latin typeface="Arial" panose="020B0604020202020204" pitchFamily="34" charset="0"/>
                <a:cs typeface="Arial" panose="020B0604020202020204" pitchFamily="34" charset="0"/>
              </a:rPr>
              <a:t> might have “promised” to avoid disparaging statements about Butler, these promises violated his right to discuss work conditions or employment</a:t>
            </a:r>
          </a:p>
          <a:p>
            <a:r>
              <a:rPr lang="en-US" dirty="0" smtClean="0">
                <a:latin typeface="Arial" panose="020B0604020202020204" pitchFamily="34" charset="0"/>
                <a:cs typeface="Arial" panose="020B0604020202020204" pitchFamily="34" charset="0"/>
              </a:rPr>
              <a:t>Michael Rice posted that he broke down while driving a Butler vehicle because Butler wouldn’t buy newer vehicles. An investigation by Butler found the assertion to be false, and Rice later admitted he had been driving a private vehicle. </a:t>
            </a:r>
          </a:p>
          <a:p>
            <a:pPr lvl="1"/>
            <a:r>
              <a:rPr lang="en-US" dirty="0" smtClean="0">
                <a:latin typeface="Arial" panose="020B0604020202020204" pitchFamily="34" charset="0"/>
                <a:cs typeface="Arial" panose="020B0604020202020204" pitchFamily="34" charset="0"/>
              </a:rPr>
              <a:t>NLRB ruled that employee wasn’t wrongfully terminated. His postings </a:t>
            </a:r>
            <a:r>
              <a:rPr lang="en-US" dirty="0">
                <a:latin typeface="Arial" panose="020B0604020202020204" pitchFamily="34" charset="0"/>
                <a:cs typeface="Arial" panose="020B0604020202020204" pitchFamily="34" charset="0"/>
              </a:rPr>
              <a:t>were deemed to be “maliciously untrue and made with the knowledge that they were false</a:t>
            </a:r>
            <a:r>
              <a:rPr lang="en-US" dirty="0" smtClean="0">
                <a:latin typeface="Arial" panose="020B0604020202020204" pitchFamily="34" charset="0"/>
                <a:cs typeface="Arial" panose="020B0604020202020204" pitchFamily="34" charset="0"/>
              </a:rPr>
              <a:t>.” Therefore, they were not protected under the NLRB law.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3505732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2"/>
          <p:cNvSpPr>
            <a:spLocks noGrp="1"/>
          </p:cNvSpPr>
          <p:nvPr>
            <p:ph idx="1"/>
          </p:nvPr>
        </p:nvSpPr>
        <p:spPr>
          <a:xfrm>
            <a:off x="1079373" y="1502283"/>
            <a:ext cx="10058400" cy="4050792"/>
          </a:xfrm>
        </p:spPr>
        <p:txBody>
          <a:bodyPr>
            <a:normAutofit/>
          </a:bodyPr>
          <a:lstStyle/>
          <a:p>
            <a:pPr marL="0" indent="0">
              <a:buNone/>
            </a:pPr>
            <a:r>
              <a:rPr lang="en-US" sz="4400" dirty="0" smtClean="0">
                <a:latin typeface="Arial" panose="020B0604020202020204" pitchFamily="34" charset="0"/>
                <a:cs typeface="Arial" panose="020B0604020202020204" pitchFamily="34" charset="0"/>
              </a:rPr>
              <a:t>These cases clearly show the difficulty involving employee posts on social media. So what are some takeaways for employees and employers?</a:t>
            </a:r>
            <a:endParaRPr lang="en-US" sz="4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2076309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For Employees…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1246909"/>
            <a:ext cx="10972800" cy="4879255"/>
          </a:xfrm>
        </p:spPr>
        <p:txBody>
          <a:bodyPr>
            <a:normAutofit fontScale="85000" lnSpcReduction="20000"/>
          </a:bodyPr>
          <a:lstStyle/>
          <a:p>
            <a:r>
              <a:rPr lang="en-US" dirty="0" smtClean="0">
                <a:latin typeface="Arial" panose="020B0604020202020204" pitchFamily="34" charset="0"/>
                <a:cs typeface="Arial" panose="020B0604020202020204" pitchFamily="34" charset="0"/>
              </a:rPr>
              <a:t>Know your rights, including what is considered protected and unprotected speech.</a:t>
            </a:r>
          </a:p>
          <a:p>
            <a:r>
              <a:rPr lang="en-US" dirty="0" smtClean="0">
                <a:latin typeface="Arial" panose="020B0604020202020204" pitchFamily="34" charset="0"/>
                <a:cs typeface="Arial" panose="020B0604020202020204" pitchFamily="34" charset="0"/>
              </a:rPr>
              <a:t>If it is something that you don’t want you boss to see, don’t post it!</a:t>
            </a:r>
          </a:p>
          <a:p>
            <a:pPr lvl="1"/>
            <a:r>
              <a:rPr lang="en-US" dirty="0" smtClean="0">
                <a:latin typeface="Arial" panose="020B0604020202020204" pitchFamily="34" charset="0"/>
                <a:cs typeface="Arial" panose="020B0604020202020204" pitchFamily="34" charset="0"/>
              </a:rPr>
              <a:t>Remember the viral nature of social media! Don’t assume that it won’t get back to your employer.</a:t>
            </a:r>
          </a:p>
          <a:p>
            <a:r>
              <a:rPr lang="en-US" dirty="0" smtClean="0">
                <a:latin typeface="Arial" panose="020B0604020202020204" pitchFamily="34" charset="0"/>
                <a:cs typeface="Arial" panose="020B0604020202020204" pitchFamily="34" charset="0"/>
              </a:rPr>
              <a:t>Consider carefully when deciding whether to “friend” or “follow” fellow co-workers or managers.</a:t>
            </a:r>
          </a:p>
          <a:p>
            <a:pPr lvl="1"/>
            <a:r>
              <a:rPr lang="en-US" dirty="0" smtClean="0">
                <a:latin typeface="Arial" panose="020B0604020202020204" pitchFamily="34" charset="0"/>
                <a:cs typeface="Arial" panose="020B0604020202020204" pitchFamily="34" charset="0"/>
              </a:rPr>
              <a:t>Many employees choose not to friend co-workers or managers because they do not want details of their personal lives to be observed by colleagues or supervisors.</a:t>
            </a:r>
          </a:p>
          <a:p>
            <a:pPr lvl="1"/>
            <a:r>
              <a:rPr lang="en-US" dirty="0" smtClean="0">
                <a:latin typeface="Arial" panose="020B0604020202020204" pitchFamily="34" charset="0"/>
                <a:cs typeface="Arial" panose="020B0604020202020204" pitchFamily="34" charset="0"/>
              </a:rPr>
              <a:t>If you do decide to friend co-workers and/or managers, assume responsibility for whatever you post on your site. Exert caution when posting items that may cast you or your employer in a negative light.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9812775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anose="020B0604020202020204" pitchFamily="34" charset="0"/>
                <a:cs typeface="Arial" panose="020B0604020202020204" pitchFamily="34" charset="0"/>
              </a:rPr>
              <a:t>For Employers…</a:t>
            </a:r>
            <a:endParaRPr lang="en-US"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069848" y="1316183"/>
            <a:ext cx="10058400" cy="4918364"/>
          </a:xfrm>
        </p:spPr>
        <p:txBody>
          <a:bodyPr>
            <a:normAutofit fontScale="77500" lnSpcReduction="20000"/>
          </a:bodyPr>
          <a:lstStyle/>
          <a:p>
            <a:r>
              <a:rPr lang="en-US" dirty="0" smtClean="0">
                <a:latin typeface="Arial" panose="020B0604020202020204" pitchFamily="34" charset="0"/>
                <a:cs typeface="Arial" panose="020B0604020202020204" pitchFamily="34" charset="0"/>
              </a:rPr>
              <a:t>Be careful when developing social media guidelines.</a:t>
            </a:r>
          </a:p>
          <a:p>
            <a:pPr lvl="1"/>
            <a:r>
              <a:rPr lang="en-US" dirty="0" smtClean="0">
                <a:latin typeface="Arial" panose="020B0604020202020204" pitchFamily="34" charset="0"/>
                <a:cs typeface="Arial" panose="020B0604020202020204" pitchFamily="34" charset="0"/>
              </a:rPr>
              <a:t>Make sure these guidelines are not ambiguous.</a:t>
            </a:r>
          </a:p>
          <a:p>
            <a:pPr lvl="1"/>
            <a:r>
              <a:rPr lang="en-US" dirty="0" smtClean="0">
                <a:latin typeface="Arial" panose="020B0604020202020204" pitchFamily="34" charset="0"/>
                <a:cs typeface="Arial" panose="020B0604020202020204" pitchFamily="34" charset="0"/>
              </a:rPr>
              <a:t>Ensure that they do not compromise employees’ rights of protected speech.</a:t>
            </a:r>
          </a:p>
          <a:p>
            <a:r>
              <a:rPr lang="en-US" dirty="0" smtClean="0">
                <a:latin typeface="Arial" panose="020B0604020202020204" pitchFamily="34" charset="0"/>
                <a:cs typeface="Arial" panose="020B0604020202020204" pitchFamily="34" charset="0"/>
              </a:rPr>
              <a:t>Educate your employees regarding your social media guidelines so they have a better idea of what is and is not acceptable. Make sure to inform them about the viral nature of social media postings.</a:t>
            </a:r>
          </a:p>
          <a:p>
            <a:r>
              <a:rPr lang="en-US" dirty="0" smtClean="0">
                <a:latin typeface="Arial" panose="020B0604020202020204" pitchFamily="34" charset="0"/>
                <a:cs typeface="Arial" panose="020B0604020202020204" pitchFamily="34" charset="0"/>
              </a:rPr>
              <a:t>Know what types of speech are protected and what is not.</a:t>
            </a:r>
          </a:p>
          <a:p>
            <a:r>
              <a:rPr lang="en-US" dirty="0" smtClean="0">
                <a:latin typeface="Arial" panose="020B0604020202020204" pitchFamily="34" charset="0"/>
                <a:cs typeface="Arial" panose="020B0604020202020204" pitchFamily="34" charset="0"/>
              </a:rPr>
              <a:t>Types of speech that may not be protected include:</a:t>
            </a:r>
          </a:p>
          <a:p>
            <a:pPr lvl="1"/>
            <a:r>
              <a:rPr lang="en-US" dirty="0" smtClean="0">
                <a:latin typeface="Arial" panose="020B0604020202020204" pitchFamily="34" charset="0"/>
                <a:cs typeface="Arial" panose="020B0604020202020204" pitchFamily="34" charset="0"/>
              </a:rPr>
              <a:t>Postings constituting a threat</a:t>
            </a:r>
          </a:p>
          <a:p>
            <a:pPr lvl="1"/>
            <a:r>
              <a:rPr lang="en-US" dirty="0" smtClean="0">
                <a:latin typeface="Arial" panose="020B0604020202020204" pitchFamily="34" charset="0"/>
                <a:cs typeface="Arial" panose="020B0604020202020204" pitchFamily="34" charset="0"/>
              </a:rPr>
              <a:t>Negative postings that do not involve conditions of employment</a:t>
            </a:r>
          </a:p>
          <a:p>
            <a:pPr lvl="1"/>
            <a:r>
              <a:rPr lang="en-US" dirty="0" smtClean="0">
                <a:latin typeface="Arial" panose="020B0604020202020204" pitchFamily="34" charset="0"/>
                <a:cs typeface="Arial" panose="020B0604020202020204" pitchFamily="34" charset="0"/>
              </a:rPr>
              <a:t>Postings that might reveal sensitive or proprietary information</a:t>
            </a:r>
          </a:p>
          <a:p>
            <a:pPr lvl="1"/>
            <a:r>
              <a:rPr lang="en-US" dirty="0" smtClean="0">
                <a:latin typeface="Arial" panose="020B0604020202020204" pitchFamily="34" charset="0"/>
                <a:cs typeface="Arial" panose="020B0604020202020204" pitchFamily="34" charset="0"/>
              </a:rPr>
              <a:t>However, even these situations aren’t black-and-white, so exert caution!</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3263552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Arial" panose="020B0604020202020204" pitchFamily="34" charset="0"/>
                <a:cs typeface="Arial" panose="020B0604020202020204" pitchFamily="34" charset="0"/>
              </a:rPr>
              <a:t>The Effectiveness of Social Media Guidelines</a:t>
            </a:r>
            <a:endParaRPr lang="en-US" sz="36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92500" lnSpcReduction="10000"/>
          </a:bodyPr>
          <a:lstStyle/>
          <a:p>
            <a:r>
              <a:rPr lang="en-US" dirty="0" smtClean="0">
                <a:latin typeface="Arial" panose="020B0604020202020204" pitchFamily="34" charset="0"/>
                <a:cs typeface="Arial" panose="020B0604020202020204" pitchFamily="34" charset="0"/>
              </a:rPr>
              <a:t>Communicate</a:t>
            </a:r>
          </a:p>
          <a:p>
            <a:pPr lvl="1"/>
            <a:r>
              <a:rPr lang="en-US" dirty="0" smtClean="0">
                <a:latin typeface="Arial" panose="020B0604020202020204" pitchFamily="34" charset="0"/>
                <a:cs typeface="Arial" panose="020B0604020202020204" pitchFamily="34" charset="0"/>
              </a:rPr>
              <a:t>Have a clear policy and make sure your employees are familiar with it.</a:t>
            </a:r>
          </a:p>
          <a:p>
            <a:r>
              <a:rPr lang="en-US" dirty="0" smtClean="0">
                <a:latin typeface="Arial" panose="020B0604020202020204" pitchFamily="34" charset="0"/>
                <a:cs typeface="Arial" panose="020B0604020202020204" pitchFamily="34" charset="0"/>
              </a:rPr>
              <a:t>Prepare </a:t>
            </a:r>
          </a:p>
          <a:p>
            <a:pPr lvl="1"/>
            <a:r>
              <a:rPr lang="en-US" dirty="0" smtClean="0">
                <a:latin typeface="Arial" panose="020B0604020202020204" pitchFamily="34" charset="0"/>
                <a:cs typeface="Arial" panose="020B0604020202020204" pitchFamily="34" charset="0"/>
              </a:rPr>
              <a:t>Train and educate employees. Teach them about what is and is not acceptable.</a:t>
            </a:r>
          </a:p>
          <a:p>
            <a:r>
              <a:rPr lang="en-US" dirty="0" smtClean="0">
                <a:latin typeface="Arial" panose="020B0604020202020204" pitchFamily="34" charset="0"/>
                <a:cs typeface="Arial" panose="020B0604020202020204" pitchFamily="34" charset="0"/>
              </a:rPr>
              <a:t>Review</a:t>
            </a:r>
          </a:p>
          <a:p>
            <a:pPr lvl="1"/>
            <a:r>
              <a:rPr lang="en-US" dirty="0" smtClean="0">
                <a:latin typeface="Arial" panose="020B0604020202020204" pitchFamily="34" charset="0"/>
                <a:cs typeface="Arial" panose="020B0604020202020204" pitchFamily="34" charset="0"/>
              </a:rPr>
              <a:t>Determine whether your social media policy is working. Surveys and/or Internet/security monitoring can be used to gauge the effectiveness. </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894210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In the Beginning…</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1219201"/>
            <a:ext cx="10972800" cy="4906964"/>
          </a:xfrm>
        </p:spPr>
        <p:txBody>
          <a:bodyPr>
            <a:normAutofit lnSpcReduction="10000"/>
          </a:bodyPr>
          <a:lstStyle/>
          <a:p>
            <a:pPr marL="0" indent="0">
              <a:buNone/>
            </a:pPr>
            <a:r>
              <a:rPr lang="en-US" dirty="0" smtClean="0">
                <a:latin typeface="Arial" panose="020B0604020202020204" pitchFamily="34" charset="0"/>
                <a:cs typeface="Arial" panose="020B0604020202020204" pitchFamily="34" charset="0"/>
              </a:rPr>
              <a:t>When social media usage became an issue in the workplace, many companies addressed the issue by blocking social media sites outright. As social media use became increasingly common, and as businesses began to realize that social media could be used to promote the business and interact with customers, they began to allow for more social media usage in the workplace. At first it was common to monitor employees to ensure they were using social media appropriately. Eventually, even this proved too cumbersome. Which begs the question…</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11359019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79373" y="1502283"/>
            <a:ext cx="10058400" cy="4050792"/>
          </a:xfrm>
        </p:spPr>
        <p:txBody>
          <a:bodyPr>
            <a:normAutofit/>
          </a:bodyPr>
          <a:lstStyle/>
          <a:p>
            <a:pPr marL="0" indent="0">
              <a:buNone/>
            </a:pPr>
            <a:r>
              <a:rPr lang="en-US" sz="6000" dirty="0" smtClean="0">
                <a:latin typeface="Arial" panose="020B0604020202020204" pitchFamily="34" charset="0"/>
                <a:cs typeface="Arial" panose="020B0604020202020204" pitchFamily="34" charset="0"/>
              </a:rPr>
              <a:t>How can businesses enforce ethics and compliance policies regarding social media in the workplace? </a:t>
            </a:r>
            <a:endParaRPr lang="en-US" sz="6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482341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Arial" panose="020B0604020202020204" pitchFamily="34" charset="0"/>
                <a:cs typeface="Arial" panose="020B0604020202020204" pitchFamily="34" charset="0"/>
              </a:rPr>
              <a:t>Facts About Employee Social Media Usage</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609600" y="1149927"/>
            <a:ext cx="11166764" cy="4976237"/>
          </a:xfrm>
        </p:spPr>
        <p:txBody>
          <a:bodyPr>
            <a:normAutofit fontScale="77500" lnSpcReduction="20000"/>
          </a:bodyPr>
          <a:lstStyle/>
          <a:p>
            <a:r>
              <a:rPr lang="en-US" dirty="0" smtClean="0">
                <a:latin typeface="Arial" panose="020B0604020202020204" pitchFamily="34" charset="0"/>
                <a:cs typeface="Arial" panose="020B0604020202020204" pitchFamily="34" charset="0"/>
              </a:rPr>
              <a:t>72% of social networkers spend some of their workday on social networks</a:t>
            </a:r>
          </a:p>
          <a:p>
            <a:pPr lvl="1"/>
            <a:r>
              <a:rPr lang="en-US" dirty="0" smtClean="0">
                <a:latin typeface="Arial" panose="020B0604020202020204" pitchFamily="34" charset="0"/>
                <a:cs typeface="Arial" panose="020B0604020202020204" pitchFamily="34" charset="0"/>
              </a:rPr>
              <a:t>28% said the time spent is an hour or more</a:t>
            </a:r>
          </a:p>
          <a:p>
            <a:pPr lvl="1"/>
            <a:r>
              <a:rPr lang="en-US" dirty="0" smtClean="0">
                <a:latin typeface="Arial" panose="020B0604020202020204" pitchFamily="34" charset="0"/>
                <a:cs typeface="Arial" panose="020B0604020202020204" pitchFamily="34" charset="0"/>
              </a:rPr>
              <a:t>One-third of this 28% say the activities are not work-related</a:t>
            </a:r>
          </a:p>
          <a:p>
            <a:r>
              <a:rPr lang="en-US" dirty="0" smtClean="0">
                <a:latin typeface="Arial" panose="020B0604020202020204" pitchFamily="34" charset="0"/>
                <a:cs typeface="Arial" panose="020B0604020202020204" pitchFamily="34" charset="0"/>
              </a:rPr>
              <a:t>Demographics of social networkers: 47%&lt;30 years old; 44% between 30 and 44 years old</a:t>
            </a:r>
          </a:p>
          <a:p>
            <a:r>
              <a:rPr lang="en-US" dirty="0" smtClean="0">
                <a:latin typeface="Arial" panose="020B0604020202020204" pitchFamily="34" charset="0"/>
                <a:cs typeface="Arial" panose="020B0604020202020204" pitchFamily="34" charset="0"/>
              </a:rPr>
              <a:t>Active social networkers are those who spend 30% of their day or more online</a:t>
            </a:r>
          </a:p>
          <a:p>
            <a:r>
              <a:rPr lang="en-US" dirty="0" smtClean="0">
                <a:latin typeface="Arial" panose="020B0604020202020204" pitchFamily="34" charset="0"/>
                <a:cs typeface="Arial" panose="020B0604020202020204" pitchFamily="34" charset="0"/>
              </a:rPr>
              <a:t>Surprising statistic for active social networkers in the workplace</a:t>
            </a:r>
          </a:p>
          <a:p>
            <a:pPr lvl="1"/>
            <a:r>
              <a:rPr lang="en-US" dirty="0" smtClean="0">
                <a:latin typeface="Arial" panose="020B0604020202020204" pitchFamily="34" charset="0"/>
                <a:cs typeface="Arial" panose="020B0604020202020204" pitchFamily="34" charset="0"/>
              </a:rPr>
              <a:t>Studies have shown that active social networkers are more likely to see and report misconduct than their counterparts.</a:t>
            </a:r>
          </a:p>
          <a:p>
            <a:pPr lvl="1"/>
            <a:r>
              <a:rPr lang="en-US" dirty="0" smtClean="0">
                <a:latin typeface="Arial" panose="020B0604020202020204" pitchFamily="34" charset="0"/>
                <a:cs typeface="Arial" panose="020B0604020202020204" pitchFamily="34" charset="0"/>
              </a:rPr>
              <a:t>Also more likely to experience retaliation for reporting it.</a:t>
            </a:r>
          </a:p>
          <a:p>
            <a:r>
              <a:rPr lang="en-US" dirty="0" smtClean="0">
                <a:latin typeface="Arial" panose="020B0604020202020204" pitchFamily="34" charset="0"/>
                <a:cs typeface="Arial" panose="020B0604020202020204" pitchFamily="34" charset="0"/>
              </a:rPr>
              <a:t>However, other studies have shown that active social networkers have a greater propensity to engage in organizational misconduct</a:t>
            </a:r>
          </a:p>
          <a:p>
            <a:pPr lvl="1"/>
            <a:endParaRPr lang="en-US" dirty="0"/>
          </a:p>
        </p:txBody>
      </p:sp>
    </p:spTree>
    <p:extLst>
      <p:ext uri="{BB962C8B-B14F-4D97-AF65-F5344CB8AC3E}">
        <p14:creationId xmlns:p14="http://schemas.microsoft.com/office/powerpoint/2010/main" val="18668155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Social Media Ethics and Compliance</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Arial" panose="020B0604020202020204" pitchFamily="34" charset="0"/>
                <a:cs typeface="Arial" panose="020B0604020202020204" pitchFamily="34" charset="0"/>
              </a:rPr>
              <a:t>Develop social media guidelines</a:t>
            </a:r>
          </a:p>
          <a:p>
            <a:r>
              <a:rPr lang="en-US" dirty="0" smtClean="0">
                <a:latin typeface="Arial" panose="020B0604020202020204" pitchFamily="34" charset="0"/>
                <a:cs typeface="Arial" panose="020B0604020202020204" pitchFamily="34" charset="0"/>
              </a:rPr>
              <a:t>Insert social media guidelines in company code of ethics</a:t>
            </a:r>
          </a:p>
          <a:p>
            <a:r>
              <a:rPr lang="en-US" dirty="0" smtClean="0">
                <a:latin typeface="Arial" panose="020B0604020202020204" pitchFamily="34" charset="0"/>
                <a:cs typeface="Arial" panose="020B0604020202020204" pitchFamily="34" charset="0"/>
              </a:rPr>
              <a:t>Social media training to teach employees about appropriate use</a:t>
            </a:r>
          </a:p>
          <a:p>
            <a:r>
              <a:rPr lang="en-US" dirty="0" smtClean="0">
                <a:latin typeface="Arial" panose="020B0604020202020204" pitchFamily="34" charset="0"/>
                <a:cs typeface="Arial" panose="020B0604020202020204" pitchFamily="34" charset="0"/>
              </a:rPr>
              <a:t>Use social media to promote ethics and compliance</a:t>
            </a:r>
          </a:p>
          <a:p>
            <a:pPr lvl="1"/>
            <a:r>
              <a:rPr lang="en-US" dirty="0" smtClean="0">
                <a:latin typeface="Arial" panose="020B0604020202020204" pitchFamily="34" charset="0"/>
                <a:cs typeface="Arial" panose="020B0604020202020204" pitchFamily="34" charset="0"/>
              </a:rPr>
              <a:t>Kathleen Edmond’s ethics blog at Best Buy</a:t>
            </a:r>
          </a:p>
          <a:p>
            <a:pPr lvl="1"/>
            <a:r>
              <a:rPr lang="en-US" dirty="0" smtClean="0">
                <a:latin typeface="Arial" panose="020B0604020202020204" pitchFamily="34" charset="0"/>
                <a:cs typeface="Arial" panose="020B0604020202020204" pitchFamily="34" charset="0"/>
              </a:rPr>
              <a:t>Telling positive stories through social media turns social media into a positive opportunity for the firm</a:t>
            </a:r>
          </a:p>
          <a:p>
            <a:r>
              <a:rPr lang="en-US" dirty="0" smtClean="0">
                <a:latin typeface="Arial" panose="020B0604020202020204" pitchFamily="34" charset="0"/>
                <a:cs typeface="Arial" panose="020B0604020202020204" pitchFamily="34" charset="0"/>
              </a:rPr>
              <a:t>The Ethics Resource Center recommends businesses tap into their employee expertise and encourage workers to use social media</a:t>
            </a:r>
          </a:p>
          <a:p>
            <a:pPr lvl="1"/>
            <a:r>
              <a:rPr lang="en-US" dirty="0" smtClean="0">
                <a:latin typeface="Arial" panose="020B0604020202020204" pitchFamily="34" charset="0"/>
                <a:cs typeface="Arial" panose="020B0604020202020204" pitchFamily="34" charset="0"/>
              </a:rPr>
              <a:t>This shows employees that the organization takes social media seriously and is willing to include employees in the process of using this resource as a way to benefit the firm</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5461402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Banning </a:t>
            </a:r>
            <a:r>
              <a:rPr lang="en-US" b="1" dirty="0">
                <a:latin typeface="Arial" panose="020B0604020202020204" pitchFamily="34" charset="0"/>
                <a:cs typeface="Arial" panose="020B0604020202020204" pitchFamily="34" charset="0"/>
              </a:rPr>
              <a:t>S</a:t>
            </a:r>
            <a:r>
              <a:rPr lang="en-US" b="1" dirty="0" smtClean="0">
                <a:latin typeface="Arial" panose="020B0604020202020204" pitchFamily="34" charset="0"/>
                <a:cs typeface="Arial" panose="020B0604020202020204" pitchFamily="34" charset="0"/>
              </a:rPr>
              <a:t>ocial </a:t>
            </a:r>
            <a:r>
              <a:rPr lang="en-US" b="1" dirty="0">
                <a:latin typeface="Arial" panose="020B0604020202020204" pitchFamily="34" charset="0"/>
                <a:cs typeface="Arial" panose="020B0604020202020204" pitchFamily="34" charset="0"/>
              </a:rPr>
              <a:t>M</a:t>
            </a:r>
            <a:r>
              <a:rPr lang="en-US" b="1" dirty="0" smtClean="0">
                <a:latin typeface="Arial" panose="020B0604020202020204" pitchFamily="34" charset="0"/>
                <a:cs typeface="Arial" panose="020B0604020202020204" pitchFamily="34" charset="0"/>
              </a:rPr>
              <a:t>edia</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Arial" panose="020B0604020202020204" pitchFamily="34" charset="0"/>
                <a:cs typeface="Arial" panose="020B0604020202020204" pitchFamily="34" charset="0"/>
              </a:rPr>
              <a:t>Should companies ban social media use in the workplace? While this might solve the problem of inappropriate social media use, it also comes with disadvantages, including the following:</a:t>
            </a:r>
          </a:p>
          <a:p>
            <a:pPr lvl="1"/>
            <a:r>
              <a:rPr lang="en-US" dirty="0" smtClean="0">
                <a:latin typeface="Arial" panose="020B0604020202020204" pitchFamily="34" charset="0"/>
                <a:cs typeface="Arial" panose="020B0604020202020204" pitchFamily="34" charset="0"/>
              </a:rPr>
              <a:t>Missed opportunities to use social media to benefit the company, such as through enhanced customer relationships</a:t>
            </a:r>
          </a:p>
          <a:p>
            <a:pPr lvl="1"/>
            <a:r>
              <a:rPr lang="en-US" dirty="0" smtClean="0">
                <a:latin typeface="Arial" panose="020B0604020202020204" pitchFamily="34" charset="0"/>
                <a:cs typeface="Arial" panose="020B0604020202020204" pitchFamily="34" charset="0"/>
              </a:rPr>
              <a:t>Dissatisfied employees—many employees, especially younger ones, tend to view an outright ban as a clear sign the company doesn’t trust them</a:t>
            </a:r>
          </a:p>
          <a:p>
            <a:pPr lvl="1"/>
            <a:r>
              <a:rPr lang="en-US" dirty="0" smtClean="0">
                <a:latin typeface="Arial" panose="020B0604020202020204" pitchFamily="34" charset="0"/>
                <a:cs typeface="Arial" panose="020B0604020202020204" pitchFamily="34" charset="0"/>
              </a:rPr>
              <a:t>Employees don’t get the chance to visit social media sites during breaks, which they might feel is unfair and overly excessive</a:t>
            </a:r>
          </a:p>
          <a:p>
            <a:r>
              <a:rPr lang="en-US" dirty="0" smtClean="0">
                <a:latin typeface="Arial" panose="020B0604020202020204" pitchFamily="34" charset="0"/>
                <a:cs typeface="Arial" panose="020B0604020202020204" pitchFamily="34" charset="0"/>
              </a:rPr>
              <a:t>Instead, many companies have adopted Internet use policies that state employees can use the Internet for some personal activities as long as it doesn’t interfere significantly with their work productivity. </a:t>
            </a:r>
          </a:p>
        </p:txBody>
      </p:sp>
    </p:spTree>
    <p:extLst>
      <p:ext uri="{BB962C8B-B14F-4D97-AF65-F5344CB8AC3E}">
        <p14:creationId xmlns:p14="http://schemas.microsoft.com/office/powerpoint/2010/main" val="336216913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smtClean="0">
                <a:latin typeface="Arial" panose="020B0604020202020204" pitchFamily="34" charset="0"/>
                <a:cs typeface="Arial" panose="020B0604020202020204" pitchFamily="34" charset="0"/>
              </a:rPr>
              <a:t>The Blurring of Work and </a:t>
            </a:r>
            <a:r>
              <a:rPr lang="en-US" sz="3600" b="1" dirty="0">
                <a:latin typeface="Arial" panose="020B0604020202020204" pitchFamily="34" charset="0"/>
                <a:cs typeface="Arial" panose="020B0604020202020204" pitchFamily="34" charset="0"/>
              </a:rPr>
              <a:t>P</a:t>
            </a:r>
            <a:r>
              <a:rPr lang="en-US" sz="3600" b="1" dirty="0" smtClean="0">
                <a:latin typeface="Arial" panose="020B0604020202020204" pitchFamily="34" charset="0"/>
                <a:cs typeface="Arial" panose="020B0604020202020204" pitchFamily="34" charset="0"/>
              </a:rPr>
              <a:t>ersonal Time</a:t>
            </a:r>
            <a:endParaRPr lang="en-US" sz="36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normAutofit fontScale="85000" lnSpcReduction="20000"/>
          </a:bodyPr>
          <a:lstStyle/>
          <a:p>
            <a:r>
              <a:rPr lang="en-US" dirty="0" smtClean="0">
                <a:latin typeface="Arial" panose="020B0604020202020204" pitchFamily="34" charset="0"/>
                <a:cs typeface="Arial" panose="020B0604020202020204" pitchFamily="34" charset="0"/>
              </a:rPr>
              <a:t>The viral nature of social media means companies must be very careful how they use it. This also applies to employees.</a:t>
            </a:r>
          </a:p>
          <a:p>
            <a:r>
              <a:rPr lang="en-US" dirty="0" smtClean="0">
                <a:latin typeface="Arial" panose="020B0604020202020204" pitchFamily="34" charset="0"/>
                <a:cs typeface="Arial" panose="020B0604020202020204" pitchFamily="34" charset="0"/>
              </a:rPr>
              <a:t>In the past, when employees had a work-related problem, they would talk about it outside the workplace with friends or families. Today, many end up posting negative comments on their social media sites.</a:t>
            </a:r>
          </a:p>
          <a:p>
            <a:r>
              <a:rPr lang="en-US" dirty="0" smtClean="0">
                <a:latin typeface="Arial" panose="020B0604020202020204" pitchFamily="34" charset="0"/>
                <a:cs typeface="Arial" panose="020B0604020202020204" pitchFamily="34" charset="0"/>
              </a:rPr>
              <a:t>With social media usage becoming common at both work and during personal time, employees have begun to blur the two.</a:t>
            </a:r>
          </a:p>
          <a:p>
            <a:r>
              <a:rPr lang="en-US" dirty="0" smtClean="0">
                <a:latin typeface="Arial" panose="020B0604020202020204" pitchFamily="34" charset="0"/>
                <a:cs typeface="Arial" panose="020B0604020202020204" pitchFamily="34" charset="0"/>
              </a:rPr>
              <a:t>A negative employee comment posted on social media has a way of getting back to the employer.</a:t>
            </a:r>
          </a:p>
          <a:p>
            <a:r>
              <a:rPr lang="en-US" dirty="0" smtClean="0">
                <a:latin typeface="Arial" panose="020B0604020202020204" pitchFamily="34" charset="0"/>
                <a:cs typeface="Arial" panose="020B0604020202020204" pitchFamily="34" charset="0"/>
              </a:rPr>
              <a:t>What can the employer do if the comment was posted during an employee’s personal time? </a:t>
            </a:r>
          </a:p>
        </p:txBody>
      </p:sp>
    </p:spTree>
    <p:extLst>
      <p:ext uri="{BB962C8B-B14F-4D97-AF65-F5344CB8AC3E}">
        <p14:creationId xmlns:p14="http://schemas.microsoft.com/office/powerpoint/2010/main" val="168476469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0188"/>
            <a:ext cx="12095018" cy="1143000"/>
          </a:xfrm>
        </p:spPr>
        <p:txBody>
          <a:bodyPr>
            <a:noAutofit/>
          </a:bodyPr>
          <a:lstStyle/>
          <a:p>
            <a:r>
              <a:rPr lang="en-US" sz="3000" b="1" dirty="0" smtClean="0">
                <a:latin typeface="Arial" panose="020B0604020202020204" pitchFamily="34" charset="0"/>
                <a:cs typeface="Arial" panose="020B0604020202020204" pitchFamily="34" charset="0"/>
              </a:rPr>
              <a:t>How Often Do Employees Discuss Companies on Social Media? </a:t>
            </a:r>
            <a:endParaRPr lang="en-US" sz="30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p:txBody>
          <a:bodyPr/>
          <a:lstStyle/>
          <a:p>
            <a:r>
              <a:rPr lang="en-US" dirty="0" smtClean="0">
                <a:latin typeface="Arial" panose="020B0604020202020204" pitchFamily="34" charset="0"/>
                <a:cs typeface="Arial" panose="020B0604020202020204" pitchFamily="34" charset="0"/>
              </a:rPr>
              <a:t>53% comment about work projects at least once a week</a:t>
            </a:r>
          </a:p>
          <a:p>
            <a:r>
              <a:rPr lang="en-US" dirty="0" smtClean="0">
                <a:latin typeface="Arial" panose="020B0604020202020204" pitchFamily="34" charset="0"/>
                <a:cs typeface="Arial" panose="020B0604020202020204" pitchFamily="34" charset="0"/>
              </a:rPr>
              <a:t>More than one-third say they use personal sites to comment about managers, co-workers, etc. </a:t>
            </a:r>
          </a:p>
          <a:p>
            <a:r>
              <a:rPr lang="en-US" dirty="0" smtClean="0">
                <a:latin typeface="Arial" panose="020B0604020202020204" pitchFamily="34" charset="0"/>
                <a:cs typeface="Arial" panose="020B0604020202020204" pitchFamily="34" charset="0"/>
              </a:rPr>
              <a:t>As a result, businesses are realizing the benefits of adopting clear social media policies</a:t>
            </a:r>
          </a:p>
          <a:p>
            <a:pPr lvl="1"/>
            <a:r>
              <a:rPr lang="en-US" dirty="0" smtClean="0">
                <a:latin typeface="Arial" panose="020B0604020202020204" pitchFamily="34" charset="0"/>
                <a:cs typeface="Arial" panose="020B0604020202020204" pitchFamily="34" charset="0"/>
              </a:rPr>
              <a:t>75-80% of organizations have social media policies</a:t>
            </a:r>
          </a:p>
          <a:p>
            <a:endParaRPr lang="en-US" dirty="0"/>
          </a:p>
        </p:txBody>
      </p:sp>
    </p:spTree>
    <p:extLst>
      <p:ext uri="{BB962C8B-B14F-4D97-AF65-F5344CB8AC3E}">
        <p14:creationId xmlns:p14="http://schemas.microsoft.com/office/powerpoint/2010/main" val="3420331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Arial" panose="020B0604020202020204" pitchFamily="34" charset="0"/>
                <a:cs typeface="Arial" panose="020B0604020202020204" pitchFamily="34" charset="0"/>
              </a:rPr>
              <a:t>Social Media Policies</a:t>
            </a:r>
            <a:endParaRPr lang="en-US"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1069848" y="1274618"/>
            <a:ext cx="10058400" cy="4682837"/>
          </a:xfrm>
        </p:spPr>
        <p:txBody>
          <a:bodyPr>
            <a:normAutofit fontScale="77500" lnSpcReduction="20000"/>
          </a:bodyPr>
          <a:lstStyle/>
          <a:p>
            <a:r>
              <a:rPr lang="en-US" dirty="0" smtClean="0">
                <a:latin typeface="Arial" panose="020B0604020202020204" pitchFamily="34" charset="0"/>
                <a:cs typeface="Arial" panose="020B0604020202020204" pitchFamily="34" charset="0"/>
              </a:rPr>
              <a:t>A logical answer might be to develop social media policies that tell employees they cannot post disparaging comments about the company on social media sites even during their off-hours. This could be a condition of employment, so it would be legal, correct?</a:t>
            </a:r>
          </a:p>
          <a:p>
            <a:r>
              <a:rPr lang="en-US" b="1" dirty="0" smtClean="0">
                <a:latin typeface="Arial" panose="020B0604020202020204" pitchFamily="34" charset="0"/>
                <a:cs typeface="Arial" panose="020B0604020202020204" pitchFamily="34" charset="0"/>
              </a:rPr>
              <a:t>Wrong!</a:t>
            </a:r>
            <a:r>
              <a:rPr lang="en-US" dirty="0" smtClean="0">
                <a:latin typeface="Arial" panose="020B0604020202020204" pitchFamily="34" charset="0"/>
                <a:cs typeface="Arial" panose="020B0604020202020204" pitchFamily="34" charset="0"/>
              </a:rPr>
              <a:t> The National Labor Relations Board protects employees’ rights to discuss workplace conditions. </a:t>
            </a:r>
          </a:p>
          <a:p>
            <a:pPr lvl="1"/>
            <a:r>
              <a:rPr lang="en-US" dirty="0" smtClean="0">
                <a:latin typeface="Arial" panose="020B0604020202020204" pitchFamily="34" charset="0"/>
                <a:cs typeface="Arial" panose="020B0604020202020204" pitchFamily="34" charset="0"/>
              </a:rPr>
              <a:t>Many firings that have resulted from employees bashing their employers on social media have been deemed as infringements on employee rights.</a:t>
            </a:r>
          </a:p>
          <a:p>
            <a:pPr lvl="1"/>
            <a:r>
              <a:rPr lang="en-US" dirty="0" smtClean="0">
                <a:latin typeface="Arial" panose="020B0604020202020204" pitchFamily="34" charset="0"/>
                <a:cs typeface="Arial" panose="020B0604020202020204" pitchFamily="34" charset="0"/>
              </a:rPr>
              <a:t>There is a fine line here on what companies can discipline employees for regarding the use of social media outside the workplace.</a:t>
            </a:r>
          </a:p>
          <a:p>
            <a:r>
              <a:rPr lang="en-US" dirty="0" smtClean="0">
                <a:latin typeface="Arial" panose="020B0604020202020204" pitchFamily="34" charset="0"/>
                <a:cs typeface="Arial" panose="020B0604020202020204" pitchFamily="34" charset="0"/>
              </a:rPr>
              <a:t>This applies to company social media policies. Policies that sound too authoritative could be viewed as infringing on employee rights.</a:t>
            </a:r>
          </a:p>
          <a:p>
            <a:pPr lvl="1"/>
            <a:r>
              <a:rPr lang="en-US" dirty="0" smtClean="0">
                <a:latin typeface="Arial" panose="020B0604020202020204" pitchFamily="34" charset="0"/>
                <a:cs typeface="Arial" panose="020B0604020202020204" pitchFamily="34" charset="0"/>
              </a:rPr>
              <a:t>For this reason, some companies refer to social media policies more as “guidelines” to eliminate a tone that might sound too authoritative.</a:t>
            </a: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39447614"/>
      </p:ext>
    </p:extLst>
  </p:cSld>
  <p:clrMapOvr>
    <a:masterClrMapping/>
  </p:clrMapOvr>
  <p:timing>
    <p:tnLst>
      <p:par>
        <p:cTn id="1" dur="indefinite" restart="never" nodeType="tmRoot"/>
      </p:par>
    </p:tnLst>
  </p:timing>
</p:sld>
</file>

<file path=ppt/theme/theme1.xml><?xml version="1.0" encoding="utf-8"?>
<a:theme xmlns:a="http://schemas.openxmlformats.org/drawingml/2006/main" name="software_piracy">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On the Road to Unethical Conduct</Template>
  <TotalTime>103</TotalTime>
  <Words>2264</Words>
  <Application>Microsoft Office PowerPoint</Application>
  <PresentationFormat>Custom</PresentationFormat>
  <Paragraphs>124</Paragraphs>
  <Slides>16</Slides>
  <Notes>9</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software_piracy</vt:lpstr>
      <vt:lpstr>Social Media: What You Need To Know</vt:lpstr>
      <vt:lpstr>In the Beginning…</vt:lpstr>
      <vt:lpstr>PowerPoint Presentation</vt:lpstr>
      <vt:lpstr>Facts About Employee Social Media Usage</vt:lpstr>
      <vt:lpstr>Social Media Ethics and Compliance</vt:lpstr>
      <vt:lpstr>Banning Social Media</vt:lpstr>
      <vt:lpstr>The Blurring of Work and Personal Time</vt:lpstr>
      <vt:lpstr>How Often Do Employees Discuss Companies on Social Media? </vt:lpstr>
      <vt:lpstr>Social Media Policies</vt:lpstr>
      <vt:lpstr>Past Cases of Firings</vt:lpstr>
      <vt:lpstr>Rulings</vt:lpstr>
      <vt:lpstr>The Case of Butler Medical Transport LLC and Former Employees</vt:lpstr>
      <vt:lpstr>PowerPoint Presentation</vt:lpstr>
      <vt:lpstr>For Employees…</vt:lpstr>
      <vt:lpstr>For Employers…</vt:lpstr>
      <vt:lpstr>The Effectiveness of Social Media Guidelines</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Social Media: What You Need To Know</dc:title>
  <dc:creator>Jennifer Sawayda</dc:creator>
  <cp:lastModifiedBy>Jennifer</cp:lastModifiedBy>
  <cp:revision>21</cp:revision>
  <dcterms:created xsi:type="dcterms:W3CDTF">2014-10-10T15:54:08Z</dcterms:created>
  <dcterms:modified xsi:type="dcterms:W3CDTF">2014-10-14T21:29:39Z</dcterms:modified>
</cp:coreProperties>
</file>